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(null)" ContentType="image/x-emf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0" r:id="rId4"/>
    <p:sldId id="267" r:id="rId5"/>
    <p:sldId id="261" r:id="rId6"/>
    <p:sldId id="263" r:id="rId7"/>
    <p:sldId id="262" r:id="rId8"/>
    <p:sldId id="279" r:id="rId9"/>
    <p:sldId id="281" r:id="rId10"/>
    <p:sldId id="295" r:id="rId11"/>
    <p:sldId id="258" r:id="rId12"/>
    <p:sldId id="259" r:id="rId13"/>
    <p:sldId id="296" r:id="rId14"/>
    <p:sldId id="297" r:id="rId15"/>
    <p:sldId id="298" r:id="rId16"/>
    <p:sldId id="299" r:id="rId17"/>
    <p:sldId id="264" r:id="rId18"/>
    <p:sldId id="265" r:id="rId19"/>
    <p:sldId id="266" r:id="rId20"/>
    <p:sldId id="300" r:id="rId21"/>
    <p:sldId id="270" r:id="rId22"/>
    <p:sldId id="268" r:id="rId23"/>
    <p:sldId id="362" r:id="rId24"/>
    <p:sldId id="363" r:id="rId25"/>
  </p:sldIdLst>
  <p:sldSz cx="24382413" cy="13716000"/>
  <p:notesSz cx="6858000" cy="9144000"/>
  <p:defaultTextStyle>
    <a:defPPr>
      <a:defRPr lang="sr-Latn-R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jepan Firšt" initials="SF" lastIdx="1" clrIdx="0">
    <p:extLst>
      <p:ext uri="{19B8F6BF-5375-455C-9EA6-DF929625EA0E}">
        <p15:presenceInfo xmlns:p15="http://schemas.microsoft.com/office/powerpoint/2012/main" userId="S-1-5-21-1334802617-793383335-1851928258-127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80465" autoAdjust="0"/>
  </p:normalViewPr>
  <p:slideViewPr>
    <p:cSldViewPr snapToGrid="0" snapToObjects="1">
      <p:cViewPr varScale="1">
        <p:scale>
          <a:sx n="46" d="100"/>
          <a:sy n="46" d="100"/>
        </p:scale>
        <p:origin x="12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7C3-4266-9FF3-DDB46509A9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114-4BBA-A665-0A8579F26F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114-4BBA-A665-0A8579F26F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114-4BBA-A665-0A8579F26F2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114-4BBA-A665-0A8579F26F2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114-4BBA-A665-0A8579F26F2C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114-4BBA-A665-0A8579F26F2C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317500" algn="ctr" rotWithShape="0">
                  <a:prstClr val="black">
                    <a:alpha val="25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114-4BBA-A665-0A8579F26F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prerađivačka industrija</c:v>
                </c:pt>
                <c:pt idx="1">
                  <c:v>poljoprivreda</c:v>
                </c:pt>
                <c:pt idx="2">
                  <c:v>trgovina</c:v>
                </c:pt>
                <c:pt idx="3">
                  <c:v>prijevoz</c:v>
                </c:pt>
                <c:pt idx="4">
                  <c:v>građevinarstvo</c:v>
                </c:pt>
                <c:pt idx="5">
                  <c:v>komunalne djelatnosti</c:v>
                </c:pt>
                <c:pt idx="6">
                  <c:v>rudarstvo i vađenje</c:v>
                </c:pt>
                <c:pt idx="7">
                  <c:v>ostalo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</c:v>
                </c:pt>
                <c:pt idx="1">
                  <c:v>0.22</c:v>
                </c:pt>
                <c:pt idx="2">
                  <c:v>0.17</c:v>
                </c:pt>
                <c:pt idx="3">
                  <c:v>0.11</c:v>
                </c:pt>
                <c:pt idx="4">
                  <c:v>0.11</c:v>
                </c:pt>
                <c:pt idx="5">
                  <c:v>0.03</c:v>
                </c:pt>
                <c:pt idx="6">
                  <c:v>0.01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3-4266-9FF3-DDB46509A9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image" Target="../media/image12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6D390-8AAC-4848-971B-3114DDAB3F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399AE88D-FA29-4876-A642-BA853468548A}">
      <dgm:prSet phldrT="[Text]"/>
      <dgm:spPr/>
      <dgm:t>
        <a:bodyPr/>
        <a:lstStyle/>
        <a:p>
          <a:r>
            <a:rPr lang="hr-HR" b="1" dirty="0"/>
            <a:t>zastupanje interesa članica </a:t>
          </a:r>
          <a:r>
            <a:rPr lang="vi-VN" altLang="sr-Latn-RS" b="1" dirty="0" err="1">
              <a:cs typeface="Arial" panose="020B0604020202020204" pitchFamily="34" charset="0"/>
            </a:rPr>
            <a:t>pred</a:t>
          </a:r>
          <a:r>
            <a:rPr lang="vi-VN" altLang="sr-Latn-RS" b="1" dirty="0">
              <a:cs typeface="Arial" panose="020B0604020202020204" pitchFamily="34" charset="0"/>
            </a:rPr>
            <a:t> </a:t>
          </a:r>
          <a:r>
            <a:rPr lang="vi-VN" altLang="sr-Latn-RS" b="1" dirty="0" err="1">
              <a:cs typeface="Arial" panose="020B0604020202020204" pitchFamily="34" charset="0"/>
            </a:rPr>
            <a:t>državnim</a:t>
          </a:r>
          <a:r>
            <a:rPr lang="vi-VN" altLang="sr-Latn-RS" b="1" dirty="0">
              <a:cs typeface="Arial" panose="020B0604020202020204" pitchFamily="34" charset="0"/>
            </a:rPr>
            <a:t> </a:t>
          </a:r>
          <a:r>
            <a:rPr lang="hr-HR" altLang="sr-Latn-RS" b="1" dirty="0">
              <a:cs typeface="Arial" panose="020B0604020202020204" pitchFamily="34" charset="0"/>
            </a:rPr>
            <a:t>institucijama </a:t>
          </a:r>
          <a:r>
            <a:rPr lang="vi-VN" altLang="sr-Latn-RS" b="1" dirty="0" err="1">
              <a:cs typeface="Arial" panose="020B0604020202020204" pitchFamily="34" charset="0"/>
            </a:rPr>
            <a:t>kod</a:t>
          </a:r>
          <a:r>
            <a:rPr lang="vi-VN" altLang="sr-Latn-RS" b="1" dirty="0">
              <a:cs typeface="Arial" panose="020B0604020202020204" pitchFamily="34" charset="0"/>
            </a:rPr>
            <a:t> </a:t>
          </a:r>
          <a:r>
            <a:rPr lang="vi-VN" altLang="sr-Latn-RS" b="1" dirty="0" err="1">
              <a:cs typeface="Arial" panose="020B0604020202020204" pitchFamily="34" charset="0"/>
            </a:rPr>
            <a:t>oblikovanja</a:t>
          </a:r>
          <a:r>
            <a:rPr lang="vi-VN" altLang="sr-Latn-RS" b="1" dirty="0">
              <a:cs typeface="Arial" panose="020B0604020202020204" pitchFamily="34" charset="0"/>
            </a:rPr>
            <a:t> </a:t>
          </a:r>
          <a:r>
            <a:rPr lang="vi-VN" altLang="sr-Latn-RS" b="1" dirty="0" err="1">
              <a:cs typeface="Arial" panose="020B0604020202020204" pitchFamily="34" charset="0"/>
            </a:rPr>
            <a:t>gospodarskog</a:t>
          </a:r>
          <a:r>
            <a:rPr lang="vi-VN" altLang="sr-Latn-RS" b="1" dirty="0">
              <a:cs typeface="Arial" panose="020B0604020202020204" pitchFamily="34" charset="0"/>
            </a:rPr>
            <a:t> </a:t>
          </a:r>
          <a:r>
            <a:rPr lang="hr-HR" altLang="sr-Latn-RS" b="1" dirty="0">
              <a:cs typeface="Arial" panose="020B0604020202020204" pitchFamily="34" charset="0"/>
            </a:rPr>
            <a:t>sustava</a:t>
          </a:r>
          <a:r>
            <a:rPr lang="vi-VN" altLang="sr-Latn-RS" b="1" dirty="0">
              <a:cs typeface="Arial" panose="020B0604020202020204" pitchFamily="34" charset="0"/>
            </a:rPr>
            <a:t> i </a:t>
          </a:r>
          <a:r>
            <a:rPr lang="vi-VN" altLang="sr-Latn-RS" b="1" dirty="0" err="1">
              <a:cs typeface="Arial" panose="020B0604020202020204" pitchFamily="34" charset="0"/>
            </a:rPr>
            <a:t>mjera</a:t>
          </a:r>
          <a:r>
            <a:rPr lang="vi-VN" altLang="sr-Latn-RS" b="1" dirty="0">
              <a:cs typeface="Arial" panose="020B0604020202020204" pitchFamily="34" charset="0"/>
            </a:rPr>
            <a:t> ekonomske </a:t>
          </a:r>
          <a:r>
            <a:rPr lang="vi-VN" altLang="sr-Latn-RS" b="1" dirty="0" err="1">
              <a:cs typeface="Arial" panose="020B0604020202020204" pitchFamily="34" charset="0"/>
            </a:rPr>
            <a:t>politike</a:t>
          </a:r>
          <a:endParaRPr lang="en-US" b="1" dirty="0"/>
        </a:p>
      </dgm:t>
    </dgm:pt>
    <dgm:pt modelId="{156CC376-9D2F-4C48-AEDC-694560B16364}" type="parTrans" cxnId="{126007BB-B726-4AB0-86E9-4EEEB9833F88}">
      <dgm:prSet/>
      <dgm:spPr/>
      <dgm:t>
        <a:bodyPr/>
        <a:lstStyle/>
        <a:p>
          <a:endParaRPr lang="en-US"/>
        </a:p>
      </dgm:t>
    </dgm:pt>
    <dgm:pt modelId="{E6BA601F-81BA-4122-960E-BDA694A55516}" type="sibTrans" cxnId="{126007BB-B726-4AB0-86E9-4EEEB9833F88}">
      <dgm:prSet/>
      <dgm:spPr/>
      <dgm:t>
        <a:bodyPr/>
        <a:lstStyle/>
        <a:p>
          <a:endParaRPr lang="en-US"/>
        </a:p>
      </dgm:t>
    </dgm:pt>
    <dgm:pt modelId="{6FA2875F-D533-4A16-B9B5-9943C36E2A1E}">
      <dgm:prSet phldrT="[Text]"/>
      <dgm:spPr/>
      <dgm:t>
        <a:bodyPr/>
        <a:lstStyle/>
        <a:p>
          <a:r>
            <a:rPr lang="hr-HR" b="1" dirty="0"/>
            <a:t>unapređivanje razvoja poduzetništva</a:t>
          </a:r>
          <a:endParaRPr lang="en-US" b="1" dirty="0"/>
        </a:p>
      </dgm:t>
    </dgm:pt>
    <dgm:pt modelId="{C7B5CE01-F4FF-4A5C-8690-14D1637157A6}" type="parTrans" cxnId="{5FC8EE98-A10A-43B8-A7BD-80D8C8C5E47D}">
      <dgm:prSet/>
      <dgm:spPr/>
      <dgm:t>
        <a:bodyPr/>
        <a:lstStyle/>
        <a:p>
          <a:endParaRPr lang="en-US"/>
        </a:p>
      </dgm:t>
    </dgm:pt>
    <dgm:pt modelId="{9CE78966-5BE6-4636-857F-709C6E2F25C6}" type="sibTrans" cxnId="{5FC8EE98-A10A-43B8-A7BD-80D8C8C5E47D}">
      <dgm:prSet/>
      <dgm:spPr/>
      <dgm:t>
        <a:bodyPr/>
        <a:lstStyle/>
        <a:p>
          <a:endParaRPr lang="en-US"/>
        </a:p>
      </dgm:t>
    </dgm:pt>
    <dgm:pt modelId="{25661835-DD71-42F8-A758-2ED96551B170}">
      <dgm:prSet phldrT="[Text]"/>
      <dgm:spPr/>
      <dgm:t>
        <a:bodyPr/>
        <a:lstStyle/>
        <a:p>
          <a:r>
            <a:rPr lang="hr-HR" b="1" dirty="0"/>
            <a:t>uspostavljanje i razvijanje poslovnih odnosa s inozemstvom</a:t>
          </a:r>
          <a:endParaRPr lang="en-US" b="1" dirty="0"/>
        </a:p>
      </dgm:t>
    </dgm:pt>
    <dgm:pt modelId="{3061691B-EEFD-4491-AF06-7A02C7A65DB7}" type="parTrans" cxnId="{E9A8AC7D-E65F-4481-BBCA-F8A1F7A43D4B}">
      <dgm:prSet/>
      <dgm:spPr/>
      <dgm:t>
        <a:bodyPr/>
        <a:lstStyle/>
        <a:p>
          <a:endParaRPr lang="en-US"/>
        </a:p>
      </dgm:t>
    </dgm:pt>
    <dgm:pt modelId="{C236C67C-A5AE-4287-8B14-D13B17657949}" type="sibTrans" cxnId="{E9A8AC7D-E65F-4481-BBCA-F8A1F7A43D4B}">
      <dgm:prSet/>
      <dgm:spPr/>
      <dgm:t>
        <a:bodyPr/>
        <a:lstStyle/>
        <a:p>
          <a:endParaRPr lang="en-US"/>
        </a:p>
      </dgm:t>
    </dgm:pt>
    <dgm:pt modelId="{F0F17084-3A92-4029-ACEF-CE003152CD22}">
      <dgm:prSet phldrT="[Text]"/>
      <dgm:spPr/>
      <dgm:t>
        <a:bodyPr/>
        <a:lstStyle/>
        <a:p>
          <a:r>
            <a:rPr lang="hr-HR" b="1" dirty="0"/>
            <a:t>poticanje istraživanja, razvoja i inovacija</a:t>
          </a:r>
          <a:endParaRPr lang="en-US" b="1" dirty="0"/>
        </a:p>
      </dgm:t>
    </dgm:pt>
    <dgm:pt modelId="{EDDF7B5B-7B6D-433C-9E82-E2868B4ABB89}" type="parTrans" cxnId="{BE2C3000-B768-4030-BB50-0944DCEDD209}">
      <dgm:prSet/>
      <dgm:spPr/>
      <dgm:t>
        <a:bodyPr/>
        <a:lstStyle/>
        <a:p>
          <a:endParaRPr lang="en-US"/>
        </a:p>
      </dgm:t>
    </dgm:pt>
    <dgm:pt modelId="{353EAC74-E9C8-4809-9E77-84B4507FBCF1}" type="sibTrans" cxnId="{BE2C3000-B768-4030-BB50-0944DCEDD209}">
      <dgm:prSet/>
      <dgm:spPr/>
      <dgm:t>
        <a:bodyPr/>
        <a:lstStyle/>
        <a:p>
          <a:endParaRPr lang="en-US"/>
        </a:p>
      </dgm:t>
    </dgm:pt>
    <dgm:pt modelId="{AC493549-4BE0-423C-A48A-38E7C7032E47}">
      <dgm:prSet phldrT="[Text]"/>
      <dgm:spPr/>
      <dgm:t>
        <a:bodyPr/>
        <a:lstStyle/>
        <a:p>
          <a:r>
            <a:rPr lang="hr-HR" b="1" dirty="0"/>
            <a:t>usklađivanje interesa članica HGK</a:t>
          </a:r>
          <a:endParaRPr lang="en-US" b="1" dirty="0"/>
        </a:p>
      </dgm:t>
    </dgm:pt>
    <dgm:pt modelId="{9E6B95A5-7D90-496D-ABF3-68B7684F65A2}" type="parTrans" cxnId="{5E3C5129-8388-436A-B937-B65FB869D581}">
      <dgm:prSet/>
      <dgm:spPr/>
      <dgm:t>
        <a:bodyPr/>
        <a:lstStyle/>
        <a:p>
          <a:endParaRPr lang="en-US"/>
        </a:p>
      </dgm:t>
    </dgm:pt>
    <dgm:pt modelId="{CBC805F4-B01C-415E-B0EF-C2F400FE8427}" type="sibTrans" cxnId="{5E3C5129-8388-436A-B937-B65FB869D581}">
      <dgm:prSet/>
      <dgm:spPr/>
      <dgm:t>
        <a:bodyPr/>
        <a:lstStyle/>
        <a:p>
          <a:endParaRPr lang="en-US"/>
        </a:p>
      </dgm:t>
    </dgm:pt>
    <dgm:pt modelId="{45C6EA88-D9CE-42DE-9B04-6B7B6B7F842D}">
      <dgm:prSet phldrT="[Text]"/>
      <dgm:spPr/>
      <dgm:t>
        <a:bodyPr/>
        <a:lstStyle/>
        <a:p>
          <a:r>
            <a:rPr lang="hr-HR" b="1" dirty="0"/>
            <a:t>poticanje razvoja tehnološke infrastrukture i informatizacija gospodarstva </a:t>
          </a:r>
          <a:endParaRPr lang="en-US" b="1" dirty="0"/>
        </a:p>
      </dgm:t>
    </dgm:pt>
    <dgm:pt modelId="{C337E8D6-42FC-4BE6-892C-28EAE5932424}" type="parTrans" cxnId="{68A15F8B-9163-4A5A-93F6-3AC1071DC06E}">
      <dgm:prSet/>
      <dgm:spPr/>
      <dgm:t>
        <a:bodyPr/>
        <a:lstStyle/>
        <a:p>
          <a:endParaRPr lang="en-US"/>
        </a:p>
      </dgm:t>
    </dgm:pt>
    <dgm:pt modelId="{D82AA5ED-6B14-408F-83EC-D68E5C025F3E}" type="sibTrans" cxnId="{68A15F8B-9163-4A5A-93F6-3AC1071DC06E}">
      <dgm:prSet/>
      <dgm:spPr/>
      <dgm:t>
        <a:bodyPr/>
        <a:lstStyle/>
        <a:p>
          <a:endParaRPr lang="en-US"/>
        </a:p>
      </dgm:t>
    </dgm:pt>
    <dgm:pt modelId="{32266E8E-E288-445E-A42E-E5809B05B6D3}">
      <dgm:prSet phldrT="[Text]"/>
      <dgm:spPr/>
      <dgm:t>
        <a:bodyPr/>
        <a:lstStyle/>
        <a:p>
          <a:r>
            <a:rPr lang="vi-VN" altLang="sr-Latn-RS" b="1" dirty="0" err="1">
              <a:cs typeface="Arial" panose="020B0604020202020204" pitchFamily="34" charset="0"/>
            </a:rPr>
            <a:t>poticanje</a:t>
          </a:r>
          <a:r>
            <a:rPr lang="vi-VN" altLang="sr-Latn-RS" b="1" dirty="0">
              <a:cs typeface="Arial" panose="020B0604020202020204" pitchFamily="34" charset="0"/>
            </a:rPr>
            <a:t> i </a:t>
          </a:r>
          <a:r>
            <a:rPr lang="vi-VN" altLang="sr-Latn-RS" b="1" dirty="0" err="1">
              <a:cs typeface="Arial" panose="020B0604020202020204" pitchFamily="34" charset="0"/>
            </a:rPr>
            <a:t>razvijanje</a:t>
          </a:r>
          <a:r>
            <a:rPr lang="vi-VN" altLang="sr-Latn-RS" b="1" dirty="0">
              <a:cs typeface="Arial" panose="020B0604020202020204" pitchFamily="34" charset="0"/>
            </a:rPr>
            <a:t> </a:t>
          </a:r>
          <a:r>
            <a:rPr lang="vi-VN" altLang="sr-Latn-RS" b="1" dirty="0" err="1">
              <a:cs typeface="Arial" panose="020B0604020202020204" pitchFamily="34" charset="0"/>
            </a:rPr>
            <a:t>dobrih</a:t>
          </a:r>
          <a:r>
            <a:rPr lang="vi-VN" altLang="sr-Latn-RS" b="1" dirty="0">
              <a:cs typeface="Arial" panose="020B0604020202020204" pitchFamily="34" charset="0"/>
            </a:rPr>
            <a:t> </a:t>
          </a:r>
          <a:r>
            <a:rPr lang="vi-VN" altLang="sr-Latn-RS" b="1" dirty="0" err="1">
              <a:cs typeface="Arial" panose="020B0604020202020204" pitchFamily="34" charset="0"/>
            </a:rPr>
            <a:t>poslovnih</a:t>
          </a:r>
          <a:r>
            <a:rPr lang="vi-VN" altLang="sr-Latn-RS" b="1" dirty="0">
              <a:cs typeface="Arial" panose="020B0604020202020204" pitchFamily="34" charset="0"/>
            </a:rPr>
            <a:t> </a:t>
          </a:r>
          <a:r>
            <a:rPr lang="vi-VN" altLang="sr-Latn-RS" b="1" dirty="0" err="1">
              <a:cs typeface="Arial" panose="020B0604020202020204" pitchFamily="34" charset="0"/>
            </a:rPr>
            <a:t>običaja</a:t>
          </a:r>
          <a:r>
            <a:rPr lang="vi-VN" altLang="sr-Latn-RS" b="1" dirty="0">
              <a:cs typeface="Arial" panose="020B0604020202020204" pitchFamily="34" charset="0"/>
            </a:rPr>
            <a:t> i </a:t>
          </a:r>
          <a:r>
            <a:rPr lang="vi-VN" altLang="sr-Latn-RS" b="1" dirty="0" err="1">
              <a:cs typeface="Arial" panose="020B0604020202020204" pitchFamily="34" charset="0"/>
            </a:rPr>
            <a:t>poslovnog</a:t>
          </a:r>
          <a:r>
            <a:rPr lang="vi-VN" altLang="sr-Latn-RS" b="1" dirty="0">
              <a:cs typeface="Arial" panose="020B0604020202020204" pitchFamily="34" charset="0"/>
            </a:rPr>
            <a:t> </a:t>
          </a:r>
          <a:r>
            <a:rPr lang="vi-VN" altLang="sr-Latn-RS" b="1" dirty="0" err="1">
              <a:cs typeface="Arial" panose="020B0604020202020204" pitchFamily="34" charset="0"/>
            </a:rPr>
            <a:t>morala</a:t>
          </a:r>
          <a:endParaRPr lang="en-US" b="1" dirty="0"/>
        </a:p>
      </dgm:t>
    </dgm:pt>
    <dgm:pt modelId="{4EB4F390-A02F-4E17-B030-82ECD4F7C696}" type="parTrans" cxnId="{EF2A842F-137B-4AA1-B686-0344F60A1B40}">
      <dgm:prSet/>
      <dgm:spPr/>
      <dgm:t>
        <a:bodyPr/>
        <a:lstStyle/>
        <a:p>
          <a:endParaRPr lang="en-US"/>
        </a:p>
      </dgm:t>
    </dgm:pt>
    <dgm:pt modelId="{C69F7FD9-D9C2-482B-9B14-B2C3FFA0D7E6}" type="sibTrans" cxnId="{EF2A842F-137B-4AA1-B686-0344F60A1B40}">
      <dgm:prSet/>
      <dgm:spPr/>
      <dgm:t>
        <a:bodyPr/>
        <a:lstStyle/>
        <a:p>
          <a:endParaRPr lang="en-US"/>
        </a:p>
      </dgm:t>
    </dgm:pt>
    <dgm:pt modelId="{13B6F814-8255-4766-B8F5-BB0567002597}">
      <dgm:prSet phldrT="[Text]"/>
      <dgm:spPr/>
      <dgm:t>
        <a:bodyPr/>
        <a:lstStyle/>
        <a:p>
          <a:endParaRPr lang="en-US"/>
        </a:p>
      </dgm:t>
    </dgm:pt>
    <dgm:pt modelId="{B82D7DC4-6CB5-429A-AA16-FB8D547EF49F}" type="parTrans" cxnId="{E5FB932D-7363-4EEB-8C57-08FACCB1D19E}">
      <dgm:prSet/>
      <dgm:spPr/>
      <dgm:t>
        <a:bodyPr/>
        <a:lstStyle/>
        <a:p>
          <a:endParaRPr lang="en-US"/>
        </a:p>
      </dgm:t>
    </dgm:pt>
    <dgm:pt modelId="{230E1148-F3DC-4504-AEFF-D385A30176E9}" type="sibTrans" cxnId="{E5FB932D-7363-4EEB-8C57-08FACCB1D19E}">
      <dgm:prSet/>
      <dgm:spPr/>
      <dgm:t>
        <a:bodyPr/>
        <a:lstStyle/>
        <a:p>
          <a:endParaRPr lang="en-US"/>
        </a:p>
      </dgm:t>
    </dgm:pt>
    <dgm:pt modelId="{8301F34C-F029-4741-80EF-67430C533278}">
      <dgm:prSet phldrT="[Text]"/>
      <dgm:spPr/>
      <dgm:t>
        <a:bodyPr/>
        <a:lstStyle/>
        <a:p>
          <a:endParaRPr lang="en-US"/>
        </a:p>
      </dgm:t>
    </dgm:pt>
    <dgm:pt modelId="{8298D5CA-4B72-475F-9754-99BAC77E37D4}" type="parTrans" cxnId="{D8E6D992-4C40-415E-B1CB-F68929F9263B}">
      <dgm:prSet/>
      <dgm:spPr/>
      <dgm:t>
        <a:bodyPr/>
        <a:lstStyle/>
        <a:p>
          <a:endParaRPr lang="en-US"/>
        </a:p>
      </dgm:t>
    </dgm:pt>
    <dgm:pt modelId="{8E39E8F2-ECE4-43DB-8BE1-481E3FA93863}" type="sibTrans" cxnId="{D8E6D992-4C40-415E-B1CB-F68929F9263B}">
      <dgm:prSet/>
      <dgm:spPr/>
      <dgm:t>
        <a:bodyPr/>
        <a:lstStyle/>
        <a:p>
          <a:endParaRPr lang="en-US"/>
        </a:p>
      </dgm:t>
    </dgm:pt>
    <dgm:pt modelId="{A3776F1D-A14F-4A64-A5E4-6FCA4D2285A2}" type="pres">
      <dgm:prSet presAssocID="{2A76D390-8AAC-4848-971B-3114DDAB3FBF}" presName="Name0" presStyleCnt="0">
        <dgm:presLayoutVars>
          <dgm:chMax val="7"/>
          <dgm:chPref val="7"/>
          <dgm:dir/>
        </dgm:presLayoutVars>
      </dgm:prSet>
      <dgm:spPr/>
    </dgm:pt>
    <dgm:pt modelId="{3C183569-D335-4D88-B6A1-7C9B14553BEF}" type="pres">
      <dgm:prSet presAssocID="{2A76D390-8AAC-4848-971B-3114DDAB3FBF}" presName="Name1" presStyleCnt="0"/>
      <dgm:spPr/>
    </dgm:pt>
    <dgm:pt modelId="{595F8707-BED5-4F9B-AB8D-0C3055205E87}" type="pres">
      <dgm:prSet presAssocID="{2A76D390-8AAC-4848-971B-3114DDAB3FBF}" presName="cycle" presStyleCnt="0"/>
      <dgm:spPr/>
    </dgm:pt>
    <dgm:pt modelId="{73170340-961B-4BA1-AD8F-B22D48DC07F4}" type="pres">
      <dgm:prSet presAssocID="{2A76D390-8AAC-4848-971B-3114DDAB3FBF}" presName="srcNode" presStyleLbl="node1" presStyleIdx="0" presStyleCnt="7"/>
      <dgm:spPr/>
    </dgm:pt>
    <dgm:pt modelId="{8404510E-D4AE-4221-9AF3-6F7D1CBD7CE1}" type="pres">
      <dgm:prSet presAssocID="{2A76D390-8AAC-4848-971B-3114DDAB3FBF}" presName="conn" presStyleLbl="parChTrans1D2" presStyleIdx="0" presStyleCnt="1"/>
      <dgm:spPr/>
    </dgm:pt>
    <dgm:pt modelId="{DF079891-F64A-4583-B9AB-2424CF74E59B}" type="pres">
      <dgm:prSet presAssocID="{2A76D390-8AAC-4848-971B-3114DDAB3FBF}" presName="extraNode" presStyleLbl="node1" presStyleIdx="0" presStyleCnt="7"/>
      <dgm:spPr/>
    </dgm:pt>
    <dgm:pt modelId="{50B1EBEF-8854-44AE-AA6E-D7AA941443E2}" type="pres">
      <dgm:prSet presAssocID="{2A76D390-8AAC-4848-971B-3114DDAB3FBF}" presName="dstNode" presStyleLbl="node1" presStyleIdx="0" presStyleCnt="7"/>
      <dgm:spPr/>
    </dgm:pt>
    <dgm:pt modelId="{4D58641E-FDD5-41D0-8A48-2F04CF9E1435}" type="pres">
      <dgm:prSet presAssocID="{399AE88D-FA29-4876-A642-BA853468548A}" presName="text_1" presStyleLbl="node1" presStyleIdx="0" presStyleCnt="7">
        <dgm:presLayoutVars>
          <dgm:bulletEnabled val="1"/>
        </dgm:presLayoutVars>
      </dgm:prSet>
      <dgm:spPr/>
    </dgm:pt>
    <dgm:pt modelId="{46B59FC3-255A-4960-980E-CD9B3C003965}" type="pres">
      <dgm:prSet presAssocID="{399AE88D-FA29-4876-A642-BA853468548A}" presName="accent_1" presStyleCnt="0"/>
      <dgm:spPr/>
    </dgm:pt>
    <dgm:pt modelId="{1F30D0C6-86F7-44A0-93A0-A16152F5A7DA}" type="pres">
      <dgm:prSet presAssocID="{399AE88D-FA29-4876-A642-BA853468548A}" presName="accentRepeatNode" presStyleLbl="solidFgAcc1" presStyleIdx="0" presStyleCnt="7"/>
      <dgm:spPr/>
    </dgm:pt>
    <dgm:pt modelId="{5A6C1BE1-5F49-4D78-8AA1-435405D03E4D}" type="pres">
      <dgm:prSet presAssocID="{6FA2875F-D533-4A16-B9B5-9943C36E2A1E}" presName="text_2" presStyleLbl="node1" presStyleIdx="1" presStyleCnt="7">
        <dgm:presLayoutVars>
          <dgm:bulletEnabled val="1"/>
        </dgm:presLayoutVars>
      </dgm:prSet>
      <dgm:spPr/>
    </dgm:pt>
    <dgm:pt modelId="{4949A999-97E5-4521-9A36-5B45FCD2E328}" type="pres">
      <dgm:prSet presAssocID="{6FA2875F-D533-4A16-B9B5-9943C36E2A1E}" presName="accent_2" presStyleCnt="0"/>
      <dgm:spPr/>
    </dgm:pt>
    <dgm:pt modelId="{5C425807-F4D1-49D1-9343-C2FB6D1342D9}" type="pres">
      <dgm:prSet presAssocID="{6FA2875F-D533-4A16-B9B5-9943C36E2A1E}" presName="accentRepeatNode" presStyleLbl="solidFgAcc1" presStyleIdx="1" presStyleCnt="7"/>
      <dgm:spPr/>
    </dgm:pt>
    <dgm:pt modelId="{46AA3998-FDE7-4861-AE91-69A0CF9C63BC}" type="pres">
      <dgm:prSet presAssocID="{25661835-DD71-42F8-A758-2ED96551B170}" presName="text_3" presStyleLbl="node1" presStyleIdx="2" presStyleCnt="7">
        <dgm:presLayoutVars>
          <dgm:bulletEnabled val="1"/>
        </dgm:presLayoutVars>
      </dgm:prSet>
      <dgm:spPr/>
    </dgm:pt>
    <dgm:pt modelId="{37F86009-74E4-46B2-9BBC-997597A85F76}" type="pres">
      <dgm:prSet presAssocID="{25661835-DD71-42F8-A758-2ED96551B170}" presName="accent_3" presStyleCnt="0"/>
      <dgm:spPr/>
    </dgm:pt>
    <dgm:pt modelId="{1F8798A3-9D3E-4295-9FD2-3F036EAB4113}" type="pres">
      <dgm:prSet presAssocID="{25661835-DD71-42F8-A758-2ED96551B170}" presName="accentRepeatNode" presStyleLbl="solidFgAcc1" presStyleIdx="2" presStyleCnt="7"/>
      <dgm:spPr/>
    </dgm:pt>
    <dgm:pt modelId="{FCBAF837-B223-44D3-B212-65809A1A9C79}" type="pres">
      <dgm:prSet presAssocID="{F0F17084-3A92-4029-ACEF-CE003152CD22}" presName="text_4" presStyleLbl="node1" presStyleIdx="3" presStyleCnt="7">
        <dgm:presLayoutVars>
          <dgm:bulletEnabled val="1"/>
        </dgm:presLayoutVars>
      </dgm:prSet>
      <dgm:spPr/>
    </dgm:pt>
    <dgm:pt modelId="{D9FB16B2-2A98-4C3C-83F5-1A4FDA424E39}" type="pres">
      <dgm:prSet presAssocID="{F0F17084-3A92-4029-ACEF-CE003152CD22}" presName="accent_4" presStyleCnt="0"/>
      <dgm:spPr/>
    </dgm:pt>
    <dgm:pt modelId="{62D2A9B3-F81B-4FED-9A60-394084FACA6F}" type="pres">
      <dgm:prSet presAssocID="{F0F17084-3A92-4029-ACEF-CE003152CD22}" presName="accentRepeatNode" presStyleLbl="solidFgAcc1" presStyleIdx="3" presStyleCnt="7"/>
      <dgm:spPr/>
    </dgm:pt>
    <dgm:pt modelId="{6FFB007A-E1B5-453A-968F-0FF823A54D71}" type="pres">
      <dgm:prSet presAssocID="{AC493549-4BE0-423C-A48A-38E7C7032E47}" presName="text_5" presStyleLbl="node1" presStyleIdx="4" presStyleCnt="7">
        <dgm:presLayoutVars>
          <dgm:bulletEnabled val="1"/>
        </dgm:presLayoutVars>
      </dgm:prSet>
      <dgm:spPr/>
    </dgm:pt>
    <dgm:pt modelId="{A70F36AA-A2C3-450F-B238-5BAB03D40F15}" type="pres">
      <dgm:prSet presAssocID="{AC493549-4BE0-423C-A48A-38E7C7032E47}" presName="accent_5" presStyleCnt="0"/>
      <dgm:spPr/>
    </dgm:pt>
    <dgm:pt modelId="{CE3B4F32-B8C0-4B75-9580-1C57634C5B89}" type="pres">
      <dgm:prSet presAssocID="{AC493549-4BE0-423C-A48A-38E7C7032E47}" presName="accentRepeatNode" presStyleLbl="solidFgAcc1" presStyleIdx="4" presStyleCnt="7"/>
      <dgm:spPr/>
    </dgm:pt>
    <dgm:pt modelId="{A5CCD683-7825-46E6-A98B-4DD21BE0A93C}" type="pres">
      <dgm:prSet presAssocID="{45C6EA88-D9CE-42DE-9B04-6B7B6B7F842D}" presName="text_6" presStyleLbl="node1" presStyleIdx="5" presStyleCnt="7">
        <dgm:presLayoutVars>
          <dgm:bulletEnabled val="1"/>
        </dgm:presLayoutVars>
      </dgm:prSet>
      <dgm:spPr/>
    </dgm:pt>
    <dgm:pt modelId="{0079B4C5-6AFA-48B0-9875-E9A0FF47FD4F}" type="pres">
      <dgm:prSet presAssocID="{45C6EA88-D9CE-42DE-9B04-6B7B6B7F842D}" presName="accent_6" presStyleCnt="0"/>
      <dgm:spPr/>
    </dgm:pt>
    <dgm:pt modelId="{0D835867-B3B8-42FC-8737-D08DA7C4BE3E}" type="pres">
      <dgm:prSet presAssocID="{45C6EA88-D9CE-42DE-9B04-6B7B6B7F842D}" presName="accentRepeatNode" presStyleLbl="solidFgAcc1" presStyleIdx="5" presStyleCnt="7"/>
      <dgm:spPr/>
    </dgm:pt>
    <dgm:pt modelId="{74247926-1638-4CF5-A62E-EA4DAB27E544}" type="pres">
      <dgm:prSet presAssocID="{32266E8E-E288-445E-A42E-E5809B05B6D3}" presName="text_7" presStyleLbl="node1" presStyleIdx="6" presStyleCnt="7">
        <dgm:presLayoutVars>
          <dgm:bulletEnabled val="1"/>
        </dgm:presLayoutVars>
      </dgm:prSet>
      <dgm:spPr/>
    </dgm:pt>
    <dgm:pt modelId="{C797173C-F677-4DE0-99E3-593F0A652973}" type="pres">
      <dgm:prSet presAssocID="{32266E8E-E288-445E-A42E-E5809B05B6D3}" presName="accent_7" presStyleCnt="0"/>
      <dgm:spPr/>
    </dgm:pt>
    <dgm:pt modelId="{80F8FA11-433B-4FF7-9791-E6E67DAE2A86}" type="pres">
      <dgm:prSet presAssocID="{32266E8E-E288-445E-A42E-E5809B05B6D3}" presName="accentRepeatNode" presStyleLbl="solidFgAcc1" presStyleIdx="6" presStyleCnt="7"/>
      <dgm:spPr/>
    </dgm:pt>
  </dgm:ptLst>
  <dgm:cxnLst>
    <dgm:cxn modelId="{BE2C3000-B768-4030-BB50-0944DCEDD209}" srcId="{2A76D390-8AAC-4848-971B-3114DDAB3FBF}" destId="{F0F17084-3A92-4029-ACEF-CE003152CD22}" srcOrd="3" destOrd="0" parTransId="{EDDF7B5B-7B6D-433C-9E82-E2868B4ABB89}" sibTransId="{353EAC74-E9C8-4809-9E77-84B4507FBCF1}"/>
    <dgm:cxn modelId="{BDB37601-A522-4771-8B5B-4013109A67BB}" type="presOf" srcId="{AC493549-4BE0-423C-A48A-38E7C7032E47}" destId="{6FFB007A-E1B5-453A-968F-0FF823A54D71}" srcOrd="0" destOrd="0" presId="urn:microsoft.com/office/officeart/2008/layout/VerticalCurvedList"/>
    <dgm:cxn modelId="{D40C7D10-C212-46CA-AD49-0CF6E9CC586D}" type="presOf" srcId="{45C6EA88-D9CE-42DE-9B04-6B7B6B7F842D}" destId="{A5CCD683-7825-46E6-A98B-4DD21BE0A93C}" srcOrd="0" destOrd="0" presId="urn:microsoft.com/office/officeart/2008/layout/VerticalCurvedList"/>
    <dgm:cxn modelId="{5E3C5129-8388-436A-B937-B65FB869D581}" srcId="{2A76D390-8AAC-4848-971B-3114DDAB3FBF}" destId="{AC493549-4BE0-423C-A48A-38E7C7032E47}" srcOrd="4" destOrd="0" parTransId="{9E6B95A5-7D90-496D-ABF3-68B7684F65A2}" sibTransId="{CBC805F4-B01C-415E-B0EF-C2F400FE8427}"/>
    <dgm:cxn modelId="{E5FB932D-7363-4EEB-8C57-08FACCB1D19E}" srcId="{2A76D390-8AAC-4848-971B-3114DDAB3FBF}" destId="{13B6F814-8255-4766-B8F5-BB0567002597}" srcOrd="7" destOrd="0" parTransId="{B82D7DC4-6CB5-429A-AA16-FB8D547EF49F}" sibTransId="{230E1148-F3DC-4504-AEFF-D385A30176E9}"/>
    <dgm:cxn modelId="{EF2A842F-137B-4AA1-B686-0344F60A1B40}" srcId="{2A76D390-8AAC-4848-971B-3114DDAB3FBF}" destId="{32266E8E-E288-445E-A42E-E5809B05B6D3}" srcOrd="6" destOrd="0" parTransId="{4EB4F390-A02F-4E17-B030-82ECD4F7C696}" sibTransId="{C69F7FD9-D9C2-482B-9B14-B2C3FFA0D7E6}"/>
    <dgm:cxn modelId="{1F334D77-7F0B-46FC-9049-A23469DA9166}" type="presOf" srcId="{E6BA601F-81BA-4122-960E-BDA694A55516}" destId="{8404510E-D4AE-4221-9AF3-6F7D1CBD7CE1}" srcOrd="0" destOrd="0" presId="urn:microsoft.com/office/officeart/2008/layout/VerticalCurvedList"/>
    <dgm:cxn modelId="{AC3DFD79-76A7-451A-9F69-7085434641D2}" type="presOf" srcId="{6FA2875F-D533-4A16-B9B5-9943C36E2A1E}" destId="{5A6C1BE1-5F49-4D78-8AA1-435405D03E4D}" srcOrd="0" destOrd="0" presId="urn:microsoft.com/office/officeart/2008/layout/VerticalCurvedList"/>
    <dgm:cxn modelId="{E9A8AC7D-E65F-4481-BBCA-F8A1F7A43D4B}" srcId="{2A76D390-8AAC-4848-971B-3114DDAB3FBF}" destId="{25661835-DD71-42F8-A758-2ED96551B170}" srcOrd="2" destOrd="0" parTransId="{3061691B-EEFD-4491-AF06-7A02C7A65DB7}" sibTransId="{C236C67C-A5AE-4287-8B14-D13B17657949}"/>
    <dgm:cxn modelId="{68A15F8B-9163-4A5A-93F6-3AC1071DC06E}" srcId="{2A76D390-8AAC-4848-971B-3114DDAB3FBF}" destId="{45C6EA88-D9CE-42DE-9B04-6B7B6B7F842D}" srcOrd="5" destOrd="0" parTransId="{C337E8D6-42FC-4BE6-892C-28EAE5932424}" sibTransId="{D82AA5ED-6B14-408F-83EC-D68E5C025F3E}"/>
    <dgm:cxn modelId="{78BA8191-ADA8-4173-8961-ACDAD5A63882}" type="presOf" srcId="{2A76D390-8AAC-4848-971B-3114DDAB3FBF}" destId="{A3776F1D-A14F-4A64-A5E4-6FCA4D2285A2}" srcOrd="0" destOrd="0" presId="urn:microsoft.com/office/officeart/2008/layout/VerticalCurvedList"/>
    <dgm:cxn modelId="{D8E6D992-4C40-415E-B1CB-F68929F9263B}" srcId="{2A76D390-8AAC-4848-971B-3114DDAB3FBF}" destId="{8301F34C-F029-4741-80EF-67430C533278}" srcOrd="8" destOrd="0" parTransId="{8298D5CA-4B72-475F-9754-99BAC77E37D4}" sibTransId="{8E39E8F2-ECE4-43DB-8BE1-481E3FA93863}"/>
    <dgm:cxn modelId="{5FC8EE98-A10A-43B8-A7BD-80D8C8C5E47D}" srcId="{2A76D390-8AAC-4848-971B-3114DDAB3FBF}" destId="{6FA2875F-D533-4A16-B9B5-9943C36E2A1E}" srcOrd="1" destOrd="0" parTransId="{C7B5CE01-F4FF-4A5C-8690-14D1637157A6}" sibTransId="{9CE78966-5BE6-4636-857F-709C6E2F25C6}"/>
    <dgm:cxn modelId="{9D02F3A7-B5D5-4902-A8BB-694F342CF3D5}" type="presOf" srcId="{F0F17084-3A92-4029-ACEF-CE003152CD22}" destId="{FCBAF837-B223-44D3-B212-65809A1A9C79}" srcOrd="0" destOrd="0" presId="urn:microsoft.com/office/officeart/2008/layout/VerticalCurvedList"/>
    <dgm:cxn modelId="{7A180CAD-CE8A-4C43-A722-6B5008225948}" type="presOf" srcId="{32266E8E-E288-445E-A42E-E5809B05B6D3}" destId="{74247926-1638-4CF5-A62E-EA4DAB27E544}" srcOrd="0" destOrd="0" presId="urn:microsoft.com/office/officeart/2008/layout/VerticalCurvedList"/>
    <dgm:cxn modelId="{126007BB-B726-4AB0-86E9-4EEEB9833F88}" srcId="{2A76D390-8AAC-4848-971B-3114DDAB3FBF}" destId="{399AE88D-FA29-4876-A642-BA853468548A}" srcOrd="0" destOrd="0" parTransId="{156CC376-9D2F-4C48-AEDC-694560B16364}" sibTransId="{E6BA601F-81BA-4122-960E-BDA694A55516}"/>
    <dgm:cxn modelId="{26BA98D9-E020-458E-9433-9D25E50E08BD}" type="presOf" srcId="{25661835-DD71-42F8-A758-2ED96551B170}" destId="{46AA3998-FDE7-4861-AE91-69A0CF9C63BC}" srcOrd="0" destOrd="0" presId="urn:microsoft.com/office/officeart/2008/layout/VerticalCurvedList"/>
    <dgm:cxn modelId="{C90FEBFF-C88B-4D66-880E-03A8DB2F5C17}" type="presOf" srcId="{399AE88D-FA29-4876-A642-BA853468548A}" destId="{4D58641E-FDD5-41D0-8A48-2F04CF9E1435}" srcOrd="0" destOrd="0" presId="urn:microsoft.com/office/officeart/2008/layout/VerticalCurvedList"/>
    <dgm:cxn modelId="{CD047D5C-C3D4-44FF-8605-19B8417851A6}" type="presParOf" srcId="{A3776F1D-A14F-4A64-A5E4-6FCA4D2285A2}" destId="{3C183569-D335-4D88-B6A1-7C9B14553BEF}" srcOrd="0" destOrd="0" presId="urn:microsoft.com/office/officeart/2008/layout/VerticalCurvedList"/>
    <dgm:cxn modelId="{0449D915-2BF3-49A5-AB2F-0E90B1548EF0}" type="presParOf" srcId="{3C183569-D335-4D88-B6A1-7C9B14553BEF}" destId="{595F8707-BED5-4F9B-AB8D-0C3055205E87}" srcOrd="0" destOrd="0" presId="urn:microsoft.com/office/officeart/2008/layout/VerticalCurvedList"/>
    <dgm:cxn modelId="{F46E8536-5A85-4305-891E-46E17250279A}" type="presParOf" srcId="{595F8707-BED5-4F9B-AB8D-0C3055205E87}" destId="{73170340-961B-4BA1-AD8F-B22D48DC07F4}" srcOrd="0" destOrd="0" presId="urn:microsoft.com/office/officeart/2008/layout/VerticalCurvedList"/>
    <dgm:cxn modelId="{85D58C55-C743-4A4B-9A95-8AD789C81006}" type="presParOf" srcId="{595F8707-BED5-4F9B-AB8D-0C3055205E87}" destId="{8404510E-D4AE-4221-9AF3-6F7D1CBD7CE1}" srcOrd="1" destOrd="0" presId="urn:microsoft.com/office/officeart/2008/layout/VerticalCurvedList"/>
    <dgm:cxn modelId="{77AF377C-ED3E-4DE5-842C-17EF0F8599B5}" type="presParOf" srcId="{595F8707-BED5-4F9B-AB8D-0C3055205E87}" destId="{DF079891-F64A-4583-B9AB-2424CF74E59B}" srcOrd="2" destOrd="0" presId="urn:microsoft.com/office/officeart/2008/layout/VerticalCurvedList"/>
    <dgm:cxn modelId="{06A3C9DD-BA45-42C2-87D1-59834BAE38E3}" type="presParOf" srcId="{595F8707-BED5-4F9B-AB8D-0C3055205E87}" destId="{50B1EBEF-8854-44AE-AA6E-D7AA941443E2}" srcOrd="3" destOrd="0" presId="urn:microsoft.com/office/officeart/2008/layout/VerticalCurvedList"/>
    <dgm:cxn modelId="{78E7E9FA-8258-44C6-AF4F-DAF41E59C932}" type="presParOf" srcId="{3C183569-D335-4D88-B6A1-7C9B14553BEF}" destId="{4D58641E-FDD5-41D0-8A48-2F04CF9E1435}" srcOrd="1" destOrd="0" presId="urn:microsoft.com/office/officeart/2008/layout/VerticalCurvedList"/>
    <dgm:cxn modelId="{120FE168-DB80-4C61-A6CE-D10A2C2068FE}" type="presParOf" srcId="{3C183569-D335-4D88-B6A1-7C9B14553BEF}" destId="{46B59FC3-255A-4960-980E-CD9B3C003965}" srcOrd="2" destOrd="0" presId="urn:microsoft.com/office/officeart/2008/layout/VerticalCurvedList"/>
    <dgm:cxn modelId="{C22163D0-6600-4852-82D8-633541CEB12C}" type="presParOf" srcId="{46B59FC3-255A-4960-980E-CD9B3C003965}" destId="{1F30D0C6-86F7-44A0-93A0-A16152F5A7DA}" srcOrd="0" destOrd="0" presId="urn:microsoft.com/office/officeart/2008/layout/VerticalCurvedList"/>
    <dgm:cxn modelId="{1DC97D90-A583-4349-A45B-3F9F61B4DAB6}" type="presParOf" srcId="{3C183569-D335-4D88-B6A1-7C9B14553BEF}" destId="{5A6C1BE1-5F49-4D78-8AA1-435405D03E4D}" srcOrd="3" destOrd="0" presId="urn:microsoft.com/office/officeart/2008/layout/VerticalCurvedList"/>
    <dgm:cxn modelId="{4E119760-114F-4950-A7DC-A7C955C4DFE3}" type="presParOf" srcId="{3C183569-D335-4D88-B6A1-7C9B14553BEF}" destId="{4949A999-97E5-4521-9A36-5B45FCD2E328}" srcOrd="4" destOrd="0" presId="urn:microsoft.com/office/officeart/2008/layout/VerticalCurvedList"/>
    <dgm:cxn modelId="{4D18BEB2-3A69-4159-8301-AB448C31CE9C}" type="presParOf" srcId="{4949A999-97E5-4521-9A36-5B45FCD2E328}" destId="{5C425807-F4D1-49D1-9343-C2FB6D1342D9}" srcOrd="0" destOrd="0" presId="urn:microsoft.com/office/officeart/2008/layout/VerticalCurvedList"/>
    <dgm:cxn modelId="{EB2E4C11-D03C-46BC-89FB-B7637FDE0D8C}" type="presParOf" srcId="{3C183569-D335-4D88-B6A1-7C9B14553BEF}" destId="{46AA3998-FDE7-4861-AE91-69A0CF9C63BC}" srcOrd="5" destOrd="0" presId="urn:microsoft.com/office/officeart/2008/layout/VerticalCurvedList"/>
    <dgm:cxn modelId="{73AD1E00-5011-484E-974B-A2A17931CBCA}" type="presParOf" srcId="{3C183569-D335-4D88-B6A1-7C9B14553BEF}" destId="{37F86009-74E4-46B2-9BBC-997597A85F76}" srcOrd="6" destOrd="0" presId="urn:microsoft.com/office/officeart/2008/layout/VerticalCurvedList"/>
    <dgm:cxn modelId="{A94BB712-EB95-4A39-8ED5-34611BFCAF07}" type="presParOf" srcId="{37F86009-74E4-46B2-9BBC-997597A85F76}" destId="{1F8798A3-9D3E-4295-9FD2-3F036EAB4113}" srcOrd="0" destOrd="0" presId="urn:microsoft.com/office/officeart/2008/layout/VerticalCurvedList"/>
    <dgm:cxn modelId="{B41A6ECB-79C5-4264-AFC6-6C85B2EB8DF3}" type="presParOf" srcId="{3C183569-D335-4D88-B6A1-7C9B14553BEF}" destId="{FCBAF837-B223-44D3-B212-65809A1A9C79}" srcOrd="7" destOrd="0" presId="urn:microsoft.com/office/officeart/2008/layout/VerticalCurvedList"/>
    <dgm:cxn modelId="{AB389FC3-931F-4129-963B-963E59AA9603}" type="presParOf" srcId="{3C183569-D335-4D88-B6A1-7C9B14553BEF}" destId="{D9FB16B2-2A98-4C3C-83F5-1A4FDA424E39}" srcOrd="8" destOrd="0" presId="urn:microsoft.com/office/officeart/2008/layout/VerticalCurvedList"/>
    <dgm:cxn modelId="{E327B095-8483-47B4-ABAC-92DA43C29F48}" type="presParOf" srcId="{D9FB16B2-2A98-4C3C-83F5-1A4FDA424E39}" destId="{62D2A9B3-F81B-4FED-9A60-394084FACA6F}" srcOrd="0" destOrd="0" presId="urn:microsoft.com/office/officeart/2008/layout/VerticalCurvedList"/>
    <dgm:cxn modelId="{70A26929-A573-4982-B81D-003BC14D641D}" type="presParOf" srcId="{3C183569-D335-4D88-B6A1-7C9B14553BEF}" destId="{6FFB007A-E1B5-453A-968F-0FF823A54D71}" srcOrd="9" destOrd="0" presId="urn:microsoft.com/office/officeart/2008/layout/VerticalCurvedList"/>
    <dgm:cxn modelId="{AA68AA59-E9DA-4413-AAF3-43B6BC3134B2}" type="presParOf" srcId="{3C183569-D335-4D88-B6A1-7C9B14553BEF}" destId="{A70F36AA-A2C3-450F-B238-5BAB03D40F15}" srcOrd="10" destOrd="0" presId="urn:microsoft.com/office/officeart/2008/layout/VerticalCurvedList"/>
    <dgm:cxn modelId="{AD5061DD-7825-41BF-829E-F12B15FA4978}" type="presParOf" srcId="{A70F36AA-A2C3-450F-B238-5BAB03D40F15}" destId="{CE3B4F32-B8C0-4B75-9580-1C57634C5B89}" srcOrd="0" destOrd="0" presId="urn:microsoft.com/office/officeart/2008/layout/VerticalCurvedList"/>
    <dgm:cxn modelId="{1AA2DD4B-374B-42D0-824A-EF67DC0402C1}" type="presParOf" srcId="{3C183569-D335-4D88-B6A1-7C9B14553BEF}" destId="{A5CCD683-7825-46E6-A98B-4DD21BE0A93C}" srcOrd="11" destOrd="0" presId="urn:microsoft.com/office/officeart/2008/layout/VerticalCurvedList"/>
    <dgm:cxn modelId="{2C879F37-4DFC-460E-B42A-0E4D8D75B432}" type="presParOf" srcId="{3C183569-D335-4D88-B6A1-7C9B14553BEF}" destId="{0079B4C5-6AFA-48B0-9875-E9A0FF47FD4F}" srcOrd="12" destOrd="0" presId="urn:microsoft.com/office/officeart/2008/layout/VerticalCurvedList"/>
    <dgm:cxn modelId="{322171EB-E116-4754-B49A-6802490D161F}" type="presParOf" srcId="{0079B4C5-6AFA-48B0-9875-E9A0FF47FD4F}" destId="{0D835867-B3B8-42FC-8737-D08DA7C4BE3E}" srcOrd="0" destOrd="0" presId="urn:microsoft.com/office/officeart/2008/layout/VerticalCurvedList"/>
    <dgm:cxn modelId="{449AE772-0382-4A6C-9377-158A12A1F711}" type="presParOf" srcId="{3C183569-D335-4D88-B6A1-7C9B14553BEF}" destId="{74247926-1638-4CF5-A62E-EA4DAB27E544}" srcOrd="13" destOrd="0" presId="urn:microsoft.com/office/officeart/2008/layout/VerticalCurvedList"/>
    <dgm:cxn modelId="{CA8EA5D6-93DA-4995-8743-91BBB97D4153}" type="presParOf" srcId="{3C183569-D335-4D88-B6A1-7C9B14553BEF}" destId="{C797173C-F677-4DE0-99E3-593F0A652973}" srcOrd="14" destOrd="0" presId="urn:microsoft.com/office/officeart/2008/layout/VerticalCurvedList"/>
    <dgm:cxn modelId="{190096C9-FE42-4367-8F21-9DA9DD36F644}" type="presParOf" srcId="{C797173C-F677-4DE0-99E3-593F0A652973}" destId="{80F8FA11-433B-4FF7-9791-E6E67DAE2A8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76D390-8AAC-4848-971B-3114DDAB3FBF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3B6F814-8255-4766-B8F5-BB0567002597}">
      <dgm:prSet phldrT="[Text]" custT="1"/>
      <dgm:spPr/>
      <dgm:t>
        <a:bodyPr/>
        <a:lstStyle/>
        <a:p>
          <a:r>
            <a:rPr lang="hr-HR" altLang="sr-Latn-RS" sz="2600" b="1" dirty="0">
              <a:cs typeface="Arial" panose="020B0604020202020204" pitchFamily="34" charset="0"/>
            </a:rPr>
            <a:t>poticanje </a:t>
          </a:r>
          <a:r>
            <a:rPr lang="vi-VN" altLang="sr-Latn-RS" sz="2600" b="1" dirty="0">
              <a:cs typeface="Arial" panose="020B0604020202020204" pitchFamily="34" charset="0"/>
            </a:rPr>
            <a:t>obrazovanj</a:t>
          </a:r>
          <a:r>
            <a:rPr lang="hr-HR" altLang="sr-Latn-RS" sz="2600" b="1" dirty="0">
              <a:cs typeface="Arial" panose="020B0604020202020204" pitchFamily="34" charset="0"/>
            </a:rPr>
            <a:t>a</a:t>
          </a:r>
          <a:r>
            <a:rPr lang="vi-VN" altLang="sr-Latn-RS" sz="2600" b="1" dirty="0">
              <a:cs typeface="Arial" panose="020B0604020202020204" pitchFamily="34" charset="0"/>
            </a:rPr>
            <a:t> i inovacija u gospodarstvu </a:t>
          </a:r>
          <a:endParaRPr lang="en-US" sz="2600" dirty="0"/>
        </a:p>
      </dgm:t>
    </dgm:pt>
    <dgm:pt modelId="{B82D7DC4-6CB5-429A-AA16-FB8D547EF49F}" type="parTrans" cxnId="{E5FB932D-7363-4EEB-8C57-08FACCB1D19E}">
      <dgm:prSet/>
      <dgm:spPr/>
      <dgm:t>
        <a:bodyPr/>
        <a:lstStyle/>
        <a:p>
          <a:endParaRPr lang="en-US"/>
        </a:p>
      </dgm:t>
    </dgm:pt>
    <dgm:pt modelId="{230E1148-F3DC-4504-AEFF-D385A30176E9}" type="sibTrans" cxnId="{E5FB932D-7363-4EEB-8C57-08FACCB1D19E}">
      <dgm:prSet/>
      <dgm:spPr/>
      <dgm:t>
        <a:bodyPr/>
        <a:lstStyle/>
        <a:p>
          <a:endParaRPr lang="en-US"/>
        </a:p>
      </dgm:t>
    </dgm:pt>
    <dgm:pt modelId="{8301F34C-F029-4741-80EF-67430C533278}">
      <dgm:prSet phldrT="[Text]" custT="1"/>
      <dgm:spPr/>
      <dgm:t>
        <a:bodyPr/>
        <a:lstStyle/>
        <a:p>
          <a:r>
            <a:rPr lang="vi-VN" altLang="sr-Latn-RS" sz="2600" b="1" dirty="0" err="1">
              <a:cs typeface="Arial" panose="020B0604020202020204" pitchFamily="34" charset="0"/>
            </a:rPr>
            <a:t>pružanje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pomoći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prilikom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osnivanja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novih</a:t>
          </a:r>
          <a:r>
            <a:rPr lang="vi-VN" altLang="sr-Latn-RS" sz="2600" b="1" dirty="0">
              <a:cs typeface="Arial" panose="020B0604020202020204" pitchFamily="34" charset="0"/>
            </a:rPr>
            <a:t> i </a:t>
          </a:r>
          <a:r>
            <a:rPr lang="vi-VN" altLang="sr-Latn-RS" sz="2600" b="1" dirty="0" err="1">
              <a:cs typeface="Arial" panose="020B0604020202020204" pitchFamily="34" charset="0"/>
            </a:rPr>
            <a:t>transformacije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postojećih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poduzeća</a:t>
          </a:r>
          <a:endParaRPr lang="en-US" sz="2600" dirty="0"/>
        </a:p>
      </dgm:t>
    </dgm:pt>
    <dgm:pt modelId="{8298D5CA-4B72-475F-9754-99BAC77E37D4}" type="parTrans" cxnId="{D8E6D992-4C40-415E-B1CB-F68929F9263B}">
      <dgm:prSet/>
      <dgm:spPr/>
      <dgm:t>
        <a:bodyPr/>
        <a:lstStyle/>
        <a:p>
          <a:endParaRPr lang="en-US"/>
        </a:p>
      </dgm:t>
    </dgm:pt>
    <dgm:pt modelId="{8E39E8F2-ECE4-43DB-8BE1-481E3FA93863}" type="sibTrans" cxnId="{D8E6D992-4C40-415E-B1CB-F68929F9263B}">
      <dgm:prSet/>
      <dgm:spPr/>
      <dgm:t>
        <a:bodyPr/>
        <a:lstStyle/>
        <a:p>
          <a:endParaRPr lang="en-US"/>
        </a:p>
      </dgm:t>
    </dgm:pt>
    <dgm:pt modelId="{5E013CFA-3C23-4401-8328-B7C49B3B2E9C}">
      <dgm:prSet phldrT="[Text]" custT="1"/>
      <dgm:spPr/>
      <dgm:t>
        <a:bodyPr/>
        <a:lstStyle/>
        <a:p>
          <a:r>
            <a:rPr lang="vi-VN" altLang="sr-Latn-RS" sz="2600" b="1" dirty="0" err="1">
              <a:cs typeface="Arial" panose="020B0604020202020204" pitchFamily="34" charset="0"/>
            </a:rPr>
            <a:t>vođenje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evidencije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registriranih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poduzeća</a:t>
          </a:r>
          <a:r>
            <a:rPr lang="vi-VN" altLang="sr-Latn-RS" sz="2600" b="1" dirty="0">
              <a:cs typeface="Arial" panose="020B0604020202020204" pitchFamily="34" charset="0"/>
            </a:rPr>
            <a:t> i </a:t>
          </a:r>
          <a:r>
            <a:rPr lang="vi-VN" altLang="sr-Latn-RS" sz="2600" b="1" dirty="0" err="1">
              <a:cs typeface="Arial" panose="020B0604020202020204" pitchFamily="34" charset="0"/>
            </a:rPr>
            <a:t>radnji</a:t>
          </a:r>
          <a:endParaRPr lang="en-US" sz="2600" b="1" dirty="0"/>
        </a:p>
      </dgm:t>
    </dgm:pt>
    <dgm:pt modelId="{2962412D-D2DA-43C4-9B19-181B5D06A225}" type="parTrans" cxnId="{59ADAFE1-999D-4AAC-B988-4A0C44719F26}">
      <dgm:prSet/>
      <dgm:spPr/>
      <dgm:t>
        <a:bodyPr/>
        <a:lstStyle/>
        <a:p>
          <a:endParaRPr lang="en-US"/>
        </a:p>
      </dgm:t>
    </dgm:pt>
    <dgm:pt modelId="{9DDE8A19-80A5-4A6C-9F55-89452F80D173}" type="sibTrans" cxnId="{59ADAFE1-999D-4AAC-B988-4A0C44719F26}">
      <dgm:prSet/>
      <dgm:spPr/>
      <dgm:t>
        <a:bodyPr/>
        <a:lstStyle/>
        <a:p>
          <a:endParaRPr lang="en-US"/>
        </a:p>
      </dgm:t>
    </dgm:pt>
    <dgm:pt modelId="{D00071A6-8025-466D-BA8B-7F107ED188C1}">
      <dgm:prSet phldrT="[Text]" custT="1"/>
      <dgm:spPr/>
      <dgm:t>
        <a:bodyPr/>
        <a:lstStyle/>
        <a:p>
          <a:r>
            <a:rPr lang="vi-VN" altLang="sr-Latn-RS" sz="2600" b="1" dirty="0" err="1">
              <a:cs typeface="Arial" panose="020B0604020202020204" pitchFamily="34" charset="0"/>
            </a:rPr>
            <a:t>usklađivanje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gospodarskih</a:t>
          </a:r>
          <a:r>
            <a:rPr lang="vi-VN" altLang="sr-Latn-RS" sz="2600" b="1" dirty="0">
              <a:cs typeface="Arial" panose="020B0604020202020204" pitchFamily="34" charset="0"/>
            </a:rPr>
            <a:t> i </a:t>
          </a:r>
          <a:r>
            <a:rPr lang="vi-VN" altLang="sr-Latn-RS" sz="2600" b="1" dirty="0" err="1">
              <a:cs typeface="Arial" panose="020B0604020202020204" pitchFamily="34" charset="0"/>
            </a:rPr>
            <a:t>društvenih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interesa</a:t>
          </a:r>
          <a:r>
            <a:rPr lang="vi-VN" altLang="sr-Latn-RS" sz="2600" b="1" dirty="0">
              <a:cs typeface="Arial" panose="020B0604020202020204" pitchFamily="34" charset="0"/>
            </a:rPr>
            <a:t> s </a:t>
          </a:r>
          <a:r>
            <a:rPr lang="vi-VN" altLang="sr-Latn-RS" sz="2600" b="1" dirty="0" err="1">
              <a:cs typeface="Arial" panose="020B0604020202020204" pitchFamily="34" charset="0"/>
            </a:rPr>
            <a:t>područja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ekologije</a:t>
          </a:r>
          <a:endParaRPr lang="en-US" sz="2600" b="1" dirty="0"/>
        </a:p>
      </dgm:t>
    </dgm:pt>
    <dgm:pt modelId="{63166BC6-EC5C-4806-B2D9-6BFB18898A3C}" type="parTrans" cxnId="{A9827E7A-78B6-4A8F-AE3F-D5F46E6F092F}">
      <dgm:prSet/>
      <dgm:spPr/>
      <dgm:t>
        <a:bodyPr/>
        <a:lstStyle/>
        <a:p>
          <a:endParaRPr lang="en-US"/>
        </a:p>
      </dgm:t>
    </dgm:pt>
    <dgm:pt modelId="{2C4292D5-2440-4AC3-B549-EB8B20EF56BF}" type="sibTrans" cxnId="{A9827E7A-78B6-4A8F-AE3F-D5F46E6F092F}">
      <dgm:prSet/>
      <dgm:spPr/>
      <dgm:t>
        <a:bodyPr/>
        <a:lstStyle/>
        <a:p>
          <a:endParaRPr lang="en-US"/>
        </a:p>
      </dgm:t>
    </dgm:pt>
    <dgm:pt modelId="{B25EA61A-9039-46AB-B7F9-2C03A841D1FA}">
      <dgm:prSet phldrT="[Text]" custT="1"/>
      <dgm:spPr/>
      <dgm:t>
        <a:bodyPr/>
        <a:lstStyle/>
        <a:p>
          <a:r>
            <a:rPr lang="vi-VN" altLang="sr-Latn-RS" sz="2600" b="1" dirty="0" err="1">
              <a:cs typeface="Arial" panose="020B0604020202020204" pitchFamily="34" charset="0"/>
            </a:rPr>
            <a:t>priprema</a:t>
          </a:r>
          <a:r>
            <a:rPr lang="vi-VN" altLang="sr-Latn-RS" sz="2600" b="1" dirty="0">
              <a:cs typeface="Arial" panose="020B0604020202020204" pitchFamily="34" charset="0"/>
            </a:rPr>
            <a:t>, </a:t>
          </a:r>
          <a:r>
            <a:rPr lang="vi-VN" altLang="sr-Latn-RS" sz="2600" b="1" dirty="0" err="1">
              <a:cs typeface="Arial" panose="020B0604020202020204" pitchFamily="34" charset="0"/>
            </a:rPr>
            <a:t>sklapanje</a:t>
          </a:r>
          <a:r>
            <a:rPr lang="vi-VN" altLang="sr-Latn-RS" sz="2600" b="1" dirty="0">
              <a:cs typeface="Arial" panose="020B0604020202020204" pitchFamily="34" charset="0"/>
            </a:rPr>
            <a:t> i </a:t>
          </a:r>
          <a:r>
            <a:rPr lang="vi-VN" altLang="sr-Latn-RS" sz="2600" b="1" dirty="0" err="1">
              <a:cs typeface="Arial" panose="020B0604020202020204" pitchFamily="34" charset="0"/>
            </a:rPr>
            <a:t>praćenje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primjene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kolektivnih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ugovora</a:t>
          </a:r>
          <a:endParaRPr lang="en-US" sz="2600" b="1" dirty="0"/>
        </a:p>
      </dgm:t>
    </dgm:pt>
    <dgm:pt modelId="{FF992227-4E90-4A03-AC20-DE50EC9AA371}" type="parTrans" cxnId="{1918A71C-5C74-4A2C-A0B6-6CCCE6597DFA}">
      <dgm:prSet/>
      <dgm:spPr/>
      <dgm:t>
        <a:bodyPr/>
        <a:lstStyle/>
        <a:p>
          <a:endParaRPr lang="en-US"/>
        </a:p>
      </dgm:t>
    </dgm:pt>
    <dgm:pt modelId="{E52A5B45-A01F-4333-94DA-FB281A02B396}" type="sibTrans" cxnId="{1918A71C-5C74-4A2C-A0B6-6CCCE6597DFA}">
      <dgm:prSet/>
      <dgm:spPr/>
      <dgm:t>
        <a:bodyPr/>
        <a:lstStyle/>
        <a:p>
          <a:endParaRPr lang="en-US"/>
        </a:p>
      </dgm:t>
    </dgm:pt>
    <dgm:pt modelId="{5E727A7F-565A-4B9E-A8FE-5514D959E979}">
      <dgm:prSet phldrT="[Text]" custT="1"/>
      <dgm:spPr/>
      <dgm:t>
        <a:bodyPr/>
        <a:lstStyle/>
        <a:p>
          <a:r>
            <a:rPr lang="hr-HR" altLang="sr-Latn-RS" sz="2600" b="1" dirty="0">
              <a:cs typeface="Arial" panose="020B0604020202020204" pitchFamily="34" charset="0"/>
            </a:rPr>
            <a:t>javne ovlasti RH</a:t>
          </a:r>
          <a:endParaRPr lang="en-US" sz="2600" b="1" dirty="0"/>
        </a:p>
      </dgm:t>
    </dgm:pt>
    <dgm:pt modelId="{F2EF5F75-ADE6-483F-89BD-E061C18BB25F}" type="parTrans" cxnId="{CA8B611F-F5CF-4CBA-96D6-966990B53CD7}">
      <dgm:prSet/>
      <dgm:spPr/>
      <dgm:t>
        <a:bodyPr/>
        <a:lstStyle/>
        <a:p>
          <a:endParaRPr lang="en-US"/>
        </a:p>
      </dgm:t>
    </dgm:pt>
    <dgm:pt modelId="{366117E7-4ACE-422B-B824-56078C836506}" type="sibTrans" cxnId="{CA8B611F-F5CF-4CBA-96D6-966990B53CD7}">
      <dgm:prSet/>
      <dgm:spPr/>
      <dgm:t>
        <a:bodyPr/>
        <a:lstStyle/>
        <a:p>
          <a:endParaRPr lang="en-US"/>
        </a:p>
      </dgm:t>
    </dgm:pt>
    <dgm:pt modelId="{77865FD1-95E5-41D6-92D1-6160785DA249}">
      <dgm:prSet phldrT="[Text]" custT="1"/>
      <dgm:spPr/>
      <dgm:t>
        <a:bodyPr/>
        <a:lstStyle/>
        <a:p>
          <a:r>
            <a:rPr lang="vi-VN" altLang="sr-Latn-RS" sz="2600" b="1" dirty="0" err="1">
              <a:cs typeface="Arial" panose="020B0604020202020204" pitchFamily="34" charset="0"/>
            </a:rPr>
            <a:t>izdavanje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mišljenja</a:t>
          </a:r>
          <a:r>
            <a:rPr lang="vi-VN" altLang="sr-Latn-RS" sz="2600" b="1" dirty="0">
              <a:cs typeface="Arial" panose="020B0604020202020204" pitchFamily="34" charset="0"/>
            </a:rPr>
            <a:t> o </a:t>
          </a:r>
          <a:r>
            <a:rPr lang="vi-VN" altLang="sr-Latn-RS" sz="2600" b="1" dirty="0" err="1">
              <a:cs typeface="Arial" panose="020B0604020202020204" pitchFamily="34" charset="0"/>
            </a:rPr>
            <a:t>bonitetu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svojih</a:t>
          </a:r>
          <a:r>
            <a:rPr lang="vi-VN" altLang="sr-Latn-RS" sz="2600" b="1" dirty="0">
              <a:cs typeface="Arial" panose="020B0604020202020204" pitchFamily="34" charset="0"/>
            </a:rPr>
            <a:t> </a:t>
          </a:r>
          <a:r>
            <a:rPr lang="vi-VN" altLang="sr-Latn-RS" sz="2600" b="1" dirty="0" err="1">
              <a:cs typeface="Arial" panose="020B0604020202020204" pitchFamily="34" charset="0"/>
            </a:rPr>
            <a:t>članica</a:t>
          </a:r>
          <a:endParaRPr lang="en-US" sz="2600" b="1" dirty="0"/>
        </a:p>
      </dgm:t>
    </dgm:pt>
    <dgm:pt modelId="{B6521DC5-1E38-442D-AA11-AD4B773CFE01}" type="parTrans" cxnId="{FDD785EB-C104-4524-8937-BBF0B8B8C819}">
      <dgm:prSet/>
      <dgm:spPr/>
      <dgm:t>
        <a:bodyPr/>
        <a:lstStyle/>
        <a:p>
          <a:endParaRPr lang="en-US"/>
        </a:p>
      </dgm:t>
    </dgm:pt>
    <dgm:pt modelId="{471FE4EC-84BB-4653-9DDC-BF4BAB953400}" type="sibTrans" cxnId="{FDD785EB-C104-4524-8937-BBF0B8B8C819}">
      <dgm:prSet/>
      <dgm:spPr/>
      <dgm:t>
        <a:bodyPr/>
        <a:lstStyle/>
        <a:p>
          <a:endParaRPr lang="en-US"/>
        </a:p>
      </dgm:t>
    </dgm:pt>
    <dgm:pt modelId="{A3776F1D-A14F-4A64-A5E4-6FCA4D2285A2}" type="pres">
      <dgm:prSet presAssocID="{2A76D390-8AAC-4848-971B-3114DDAB3FBF}" presName="Name0" presStyleCnt="0">
        <dgm:presLayoutVars>
          <dgm:chMax val="7"/>
          <dgm:chPref val="7"/>
          <dgm:dir/>
        </dgm:presLayoutVars>
      </dgm:prSet>
      <dgm:spPr/>
    </dgm:pt>
    <dgm:pt modelId="{3C183569-D335-4D88-B6A1-7C9B14553BEF}" type="pres">
      <dgm:prSet presAssocID="{2A76D390-8AAC-4848-971B-3114DDAB3FBF}" presName="Name1" presStyleCnt="0"/>
      <dgm:spPr/>
    </dgm:pt>
    <dgm:pt modelId="{595F8707-BED5-4F9B-AB8D-0C3055205E87}" type="pres">
      <dgm:prSet presAssocID="{2A76D390-8AAC-4848-971B-3114DDAB3FBF}" presName="cycle" presStyleCnt="0"/>
      <dgm:spPr/>
    </dgm:pt>
    <dgm:pt modelId="{73170340-961B-4BA1-AD8F-B22D48DC07F4}" type="pres">
      <dgm:prSet presAssocID="{2A76D390-8AAC-4848-971B-3114DDAB3FBF}" presName="srcNode" presStyleLbl="node1" presStyleIdx="0" presStyleCnt="7"/>
      <dgm:spPr/>
    </dgm:pt>
    <dgm:pt modelId="{8404510E-D4AE-4221-9AF3-6F7D1CBD7CE1}" type="pres">
      <dgm:prSet presAssocID="{2A76D390-8AAC-4848-971B-3114DDAB3FBF}" presName="conn" presStyleLbl="parChTrans1D2" presStyleIdx="0" presStyleCnt="1"/>
      <dgm:spPr/>
    </dgm:pt>
    <dgm:pt modelId="{DF079891-F64A-4583-B9AB-2424CF74E59B}" type="pres">
      <dgm:prSet presAssocID="{2A76D390-8AAC-4848-971B-3114DDAB3FBF}" presName="extraNode" presStyleLbl="node1" presStyleIdx="0" presStyleCnt="7"/>
      <dgm:spPr/>
    </dgm:pt>
    <dgm:pt modelId="{50B1EBEF-8854-44AE-AA6E-D7AA941443E2}" type="pres">
      <dgm:prSet presAssocID="{2A76D390-8AAC-4848-971B-3114DDAB3FBF}" presName="dstNode" presStyleLbl="node1" presStyleIdx="0" presStyleCnt="7"/>
      <dgm:spPr/>
    </dgm:pt>
    <dgm:pt modelId="{7BAC10CF-04A3-4C27-ADDC-2E3CFB71C37A}" type="pres">
      <dgm:prSet presAssocID="{13B6F814-8255-4766-B8F5-BB0567002597}" presName="text_1" presStyleLbl="node1" presStyleIdx="0" presStyleCnt="7">
        <dgm:presLayoutVars>
          <dgm:bulletEnabled val="1"/>
        </dgm:presLayoutVars>
      </dgm:prSet>
      <dgm:spPr/>
    </dgm:pt>
    <dgm:pt modelId="{78C6A018-765B-4FAF-A89E-78BC52DA1F62}" type="pres">
      <dgm:prSet presAssocID="{13B6F814-8255-4766-B8F5-BB0567002597}" presName="accent_1" presStyleCnt="0"/>
      <dgm:spPr/>
    </dgm:pt>
    <dgm:pt modelId="{7443AB2B-3259-4B32-94BE-C30C1E90325D}" type="pres">
      <dgm:prSet presAssocID="{13B6F814-8255-4766-B8F5-BB0567002597}" presName="accentRepeatNode" presStyleLbl="solidFgAcc1" presStyleIdx="0" presStyleCnt="7"/>
      <dgm:spPr/>
    </dgm:pt>
    <dgm:pt modelId="{9F3889BF-03D0-4374-A26D-50881D35B4F5}" type="pres">
      <dgm:prSet presAssocID="{8301F34C-F029-4741-80EF-67430C533278}" presName="text_2" presStyleLbl="node1" presStyleIdx="1" presStyleCnt="7">
        <dgm:presLayoutVars>
          <dgm:bulletEnabled val="1"/>
        </dgm:presLayoutVars>
      </dgm:prSet>
      <dgm:spPr/>
    </dgm:pt>
    <dgm:pt modelId="{51A1BE23-332D-43D6-A19B-2355E484EA3B}" type="pres">
      <dgm:prSet presAssocID="{8301F34C-F029-4741-80EF-67430C533278}" presName="accent_2" presStyleCnt="0"/>
      <dgm:spPr/>
    </dgm:pt>
    <dgm:pt modelId="{471CDA49-D8E2-4EB8-98CD-6890BC980999}" type="pres">
      <dgm:prSet presAssocID="{8301F34C-F029-4741-80EF-67430C533278}" presName="accentRepeatNode" presStyleLbl="solidFgAcc1" presStyleIdx="1" presStyleCnt="7"/>
      <dgm:spPr/>
    </dgm:pt>
    <dgm:pt modelId="{BE2A3803-5D6A-4C86-AE08-AF983371AEF0}" type="pres">
      <dgm:prSet presAssocID="{5E013CFA-3C23-4401-8328-B7C49B3B2E9C}" presName="text_3" presStyleLbl="node1" presStyleIdx="2" presStyleCnt="7">
        <dgm:presLayoutVars>
          <dgm:bulletEnabled val="1"/>
        </dgm:presLayoutVars>
      </dgm:prSet>
      <dgm:spPr/>
    </dgm:pt>
    <dgm:pt modelId="{7443AF36-F68D-4217-A3DD-FD480BA1AED3}" type="pres">
      <dgm:prSet presAssocID="{5E013CFA-3C23-4401-8328-B7C49B3B2E9C}" presName="accent_3" presStyleCnt="0"/>
      <dgm:spPr/>
    </dgm:pt>
    <dgm:pt modelId="{655F6B60-84E4-460F-A3B2-E92B6172D8C4}" type="pres">
      <dgm:prSet presAssocID="{5E013CFA-3C23-4401-8328-B7C49B3B2E9C}" presName="accentRepeatNode" presStyleLbl="solidFgAcc1" presStyleIdx="2" presStyleCnt="7"/>
      <dgm:spPr/>
    </dgm:pt>
    <dgm:pt modelId="{2A544FA4-27F9-4103-9E56-93B99D857035}" type="pres">
      <dgm:prSet presAssocID="{D00071A6-8025-466D-BA8B-7F107ED188C1}" presName="text_4" presStyleLbl="node1" presStyleIdx="3" presStyleCnt="7">
        <dgm:presLayoutVars>
          <dgm:bulletEnabled val="1"/>
        </dgm:presLayoutVars>
      </dgm:prSet>
      <dgm:spPr/>
    </dgm:pt>
    <dgm:pt modelId="{F5368EA5-03DE-43D7-98AF-6E0EAE922730}" type="pres">
      <dgm:prSet presAssocID="{D00071A6-8025-466D-BA8B-7F107ED188C1}" presName="accent_4" presStyleCnt="0"/>
      <dgm:spPr/>
    </dgm:pt>
    <dgm:pt modelId="{20A7B6F9-A4C5-4793-824A-836A238ED0CA}" type="pres">
      <dgm:prSet presAssocID="{D00071A6-8025-466D-BA8B-7F107ED188C1}" presName="accentRepeatNode" presStyleLbl="solidFgAcc1" presStyleIdx="3" presStyleCnt="7"/>
      <dgm:spPr/>
    </dgm:pt>
    <dgm:pt modelId="{3577B700-3A23-4E14-B056-4D4A1BD6C3FB}" type="pres">
      <dgm:prSet presAssocID="{B25EA61A-9039-46AB-B7F9-2C03A841D1FA}" presName="text_5" presStyleLbl="node1" presStyleIdx="4" presStyleCnt="7">
        <dgm:presLayoutVars>
          <dgm:bulletEnabled val="1"/>
        </dgm:presLayoutVars>
      </dgm:prSet>
      <dgm:spPr/>
    </dgm:pt>
    <dgm:pt modelId="{FEBF3E2D-38BC-46C0-917D-A8130FC724F8}" type="pres">
      <dgm:prSet presAssocID="{B25EA61A-9039-46AB-B7F9-2C03A841D1FA}" presName="accent_5" presStyleCnt="0"/>
      <dgm:spPr/>
    </dgm:pt>
    <dgm:pt modelId="{8AEF1602-A85C-4292-93DB-E6A3C4582C1F}" type="pres">
      <dgm:prSet presAssocID="{B25EA61A-9039-46AB-B7F9-2C03A841D1FA}" presName="accentRepeatNode" presStyleLbl="solidFgAcc1" presStyleIdx="4" presStyleCnt="7"/>
      <dgm:spPr/>
    </dgm:pt>
    <dgm:pt modelId="{C5F25A07-9A31-49B3-AFB8-F4580F7FCF0F}" type="pres">
      <dgm:prSet presAssocID="{5E727A7F-565A-4B9E-A8FE-5514D959E979}" presName="text_6" presStyleLbl="node1" presStyleIdx="5" presStyleCnt="7">
        <dgm:presLayoutVars>
          <dgm:bulletEnabled val="1"/>
        </dgm:presLayoutVars>
      </dgm:prSet>
      <dgm:spPr/>
    </dgm:pt>
    <dgm:pt modelId="{2045F54D-2FD7-4AB3-8AC3-7915AA95E155}" type="pres">
      <dgm:prSet presAssocID="{5E727A7F-565A-4B9E-A8FE-5514D959E979}" presName="accent_6" presStyleCnt="0"/>
      <dgm:spPr/>
    </dgm:pt>
    <dgm:pt modelId="{3FF40DC3-016A-48D5-A18F-10EDD3DFAB20}" type="pres">
      <dgm:prSet presAssocID="{5E727A7F-565A-4B9E-A8FE-5514D959E979}" presName="accentRepeatNode" presStyleLbl="solidFgAcc1" presStyleIdx="5" presStyleCnt="7"/>
      <dgm:spPr/>
    </dgm:pt>
    <dgm:pt modelId="{FFC069CE-FD5A-4160-A3FC-1A2869A5084E}" type="pres">
      <dgm:prSet presAssocID="{77865FD1-95E5-41D6-92D1-6160785DA249}" presName="text_7" presStyleLbl="node1" presStyleIdx="6" presStyleCnt="7">
        <dgm:presLayoutVars>
          <dgm:bulletEnabled val="1"/>
        </dgm:presLayoutVars>
      </dgm:prSet>
      <dgm:spPr/>
    </dgm:pt>
    <dgm:pt modelId="{0326A572-1118-46A0-BC3C-C303CABD053C}" type="pres">
      <dgm:prSet presAssocID="{77865FD1-95E5-41D6-92D1-6160785DA249}" presName="accent_7" presStyleCnt="0"/>
      <dgm:spPr/>
    </dgm:pt>
    <dgm:pt modelId="{13482DCD-A579-467C-9C60-1D582709BBBA}" type="pres">
      <dgm:prSet presAssocID="{77865FD1-95E5-41D6-92D1-6160785DA249}" presName="accentRepeatNode" presStyleLbl="solidFgAcc1" presStyleIdx="6" presStyleCnt="7"/>
      <dgm:spPr/>
    </dgm:pt>
  </dgm:ptLst>
  <dgm:cxnLst>
    <dgm:cxn modelId="{163F3D0E-927B-4CEE-AD00-EB7C40259C6F}" type="presOf" srcId="{5E727A7F-565A-4B9E-A8FE-5514D959E979}" destId="{C5F25A07-9A31-49B3-AFB8-F4580F7FCF0F}" srcOrd="0" destOrd="0" presId="urn:microsoft.com/office/officeart/2008/layout/VerticalCurvedList"/>
    <dgm:cxn modelId="{1918A71C-5C74-4A2C-A0B6-6CCCE6597DFA}" srcId="{2A76D390-8AAC-4848-971B-3114DDAB3FBF}" destId="{B25EA61A-9039-46AB-B7F9-2C03A841D1FA}" srcOrd="4" destOrd="0" parTransId="{FF992227-4E90-4A03-AC20-DE50EC9AA371}" sibTransId="{E52A5B45-A01F-4333-94DA-FB281A02B396}"/>
    <dgm:cxn modelId="{CA8B611F-F5CF-4CBA-96D6-966990B53CD7}" srcId="{2A76D390-8AAC-4848-971B-3114DDAB3FBF}" destId="{5E727A7F-565A-4B9E-A8FE-5514D959E979}" srcOrd="5" destOrd="0" parTransId="{F2EF5F75-ADE6-483F-89BD-E061C18BB25F}" sibTransId="{366117E7-4ACE-422B-B824-56078C836506}"/>
    <dgm:cxn modelId="{E5FB932D-7363-4EEB-8C57-08FACCB1D19E}" srcId="{2A76D390-8AAC-4848-971B-3114DDAB3FBF}" destId="{13B6F814-8255-4766-B8F5-BB0567002597}" srcOrd="0" destOrd="0" parTransId="{B82D7DC4-6CB5-429A-AA16-FB8D547EF49F}" sibTransId="{230E1148-F3DC-4504-AEFF-D385A30176E9}"/>
    <dgm:cxn modelId="{8C915A30-A064-4417-8B31-726E22AC434E}" type="presOf" srcId="{8301F34C-F029-4741-80EF-67430C533278}" destId="{9F3889BF-03D0-4374-A26D-50881D35B4F5}" srcOrd="0" destOrd="0" presId="urn:microsoft.com/office/officeart/2008/layout/VerticalCurvedList"/>
    <dgm:cxn modelId="{7728545E-BD92-478E-AEAC-32E05E62F0B4}" type="presOf" srcId="{D00071A6-8025-466D-BA8B-7F107ED188C1}" destId="{2A544FA4-27F9-4103-9E56-93B99D857035}" srcOrd="0" destOrd="0" presId="urn:microsoft.com/office/officeart/2008/layout/VerticalCurvedList"/>
    <dgm:cxn modelId="{42BD534A-CF44-4850-B20C-2CC078887BEE}" type="presOf" srcId="{13B6F814-8255-4766-B8F5-BB0567002597}" destId="{7BAC10CF-04A3-4C27-ADDC-2E3CFB71C37A}" srcOrd="0" destOrd="0" presId="urn:microsoft.com/office/officeart/2008/layout/VerticalCurvedList"/>
    <dgm:cxn modelId="{A0A4894A-4935-4417-9745-CA75C146513F}" type="presOf" srcId="{77865FD1-95E5-41D6-92D1-6160785DA249}" destId="{FFC069CE-FD5A-4160-A3FC-1A2869A5084E}" srcOrd="0" destOrd="0" presId="urn:microsoft.com/office/officeart/2008/layout/VerticalCurvedList"/>
    <dgm:cxn modelId="{F4471E71-9723-408D-BB29-22A59B02C4DE}" type="presOf" srcId="{230E1148-F3DC-4504-AEFF-D385A30176E9}" destId="{8404510E-D4AE-4221-9AF3-6F7D1CBD7CE1}" srcOrd="0" destOrd="0" presId="urn:microsoft.com/office/officeart/2008/layout/VerticalCurvedList"/>
    <dgm:cxn modelId="{A9827E7A-78B6-4A8F-AE3F-D5F46E6F092F}" srcId="{2A76D390-8AAC-4848-971B-3114DDAB3FBF}" destId="{D00071A6-8025-466D-BA8B-7F107ED188C1}" srcOrd="3" destOrd="0" parTransId="{63166BC6-EC5C-4806-B2D9-6BFB18898A3C}" sibTransId="{2C4292D5-2440-4AC3-B549-EB8B20EF56BF}"/>
    <dgm:cxn modelId="{C50E6F81-6181-4D63-8285-C351742ED6A8}" type="presOf" srcId="{5E013CFA-3C23-4401-8328-B7C49B3B2E9C}" destId="{BE2A3803-5D6A-4C86-AE08-AF983371AEF0}" srcOrd="0" destOrd="0" presId="urn:microsoft.com/office/officeart/2008/layout/VerticalCurvedList"/>
    <dgm:cxn modelId="{78BA8191-ADA8-4173-8961-ACDAD5A63882}" type="presOf" srcId="{2A76D390-8AAC-4848-971B-3114DDAB3FBF}" destId="{A3776F1D-A14F-4A64-A5E4-6FCA4D2285A2}" srcOrd="0" destOrd="0" presId="urn:microsoft.com/office/officeart/2008/layout/VerticalCurvedList"/>
    <dgm:cxn modelId="{D8E6D992-4C40-415E-B1CB-F68929F9263B}" srcId="{2A76D390-8AAC-4848-971B-3114DDAB3FBF}" destId="{8301F34C-F029-4741-80EF-67430C533278}" srcOrd="1" destOrd="0" parTransId="{8298D5CA-4B72-475F-9754-99BAC77E37D4}" sibTransId="{8E39E8F2-ECE4-43DB-8BE1-481E3FA93863}"/>
    <dgm:cxn modelId="{E84271CB-D67F-4739-99C2-23E96741942C}" type="presOf" srcId="{B25EA61A-9039-46AB-B7F9-2C03A841D1FA}" destId="{3577B700-3A23-4E14-B056-4D4A1BD6C3FB}" srcOrd="0" destOrd="0" presId="urn:microsoft.com/office/officeart/2008/layout/VerticalCurvedList"/>
    <dgm:cxn modelId="{59ADAFE1-999D-4AAC-B988-4A0C44719F26}" srcId="{2A76D390-8AAC-4848-971B-3114DDAB3FBF}" destId="{5E013CFA-3C23-4401-8328-B7C49B3B2E9C}" srcOrd="2" destOrd="0" parTransId="{2962412D-D2DA-43C4-9B19-181B5D06A225}" sibTransId="{9DDE8A19-80A5-4A6C-9F55-89452F80D173}"/>
    <dgm:cxn modelId="{FDD785EB-C104-4524-8937-BBF0B8B8C819}" srcId="{2A76D390-8AAC-4848-971B-3114DDAB3FBF}" destId="{77865FD1-95E5-41D6-92D1-6160785DA249}" srcOrd="6" destOrd="0" parTransId="{B6521DC5-1E38-442D-AA11-AD4B773CFE01}" sibTransId="{471FE4EC-84BB-4653-9DDC-BF4BAB953400}"/>
    <dgm:cxn modelId="{CD047D5C-C3D4-44FF-8605-19B8417851A6}" type="presParOf" srcId="{A3776F1D-A14F-4A64-A5E4-6FCA4D2285A2}" destId="{3C183569-D335-4D88-B6A1-7C9B14553BEF}" srcOrd="0" destOrd="0" presId="urn:microsoft.com/office/officeart/2008/layout/VerticalCurvedList"/>
    <dgm:cxn modelId="{0449D915-2BF3-49A5-AB2F-0E90B1548EF0}" type="presParOf" srcId="{3C183569-D335-4D88-B6A1-7C9B14553BEF}" destId="{595F8707-BED5-4F9B-AB8D-0C3055205E87}" srcOrd="0" destOrd="0" presId="urn:microsoft.com/office/officeart/2008/layout/VerticalCurvedList"/>
    <dgm:cxn modelId="{F46E8536-5A85-4305-891E-46E17250279A}" type="presParOf" srcId="{595F8707-BED5-4F9B-AB8D-0C3055205E87}" destId="{73170340-961B-4BA1-AD8F-B22D48DC07F4}" srcOrd="0" destOrd="0" presId="urn:microsoft.com/office/officeart/2008/layout/VerticalCurvedList"/>
    <dgm:cxn modelId="{85D58C55-C743-4A4B-9A95-8AD789C81006}" type="presParOf" srcId="{595F8707-BED5-4F9B-AB8D-0C3055205E87}" destId="{8404510E-D4AE-4221-9AF3-6F7D1CBD7CE1}" srcOrd="1" destOrd="0" presId="urn:microsoft.com/office/officeart/2008/layout/VerticalCurvedList"/>
    <dgm:cxn modelId="{77AF377C-ED3E-4DE5-842C-17EF0F8599B5}" type="presParOf" srcId="{595F8707-BED5-4F9B-AB8D-0C3055205E87}" destId="{DF079891-F64A-4583-B9AB-2424CF74E59B}" srcOrd="2" destOrd="0" presId="urn:microsoft.com/office/officeart/2008/layout/VerticalCurvedList"/>
    <dgm:cxn modelId="{06A3C9DD-BA45-42C2-87D1-59834BAE38E3}" type="presParOf" srcId="{595F8707-BED5-4F9B-AB8D-0C3055205E87}" destId="{50B1EBEF-8854-44AE-AA6E-D7AA941443E2}" srcOrd="3" destOrd="0" presId="urn:microsoft.com/office/officeart/2008/layout/VerticalCurvedList"/>
    <dgm:cxn modelId="{02FF6827-F569-41F6-914E-F72D1AE374DB}" type="presParOf" srcId="{3C183569-D335-4D88-B6A1-7C9B14553BEF}" destId="{7BAC10CF-04A3-4C27-ADDC-2E3CFB71C37A}" srcOrd="1" destOrd="0" presId="urn:microsoft.com/office/officeart/2008/layout/VerticalCurvedList"/>
    <dgm:cxn modelId="{BBE1A2B1-E06C-4654-9542-978B6FD49FD4}" type="presParOf" srcId="{3C183569-D335-4D88-B6A1-7C9B14553BEF}" destId="{78C6A018-765B-4FAF-A89E-78BC52DA1F62}" srcOrd="2" destOrd="0" presId="urn:microsoft.com/office/officeart/2008/layout/VerticalCurvedList"/>
    <dgm:cxn modelId="{77D31AB9-9700-46BE-A5EF-316F94741CA5}" type="presParOf" srcId="{78C6A018-765B-4FAF-A89E-78BC52DA1F62}" destId="{7443AB2B-3259-4B32-94BE-C30C1E90325D}" srcOrd="0" destOrd="0" presId="urn:microsoft.com/office/officeart/2008/layout/VerticalCurvedList"/>
    <dgm:cxn modelId="{B243A060-4D75-4B61-B61F-534EA5D8B1B6}" type="presParOf" srcId="{3C183569-D335-4D88-B6A1-7C9B14553BEF}" destId="{9F3889BF-03D0-4374-A26D-50881D35B4F5}" srcOrd="3" destOrd="0" presId="urn:microsoft.com/office/officeart/2008/layout/VerticalCurvedList"/>
    <dgm:cxn modelId="{9306F4A5-027C-4F6E-AD46-CC27F3A8F7B4}" type="presParOf" srcId="{3C183569-D335-4D88-B6A1-7C9B14553BEF}" destId="{51A1BE23-332D-43D6-A19B-2355E484EA3B}" srcOrd="4" destOrd="0" presId="urn:microsoft.com/office/officeart/2008/layout/VerticalCurvedList"/>
    <dgm:cxn modelId="{817364DC-C45F-4788-91F9-2B0CD46C8F4E}" type="presParOf" srcId="{51A1BE23-332D-43D6-A19B-2355E484EA3B}" destId="{471CDA49-D8E2-4EB8-98CD-6890BC980999}" srcOrd="0" destOrd="0" presId="urn:microsoft.com/office/officeart/2008/layout/VerticalCurvedList"/>
    <dgm:cxn modelId="{770B63F4-4848-4AB4-8A44-58293104307F}" type="presParOf" srcId="{3C183569-D335-4D88-B6A1-7C9B14553BEF}" destId="{BE2A3803-5D6A-4C86-AE08-AF983371AEF0}" srcOrd="5" destOrd="0" presId="urn:microsoft.com/office/officeart/2008/layout/VerticalCurvedList"/>
    <dgm:cxn modelId="{75762366-6B74-4D46-A785-DBE19CADA042}" type="presParOf" srcId="{3C183569-D335-4D88-B6A1-7C9B14553BEF}" destId="{7443AF36-F68D-4217-A3DD-FD480BA1AED3}" srcOrd="6" destOrd="0" presId="urn:microsoft.com/office/officeart/2008/layout/VerticalCurvedList"/>
    <dgm:cxn modelId="{C48D8D44-0219-4B92-8AE6-6254F56F37B9}" type="presParOf" srcId="{7443AF36-F68D-4217-A3DD-FD480BA1AED3}" destId="{655F6B60-84E4-460F-A3B2-E92B6172D8C4}" srcOrd="0" destOrd="0" presId="urn:microsoft.com/office/officeart/2008/layout/VerticalCurvedList"/>
    <dgm:cxn modelId="{BDE0E1DC-E0B1-4993-A0CC-31FF350C17CA}" type="presParOf" srcId="{3C183569-D335-4D88-B6A1-7C9B14553BEF}" destId="{2A544FA4-27F9-4103-9E56-93B99D857035}" srcOrd="7" destOrd="0" presId="urn:microsoft.com/office/officeart/2008/layout/VerticalCurvedList"/>
    <dgm:cxn modelId="{C966052C-3ADC-4769-883E-68EDBBB7AB2F}" type="presParOf" srcId="{3C183569-D335-4D88-B6A1-7C9B14553BEF}" destId="{F5368EA5-03DE-43D7-98AF-6E0EAE922730}" srcOrd="8" destOrd="0" presId="urn:microsoft.com/office/officeart/2008/layout/VerticalCurvedList"/>
    <dgm:cxn modelId="{102BAE96-6B56-48E2-B793-0B17B985F0D5}" type="presParOf" srcId="{F5368EA5-03DE-43D7-98AF-6E0EAE922730}" destId="{20A7B6F9-A4C5-4793-824A-836A238ED0CA}" srcOrd="0" destOrd="0" presId="urn:microsoft.com/office/officeart/2008/layout/VerticalCurvedList"/>
    <dgm:cxn modelId="{F92AE3E2-61EF-443A-B232-E71B8249457D}" type="presParOf" srcId="{3C183569-D335-4D88-B6A1-7C9B14553BEF}" destId="{3577B700-3A23-4E14-B056-4D4A1BD6C3FB}" srcOrd="9" destOrd="0" presId="urn:microsoft.com/office/officeart/2008/layout/VerticalCurvedList"/>
    <dgm:cxn modelId="{F19E6F5B-C395-403E-B611-6A38B9CF6306}" type="presParOf" srcId="{3C183569-D335-4D88-B6A1-7C9B14553BEF}" destId="{FEBF3E2D-38BC-46C0-917D-A8130FC724F8}" srcOrd="10" destOrd="0" presId="urn:microsoft.com/office/officeart/2008/layout/VerticalCurvedList"/>
    <dgm:cxn modelId="{BCBF1456-9A48-4759-A4C3-661A54E6D0E1}" type="presParOf" srcId="{FEBF3E2D-38BC-46C0-917D-A8130FC724F8}" destId="{8AEF1602-A85C-4292-93DB-E6A3C4582C1F}" srcOrd="0" destOrd="0" presId="urn:microsoft.com/office/officeart/2008/layout/VerticalCurvedList"/>
    <dgm:cxn modelId="{7FEA99EA-F95E-4A3F-AF09-71E0C9213760}" type="presParOf" srcId="{3C183569-D335-4D88-B6A1-7C9B14553BEF}" destId="{C5F25A07-9A31-49B3-AFB8-F4580F7FCF0F}" srcOrd="11" destOrd="0" presId="urn:microsoft.com/office/officeart/2008/layout/VerticalCurvedList"/>
    <dgm:cxn modelId="{545E349C-BD0F-4B34-87A3-502F1DE1E58B}" type="presParOf" srcId="{3C183569-D335-4D88-B6A1-7C9B14553BEF}" destId="{2045F54D-2FD7-4AB3-8AC3-7915AA95E155}" srcOrd="12" destOrd="0" presId="urn:microsoft.com/office/officeart/2008/layout/VerticalCurvedList"/>
    <dgm:cxn modelId="{8886B7B9-D62E-430F-8AE6-4E0167447253}" type="presParOf" srcId="{2045F54D-2FD7-4AB3-8AC3-7915AA95E155}" destId="{3FF40DC3-016A-48D5-A18F-10EDD3DFAB20}" srcOrd="0" destOrd="0" presId="urn:microsoft.com/office/officeart/2008/layout/VerticalCurvedList"/>
    <dgm:cxn modelId="{B5E01B45-CB00-4B45-A291-D7B7B8BFC681}" type="presParOf" srcId="{3C183569-D335-4D88-B6A1-7C9B14553BEF}" destId="{FFC069CE-FD5A-4160-A3FC-1A2869A5084E}" srcOrd="13" destOrd="0" presId="urn:microsoft.com/office/officeart/2008/layout/VerticalCurvedList"/>
    <dgm:cxn modelId="{F7D3F32D-EAEA-4252-A09F-1471DB565F89}" type="presParOf" srcId="{3C183569-D335-4D88-B6A1-7C9B14553BEF}" destId="{0326A572-1118-46A0-BC3C-C303CABD053C}" srcOrd="14" destOrd="0" presId="urn:microsoft.com/office/officeart/2008/layout/VerticalCurvedList"/>
    <dgm:cxn modelId="{89536CB7-3E94-44B2-B3A1-7673DC94B2F6}" type="presParOf" srcId="{0326A572-1118-46A0-BC3C-C303CABD053C}" destId="{13482DCD-A579-467C-9C60-1D582709BB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645F9A-E0D5-4DBE-82D2-8E394CE2FB7A}" type="doc">
      <dgm:prSet loTypeId="urn:microsoft.com/office/officeart/2011/layout/RadialPictureList" loCatId="officeonlin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9A9250F3-019C-48B3-8C02-F1F5B71F51C4}">
      <dgm:prSet phldrT="[Text]"/>
      <dgm:spPr/>
      <dgm:t>
        <a:bodyPr/>
        <a:lstStyle/>
        <a:p>
          <a:endParaRPr lang="en-US" dirty="0"/>
        </a:p>
      </dgm:t>
    </dgm:pt>
    <dgm:pt modelId="{9C5C74C0-C64C-4EEF-97B7-C2F7AB82FB9F}" type="parTrans" cxnId="{25B710A5-D005-453F-B233-869C3A3CDA19}">
      <dgm:prSet/>
      <dgm:spPr/>
      <dgm:t>
        <a:bodyPr/>
        <a:lstStyle/>
        <a:p>
          <a:endParaRPr lang="en-US"/>
        </a:p>
      </dgm:t>
    </dgm:pt>
    <dgm:pt modelId="{56ECA8BA-8CE1-4385-BFFA-5A4F193FD3D2}" type="sibTrans" cxnId="{25B710A5-D005-453F-B233-869C3A3CDA19}">
      <dgm:prSet/>
      <dgm:spPr/>
      <dgm:t>
        <a:bodyPr/>
        <a:lstStyle/>
        <a:p>
          <a:endParaRPr lang="en-US"/>
        </a:p>
      </dgm:t>
    </dgm:pt>
    <dgm:pt modelId="{884401DA-6714-48C0-B966-1B96157BB72A}">
      <dgm:prSet phldrT="[Text]"/>
      <dgm:spPr/>
      <dgm:t>
        <a:bodyPr/>
        <a:lstStyle/>
        <a:p>
          <a:r>
            <a:rPr lang="hr-HR" dirty="0"/>
            <a:t>20 Županijskih komora</a:t>
          </a:r>
          <a:endParaRPr lang="en-US" dirty="0"/>
        </a:p>
      </dgm:t>
    </dgm:pt>
    <dgm:pt modelId="{1116FE2C-E8FE-46AF-91CC-C48BAC28298B}" type="parTrans" cxnId="{817EB8CC-26D5-44C7-8891-1516AC62F4D2}">
      <dgm:prSet/>
      <dgm:spPr/>
      <dgm:t>
        <a:bodyPr/>
        <a:lstStyle/>
        <a:p>
          <a:endParaRPr lang="en-US"/>
        </a:p>
      </dgm:t>
    </dgm:pt>
    <dgm:pt modelId="{60C9A76A-5B01-41F0-9848-6B712C8E8B4B}" type="sibTrans" cxnId="{817EB8CC-26D5-44C7-8891-1516AC62F4D2}">
      <dgm:prSet/>
      <dgm:spPr/>
      <dgm:t>
        <a:bodyPr/>
        <a:lstStyle/>
        <a:p>
          <a:endParaRPr lang="en-US"/>
        </a:p>
      </dgm:t>
    </dgm:pt>
    <dgm:pt modelId="{3431123A-2D34-4473-83C0-95E5A5D02751}">
      <dgm:prSet phldrT="[Text]"/>
      <dgm:spPr/>
      <dgm:t>
        <a:bodyPr/>
        <a:lstStyle/>
        <a:p>
          <a:r>
            <a:rPr lang="hr-HR" dirty="0"/>
            <a:t>6 međunarodnih predstavništava (Rusija, Kina, Srbija, BiH, Bruxelles…)</a:t>
          </a:r>
          <a:endParaRPr lang="en-US" dirty="0"/>
        </a:p>
      </dgm:t>
    </dgm:pt>
    <dgm:pt modelId="{ECE35A3B-6E94-4632-8B45-2FAED5F8620B}" type="parTrans" cxnId="{BB87B55F-3101-4E45-B3FB-A4E4FCD041D6}">
      <dgm:prSet/>
      <dgm:spPr/>
      <dgm:t>
        <a:bodyPr/>
        <a:lstStyle/>
        <a:p>
          <a:endParaRPr lang="en-US"/>
        </a:p>
      </dgm:t>
    </dgm:pt>
    <dgm:pt modelId="{3C15160A-3F5E-4A0E-905B-135D208968D3}" type="sibTrans" cxnId="{BB87B55F-3101-4E45-B3FB-A4E4FCD041D6}">
      <dgm:prSet/>
      <dgm:spPr/>
      <dgm:t>
        <a:bodyPr/>
        <a:lstStyle/>
        <a:p>
          <a:endParaRPr lang="en-US"/>
        </a:p>
      </dgm:t>
    </dgm:pt>
    <dgm:pt modelId="{BFB6FE19-9388-4E90-AD9F-3285B55F6563}">
      <dgm:prSet phldrT="[Text]"/>
      <dgm:spPr/>
      <dgm:t>
        <a:bodyPr/>
        <a:lstStyle/>
        <a:p>
          <a:r>
            <a:rPr lang="hr-HR" dirty="0"/>
            <a:t>5 sektora i 26 odjela pri HGK, </a:t>
          </a:r>
          <a:r>
            <a:rPr lang="pl-PL" dirty="0"/>
            <a:t>63 udruženja i 40 zajednica</a:t>
          </a:r>
          <a:endParaRPr lang="en-US" dirty="0"/>
        </a:p>
      </dgm:t>
    </dgm:pt>
    <dgm:pt modelId="{0A4C9E9B-52BE-488D-9146-D79FAD728FE1}" type="parTrans" cxnId="{51B1F502-D636-46D9-907C-F8FE53F1D325}">
      <dgm:prSet/>
      <dgm:spPr/>
      <dgm:t>
        <a:bodyPr/>
        <a:lstStyle/>
        <a:p>
          <a:endParaRPr lang="en-US"/>
        </a:p>
      </dgm:t>
    </dgm:pt>
    <dgm:pt modelId="{A03045C1-CC33-4FB2-88D2-9C883038E46E}" type="sibTrans" cxnId="{51B1F502-D636-46D9-907C-F8FE53F1D325}">
      <dgm:prSet/>
      <dgm:spPr/>
      <dgm:t>
        <a:bodyPr/>
        <a:lstStyle/>
        <a:p>
          <a:endParaRPr lang="en-US"/>
        </a:p>
      </dgm:t>
    </dgm:pt>
    <dgm:pt modelId="{22FA636D-3B05-4DCE-9A4F-04000FF2C799}">
      <dgm:prSet phldrT="[Text]"/>
      <dgm:spPr/>
      <dgm:t>
        <a:bodyPr/>
        <a:lstStyle/>
        <a:p>
          <a:endParaRPr lang="en-US" dirty="0"/>
        </a:p>
      </dgm:t>
    </dgm:pt>
    <dgm:pt modelId="{C3300EED-A0C9-4969-A683-68EB4C30C47E}" type="parTrans" cxnId="{B51F5C7E-4870-4306-A6FC-69B16B3C5461}">
      <dgm:prSet/>
      <dgm:spPr/>
      <dgm:t>
        <a:bodyPr/>
        <a:lstStyle/>
        <a:p>
          <a:endParaRPr lang="en-US"/>
        </a:p>
      </dgm:t>
    </dgm:pt>
    <dgm:pt modelId="{A3564129-997B-4DE2-8EA1-5DD85650A8B3}" type="sibTrans" cxnId="{B51F5C7E-4870-4306-A6FC-69B16B3C5461}">
      <dgm:prSet/>
      <dgm:spPr/>
      <dgm:t>
        <a:bodyPr/>
        <a:lstStyle/>
        <a:p>
          <a:endParaRPr lang="en-US"/>
        </a:p>
      </dgm:t>
    </dgm:pt>
    <dgm:pt modelId="{D4831073-083F-45D5-8727-65D6197863DD}" type="pres">
      <dgm:prSet presAssocID="{0D645F9A-E0D5-4DBE-82D2-8E394CE2FB7A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FDBE76F1-A996-4AA9-9FB7-1D58BC29E092}" type="pres">
      <dgm:prSet presAssocID="{9A9250F3-019C-48B3-8C02-F1F5B71F51C4}" presName="Parent" presStyleLbl="node1" presStyleIdx="0" presStyleCnt="2">
        <dgm:presLayoutVars>
          <dgm:chMax val="4"/>
          <dgm:chPref val="3"/>
        </dgm:presLayoutVars>
      </dgm:prSet>
      <dgm:spPr/>
    </dgm:pt>
    <dgm:pt modelId="{FD299678-C394-45A9-BD1E-2746FF2C79EE}" type="pres">
      <dgm:prSet presAssocID="{884401DA-6714-48C0-B966-1B96157BB72A}" presName="Accent" presStyleLbl="node1" presStyleIdx="1" presStyleCnt="2"/>
      <dgm:spPr/>
    </dgm:pt>
    <dgm:pt modelId="{C9F3250A-F9FA-46D4-B228-305AB302232A}" type="pres">
      <dgm:prSet presAssocID="{884401DA-6714-48C0-B966-1B96157BB72A}" presName="Image1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66000" r="-66000"/>
          </a:stretch>
        </a:blipFill>
      </dgm:spPr>
    </dgm:pt>
    <dgm:pt modelId="{47CA6404-4CE7-40D3-9372-B50B5480C7A0}" type="pres">
      <dgm:prSet presAssocID="{884401DA-6714-48C0-B966-1B96157BB72A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6185CC9D-D77B-437B-BCDA-8B17FCDE3851}" type="pres">
      <dgm:prSet presAssocID="{3431123A-2D34-4473-83C0-95E5A5D02751}" presName="Image2" presStyleCnt="0"/>
      <dgm:spPr/>
    </dgm:pt>
    <dgm:pt modelId="{C4BCD842-3DD7-4D1E-9985-350A5CDA0ACA}" type="pres">
      <dgm:prSet presAssocID="{3431123A-2D34-4473-83C0-95E5A5D02751}" presName="Imag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</dgm:spPr>
    </dgm:pt>
    <dgm:pt modelId="{75F3111E-F885-45F2-B985-411ABD1338F5}" type="pres">
      <dgm:prSet presAssocID="{3431123A-2D34-4473-83C0-95E5A5D02751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00611BC3-9053-4A82-A2D0-7E481D3A18BB}" type="pres">
      <dgm:prSet presAssocID="{BFB6FE19-9388-4E90-AD9F-3285B55F6563}" presName="Image3" presStyleCnt="0"/>
      <dgm:spPr/>
    </dgm:pt>
    <dgm:pt modelId="{B1171121-920A-482C-87EA-6FEAB6CFA615}" type="pres">
      <dgm:prSet presAssocID="{BFB6FE19-9388-4E90-AD9F-3285B55F6563}" presName="Imag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</dgm:spPr>
    </dgm:pt>
    <dgm:pt modelId="{175D90DC-E176-4D7F-AAD0-0ACB9E3B6FC3}" type="pres">
      <dgm:prSet presAssocID="{BFB6FE19-9388-4E90-AD9F-3285B55F6563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1B1F502-D636-46D9-907C-F8FE53F1D325}" srcId="{9A9250F3-019C-48B3-8C02-F1F5B71F51C4}" destId="{BFB6FE19-9388-4E90-AD9F-3285B55F6563}" srcOrd="2" destOrd="0" parTransId="{0A4C9E9B-52BE-488D-9146-D79FAD728FE1}" sibTransId="{A03045C1-CC33-4FB2-88D2-9C883038E46E}"/>
    <dgm:cxn modelId="{695F0928-AC9B-48E3-825F-8EBCB47F39D2}" type="presOf" srcId="{BFB6FE19-9388-4E90-AD9F-3285B55F6563}" destId="{175D90DC-E176-4D7F-AAD0-0ACB9E3B6FC3}" srcOrd="0" destOrd="0" presId="urn:microsoft.com/office/officeart/2011/layout/RadialPictureList"/>
    <dgm:cxn modelId="{BB87B55F-3101-4E45-B3FB-A4E4FCD041D6}" srcId="{9A9250F3-019C-48B3-8C02-F1F5B71F51C4}" destId="{3431123A-2D34-4473-83C0-95E5A5D02751}" srcOrd="1" destOrd="0" parTransId="{ECE35A3B-6E94-4632-8B45-2FAED5F8620B}" sibTransId="{3C15160A-3F5E-4A0E-905B-135D208968D3}"/>
    <dgm:cxn modelId="{A84FD869-0066-4C77-8514-BEE1FA60C94D}" type="presOf" srcId="{9A9250F3-019C-48B3-8C02-F1F5B71F51C4}" destId="{FDBE76F1-A996-4AA9-9FB7-1D58BC29E092}" srcOrd="0" destOrd="0" presId="urn:microsoft.com/office/officeart/2011/layout/RadialPictureList"/>
    <dgm:cxn modelId="{B51F5C7E-4870-4306-A6FC-69B16B3C5461}" srcId="{0D645F9A-E0D5-4DBE-82D2-8E394CE2FB7A}" destId="{22FA636D-3B05-4DCE-9A4F-04000FF2C799}" srcOrd="1" destOrd="0" parTransId="{C3300EED-A0C9-4969-A683-68EB4C30C47E}" sibTransId="{A3564129-997B-4DE2-8EA1-5DD85650A8B3}"/>
    <dgm:cxn modelId="{0760F39D-76D5-4F5C-B173-03EA4044583A}" type="presOf" srcId="{0D645F9A-E0D5-4DBE-82D2-8E394CE2FB7A}" destId="{D4831073-083F-45D5-8727-65D6197863DD}" srcOrd="0" destOrd="0" presId="urn:microsoft.com/office/officeart/2011/layout/RadialPictureList"/>
    <dgm:cxn modelId="{25B710A5-D005-453F-B233-869C3A3CDA19}" srcId="{0D645F9A-E0D5-4DBE-82D2-8E394CE2FB7A}" destId="{9A9250F3-019C-48B3-8C02-F1F5B71F51C4}" srcOrd="0" destOrd="0" parTransId="{9C5C74C0-C64C-4EEF-97B7-C2F7AB82FB9F}" sibTransId="{56ECA8BA-8CE1-4385-BFFA-5A4F193FD3D2}"/>
    <dgm:cxn modelId="{817EB8CC-26D5-44C7-8891-1516AC62F4D2}" srcId="{9A9250F3-019C-48B3-8C02-F1F5B71F51C4}" destId="{884401DA-6714-48C0-B966-1B96157BB72A}" srcOrd="0" destOrd="0" parTransId="{1116FE2C-E8FE-46AF-91CC-C48BAC28298B}" sibTransId="{60C9A76A-5B01-41F0-9848-6B712C8E8B4B}"/>
    <dgm:cxn modelId="{B5CD13CF-2FFC-43AB-ACFE-149FBDD80169}" type="presOf" srcId="{3431123A-2D34-4473-83C0-95E5A5D02751}" destId="{75F3111E-F885-45F2-B985-411ABD1338F5}" srcOrd="0" destOrd="0" presId="urn:microsoft.com/office/officeart/2011/layout/RadialPictureList"/>
    <dgm:cxn modelId="{766A70D1-6D69-43E7-8EA3-E43D771FC2BA}" type="presOf" srcId="{884401DA-6714-48C0-B966-1B96157BB72A}" destId="{47CA6404-4CE7-40D3-9372-B50B5480C7A0}" srcOrd="0" destOrd="0" presId="urn:microsoft.com/office/officeart/2011/layout/RadialPictureList"/>
    <dgm:cxn modelId="{444EC2EA-5500-4337-AD25-EADEEE38EFF7}" type="presParOf" srcId="{D4831073-083F-45D5-8727-65D6197863DD}" destId="{FDBE76F1-A996-4AA9-9FB7-1D58BC29E092}" srcOrd="0" destOrd="0" presId="urn:microsoft.com/office/officeart/2011/layout/RadialPictureList"/>
    <dgm:cxn modelId="{863FDD0D-425A-4FB7-9AA3-E5D3619F8022}" type="presParOf" srcId="{D4831073-083F-45D5-8727-65D6197863DD}" destId="{FD299678-C394-45A9-BD1E-2746FF2C79EE}" srcOrd="1" destOrd="0" presId="urn:microsoft.com/office/officeart/2011/layout/RadialPictureList"/>
    <dgm:cxn modelId="{CDA62067-E24A-4E41-8105-539CBB7755DC}" type="presParOf" srcId="{D4831073-083F-45D5-8727-65D6197863DD}" destId="{C9F3250A-F9FA-46D4-B228-305AB302232A}" srcOrd="2" destOrd="0" presId="urn:microsoft.com/office/officeart/2011/layout/RadialPictureList"/>
    <dgm:cxn modelId="{38C3E4B5-9666-4632-ADCC-87FBDF688428}" type="presParOf" srcId="{D4831073-083F-45D5-8727-65D6197863DD}" destId="{47CA6404-4CE7-40D3-9372-B50B5480C7A0}" srcOrd="3" destOrd="0" presId="urn:microsoft.com/office/officeart/2011/layout/RadialPictureList"/>
    <dgm:cxn modelId="{E652D152-75DB-46ED-BCBD-32A2BC28DE5A}" type="presParOf" srcId="{D4831073-083F-45D5-8727-65D6197863DD}" destId="{6185CC9D-D77B-437B-BCDA-8B17FCDE3851}" srcOrd="4" destOrd="0" presId="urn:microsoft.com/office/officeart/2011/layout/RadialPictureList"/>
    <dgm:cxn modelId="{2D829745-B2B5-4904-BE7C-CC2168CFA401}" type="presParOf" srcId="{6185CC9D-D77B-437B-BCDA-8B17FCDE3851}" destId="{C4BCD842-3DD7-4D1E-9985-350A5CDA0ACA}" srcOrd="0" destOrd="0" presId="urn:microsoft.com/office/officeart/2011/layout/RadialPictureList"/>
    <dgm:cxn modelId="{723ED1DB-F69E-49F1-9778-88A3FB46A1BE}" type="presParOf" srcId="{D4831073-083F-45D5-8727-65D6197863DD}" destId="{75F3111E-F885-45F2-B985-411ABD1338F5}" srcOrd="5" destOrd="0" presId="urn:microsoft.com/office/officeart/2011/layout/RadialPictureList"/>
    <dgm:cxn modelId="{D25F226A-A177-4B6F-9149-22CD7BD704C5}" type="presParOf" srcId="{D4831073-083F-45D5-8727-65D6197863DD}" destId="{00611BC3-9053-4A82-A2D0-7E481D3A18BB}" srcOrd="6" destOrd="0" presId="urn:microsoft.com/office/officeart/2011/layout/RadialPictureList"/>
    <dgm:cxn modelId="{472355FA-2014-416D-A218-9641DBECDB65}" type="presParOf" srcId="{00611BC3-9053-4A82-A2D0-7E481D3A18BB}" destId="{B1171121-920A-482C-87EA-6FEAB6CFA615}" srcOrd="0" destOrd="0" presId="urn:microsoft.com/office/officeart/2011/layout/RadialPictureList"/>
    <dgm:cxn modelId="{F10DE884-F511-4A28-94B3-87874D4B411F}" type="presParOf" srcId="{D4831073-083F-45D5-8727-65D6197863DD}" destId="{175D90DC-E176-4D7F-AAD0-0ACB9E3B6FC3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351608D-4946-40AB-9C02-A72B130EB749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2B853E-7D8A-4912-A09E-C898DA09564A}">
      <dgm:prSet phldrT="[Text]" custT="1"/>
      <dgm:spPr/>
      <dgm:t>
        <a:bodyPr/>
        <a:lstStyle/>
        <a:p>
          <a:endParaRPr lang="hr-HR" sz="3600" dirty="0"/>
        </a:p>
        <a:p>
          <a:r>
            <a:rPr lang="hr-HR" sz="3600" dirty="0"/>
            <a:t>Digitalizacija cjelokupnog poslovanja</a:t>
          </a:r>
          <a:endParaRPr lang="en-US" sz="3600" dirty="0"/>
        </a:p>
      </dgm:t>
    </dgm:pt>
    <dgm:pt modelId="{93593156-3283-46C2-9F0E-0F79618A2A96}" type="parTrans" cxnId="{730E7A54-2E21-4704-96C4-BED572A2A7B1}">
      <dgm:prSet/>
      <dgm:spPr/>
      <dgm:t>
        <a:bodyPr/>
        <a:lstStyle/>
        <a:p>
          <a:endParaRPr lang="en-US"/>
        </a:p>
      </dgm:t>
    </dgm:pt>
    <dgm:pt modelId="{F4E96B4B-DC57-48E4-800E-B0130E6CE84D}" type="sibTrans" cxnId="{730E7A54-2E21-4704-96C4-BED572A2A7B1}">
      <dgm:prSet/>
      <dgm:spPr/>
      <dgm:t>
        <a:bodyPr/>
        <a:lstStyle/>
        <a:p>
          <a:endParaRPr lang="en-US"/>
        </a:p>
      </dgm:t>
    </dgm:pt>
    <dgm:pt modelId="{E5BC3249-72CE-4E58-BF36-B8B4A7A0E8BA}">
      <dgm:prSet phldrT="[Text]" custT="1"/>
      <dgm:spPr/>
      <dgm:t>
        <a:bodyPr/>
        <a:lstStyle/>
        <a:p>
          <a:r>
            <a:rPr lang="hr-HR" sz="3600" dirty="0"/>
            <a:t>Upravljanje </a:t>
          </a:r>
          <a:br>
            <a:rPr lang="hr-HR" sz="3600" dirty="0"/>
          </a:br>
          <a:r>
            <a:rPr lang="hr-HR" sz="3600" dirty="0"/>
            <a:t>promjenama </a:t>
          </a:r>
        </a:p>
      </dgm:t>
    </dgm:pt>
    <dgm:pt modelId="{72AE609A-2EFC-4A45-BCC3-1EA547E8885C}" type="parTrans" cxnId="{8C3ADA18-1AFC-4FBC-8B21-B55DBD15E38B}">
      <dgm:prSet/>
      <dgm:spPr/>
      <dgm:t>
        <a:bodyPr/>
        <a:lstStyle/>
        <a:p>
          <a:endParaRPr lang="en-US"/>
        </a:p>
      </dgm:t>
    </dgm:pt>
    <dgm:pt modelId="{95E7ECD3-B855-4958-8E9F-A6E3EC1D8B8E}" type="sibTrans" cxnId="{8C3ADA18-1AFC-4FBC-8B21-B55DBD15E38B}">
      <dgm:prSet/>
      <dgm:spPr/>
      <dgm:t>
        <a:bodyPr/>
        <a:lstStyle/>
        <a:p>
          <a:endParaRPr lang="en-US"/>
        </a:p>
      </dgm:t>
    </dgm:pt>
    <dgm:pt modelId="{3BB3CACD-C70A-4C73-8F1F-F8BADA68F823}">
      <dgm:prSet phldrT="[Text]" custT="1"/>
      <dgm:spPr/>
      <dgm:t>
        <a:bodyPr/>
        <a:lstStyle/>
        <a:p>
          <a:endParaRPr lang="hr-HR" sz="3600" dirty="0"/>
        </a:p>
        <a:p>
          <a:r>
            <a:rPr lang="hr-HR" sz="3600" dirty="0"/>
            <a:t>Dostupnost usluga i servisa HGK</a:t>
          </a:r>
        </a:p>
      </dgm:t>
    </dgm:pt>
    <dgm:pt modelId="{97EE382E-465A-4ADD-BD3A-0ADA88E2AA20}" type="sibTrans" cxnId="{FD42C5F1-3B26-4920-83C5-5A77E03F5699}">
      <dgm:prSet/>
      <dgm:spPr/>
      <dgm:t>
        <a:bodyPr/>
        <a:lstStyle/>
        <a:p>
          <a:endParaRPr lang="en-US"/>
        </a:p>
      </dgm:t>
    </dgm:pt>
    <dgm:pt modelId="{D0B8F2F4-08E7-41C1-9074-32E265B59934}" type="parTrans" cxnId="{FD42C5F1-3B26-4920-83C5-5A77E03F5699}">
      <dgm:prSet/>
      <dgm:spPr/>
      <dgm:t>
        <a:bodyPr/>
        <a:lstStyle/>
        <a:p>
          <a:endParaRPr lang="en-US"/>
        </a:p>
      </dgm:t>
    </dgm:pt>
    <dgm:pt modelId="{7995A93C-82AB-43AA-868F-80349F284BB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C1B6034-89B7-4283-9207-060A88C7921E}" type="sibTrans" cxnId="{F042A168-1A8F-4DFB-BF1B-A13235E981A1}">
      <dgm:prSet/>
      <dgm:spPr/>
      <dgm:t>
        <a:bodyPr/>
        <a:lstStyle/>
        <a:p>
          <a:endParaRPr lang="en-US"/>
        </a:p>
      </dgm:t>
    </dgm:pt>
    <dgm:pt modelId="{2EE05B3A-8CAF-4127-8BF6-B5CACE977D49}" type="parTrans" cxnId="{F042A168-1A8F-4DFB-BF1B-A13235E981A1}">
      <dgm:prSet/>
      <dgm:spPr/>
      <dgm:t>
        <a:bodyPr/>
        <a:lstStyle/>
        <a:p>
          <a:endParaRPr lang="en-US"/>
        </a:p>
      </dgm:t>
    </dgm:pt>
    <dgm:pt modelId="{9DBB8216-D7AB-42FE-B36C-3558CF5054DB}">
      <dgm:prSet phldrT="[Text]" custT="1"/>
      <dgm:spPr/>
      <dgm:t>
        <a:bodyPr/>
        <a:lstStyle/>
        <a:p>
          <a:r>
            <a:rPr lang="hr-HR" sz="3600" dirty="0"/>
            <a:t>Informacijsko – komunikacijska platforma</a:t>
          </a:r>
          <a:endParaRPr lang="en-US" sz="3600" dirty="0"/>
        </a:p>
      </dgm:t>
    </dgm:pt>
    <dgm:pt modelId="{11D27539-6143-41E9-8838-48C0900D329B}" type="sibTrans" cxnId="{0AE38C91-8F81-42F6-AB9F-BF96E2B95C66}">
      <dgm:prSet/>
      <dgm:spPr/>
      <dgm:t>
        <a:bodyPr/>
        <a:lstStyle/>
        <a:p>
          <a:endParaRPr lang="en-US"/>
        </a:p>
      </dgm:t>
    </dgm:pt>
    <dgm:pt modelId="{4645B047-5937-4488-8DB3-8BACB0C825D0}" type="parTrans" cxnId="{0AE38C91-8F81-42F6-AB9F-BF96E2B95C66}">
      <dgm:prSet/>
      <dgm:spPr/>
      <dgm:t>
        <a:bodyPr/>
        <a:lstStyle/>
        <a:p>
          <a:endParaRPr lang="en-US"/>
        </a:p>
      </dgm:t>
    </dgm:pt>
    <dgm:pt modelId="{464993C5-9799-4344-A73C-A0F9B34E0471}" type="pres">
      <dgm:prSet presAssocID="{3351608D-4946-40AB-9C02-A72B130EB749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EDB1836-76FD-401D-B417-4617E3FFABD1}" type="pres">
      <dgm:prSet presAssocID="{3351608D-4946-40AB-9C02-A72B130EB749}" presName="matrix" presStyleCnt="0"/>
      <dgm:spPr/>
    </dgm:pt>
    <dgm:pt modelId="{CDADF042-0F1C-4F29-9EA1-0ED4C1A36314}" type="pres">
      <dgm:prSet presAssocID="{3351608D-4946-40AB-9C02-A72B130EB749}" presName="tile1" presStyleLbl="node1" presStyleIdx="0" presStyleCnt="4" custLinFactNeighborX="-396"/>
      <dgm:spPr/>
    </dgm:pt>
    <dgm:pt modelId="{F144EF76-FEDB-4097-8541-AAEB88975611}" type="pres">
      <dgm:prSet presAssocID="{3351608D-4946-40AB-9C02-A72B130EB749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6373FA5A-A3AB-4614-857D-0B9CBAD0460D}" type="pres">
      <dgm:prSet presAssocID="{3351608D-4946-40AB-9C02-A72B130EB749}" presName="tile2" presStyleLbl="node1" presStyleIdx="1" presStyleCnt="4" custLinFactNeighborY="-279"/>
      <dgm:spPr/>
    </dgm:pt>
    <dgm:pt modelId="{68C65A3B-94B5-47E3-8343-E0ED8BB099B2}" type="pres">
      <dgm:prSet presAssocID="{3351608D-4946-40AB-9C02-A72B130EB749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73AF5DCF-D1AF-442F-B126-8D7538E40721}" type="pres">
      <dgm:prSet presAssocID="{3351608D-4946-40AB-9C02-A72B130EB749}" presName="tile3" presStyleLbl="node1" presStyleIdx="2" presStyleCnt="4" custLinFactNeighborX="-2105"/>
      <dgm:spPr/>
    </dgm:pt>
    <dgm:pt modelId="{965A184E-CED5-43AB-AA7C-2DFB3113C11C}" type="pres">
      <dgm:prSet presAssocID="{3351608D-4946-40AB-9C02-A72B130EB749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2FA78C6-82D8-4EDB-A504-A16C3DB77CBC}" type="pres">
      <dgm:prSet presAssocID="{3351608D-4946-40AB-9C02-A72B130EB749}" presName="tile4" presStyleLbl="node1" presStyleIdx="3" presStyleCnt="4"/>
      <dgm:spPr/>
    </dgm:pt>
    <dgm:pt modelId="{05242ECA-3D08-48B1-B5BD-92D6F61A7319}" type="pres">
      <dgm:prSet presAssocID="{3351608D-4946-40AB-9C02-A72B130EB749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53DF2F33-3E00-4B12-B8C8-E77CB53C9E01}" type="pres">
      <dgm:prSet presAssocID="{3351608D-4946-40AB-9C02-A72B130EB749}" presName="centerTile" presStyleLbl="fgShp" presStyleIdx="0" presStyleCnt="1" custScaleX="135984" custScaleY="140665" custLinFactNeighborX="-3938" custLinFactNeighborY="7087">
        <dgm:presLayoutVars>
          <dgm:chMax val="0"/>
          <dgm:chPref val="0"/>
        </dgm:presLayoutVars>
      </dgm:prSet>
      <dgm:spPr/>
    </dgm:pt>
  </dgm:ptLst>
  <dgm:cxnLst>
    <dgm:cxn modelId="{9B573B02-5053-4EA6-94E0-ED8E88EC41D0}" type="presOf" srcId="{7995A93C-82AB-43AA-868F-80349F284BB6}" destId="{53DF2F33-3E00-4B12-B8C8-E77CB53C9E01}" srcOrd="0" destOrd="0" presId="urn:microsoft.com/office/officeart/2005/8/layout/matrix1"/>
    <dgm:cxn modelId="{8C3ADA18-1AFC-4FBC-8B21-B55DBD15E38B}" srcId="{7995A93C-82AB-43AA-868F-80349F284BB6}" destId="{E5BC3249-72CE-4E58-BF36-B8B4A7A0E8BA}" srcOrd="3" destOrd="0" parTransId="{72AE609A-2EFC-4A45-BCC3-1EA547E8885C}" sibTransId="{95E7ECD3-B855-4958-8E9F-A6E3EC1D8B8E}"/>
    <dgm:cxn modelId="{91DF1A39-64AB-404B-AE43-FF06729AF8A8}" type="presOf" srcId="{E5BC3249-72CE-4E58-BF36-B8B4A7A0E8BA}" destId="{05242ECA-3D08-48B1-B5BD-92D6F61A7319}" srcOrd="1" destOrd="0" presId="urn:microsoft.com/office/officeart/2005/8/layout/matrix1"/>
    <dgm:cxn modelId="{3DFDD843-3CBE-4198-ACD5-88102188C824}" type="presOf" srcId="{9DBB8216-D7AB-42FE-B36C-3558CF5054DB}" destId="{73AF5DCF-D1AF-442F-B126-8D7538E40721}" srcOrd="0" destOrd="0" presId="urn:microsoft.com/office/officeart/2005/8/layout/matrix1"/>
    <dgm:cxn modelId="{F042A168-1A8F-4DFB-BF1B-A13235E981A1}" srcId="{3351608D-4946-40AB-9C02-A72B130EB749}" destId="{7995A93C-82AB-43AA-868F-80349F284BB6}" srcOrd="0" destOrd="0" parTransId="{2EE05B3A-8CAF-4127-8BF6-B5CACE977D49}" sibTransId="{3C1B6034-89B7-4283-9207-060A88C7921E}"/>
    <dgm:cxn modelId="{730E7A54-2E21-4704-96C4-BED572A2A7B1}" srcId="{7995A93C-82AB-43AA-868F-80349F284BB6}" destId="{EF2B853E-7D8A-4912-A09E-C898DA09564A}" srcOrd="1" destOrd="0" parTransId="{93593156-3283-46C2-9F0E-0F79618A2A96}" sibTransId="{F4E96B4B-DC57-48E4-800E-B0130E6CE84D}"/>
    <dgm:cxn modelId="{0AE38C91-8F81-42F6-AB9F-BF96E2B95C66}" srcId="{7995A93C-82AB-43AA-868F-80349F284BB6}" destId="{9DBB8216-D7AB-42FE-B36C-3558CF5054DB}" srcOrd="2" destOrd="0" parTransId="{4645B047-5937-4488-8DB3-8BACB0C825D0}" sibTransId="{11D27539-6143-41E9-8838-48C0900D329B}"/>
    <dgm:cxn modelId="{B2777CAB-A8BD-40F5-B0D1-2661E205C5D6}" type="presOf" srcId="{3351608D-4946-40AB-9C02-A72B130EB749}" destId="{464993C5-9799-4344-A73C-A0F9B34E0471}" srcOrd="0" destOrd="0" presId="urn:microsoft.com/office/officeart/2005/8/layout/matrix1"/>
    <dgm:cxn modelId="{988FCDB5-1D5A-4E78-8941-9686EC1B307E}" type="presOf" srcId="{EF2B853E-7D8A-4912-A09E-C898DA09564A}" destId="{68C65A3B-94B5-47E3-8343-E0ED8BB099B2}" srcOrd="1" destOrd="0" presId="urn:microsoft.com/office/officeart/2005/8/layout/matrix1"/>
    <dgm:cxn modelId="{57FCA4BD-399D-406B-987C-6F53EBDB53B5}" type="presOf" srcId="{3BB3CACD-C70A-4C73-8F1F-F8BADA68F823}" destId="{F144EF76-FEDB-4097-8541-AAEB88975611}" srcOrd="1" destOrd="0" presId="urn:microsoft.com/office/officeart/2005/8/layout/matrix1"/>
    <dgm:cxn modelId="{D193CFC0-E683-4EF3-9C50-2A2203C1CC1D}" type="presOf" srcId="{E5BC3249-72CE-4E58-BF36-B8B4A7A0E8BA}" destId="{E2FA78C6-82D8-4EDB-A504-A16C3DB77CBC}" srcOrd="0" destOrd="0" presId="urn:microsoft.com/office/officeart/2005/8/layout/matrix1"/>
    <dgm:cxn modelId="{701081DD-8B8C-4E39-9438-84ED2B8DAE81}" type="presOf" srcId="{EF2B853E-7D8A-4912-A09E-C898DA09564A}" destId="{6373FA5A-A3AB-4614-857D-0B9CBAD0460D}" srcOrd="0" destOrd="0" presId="urn:microsoft.com/office/officeart/2005/8/layout/matrix1"/>
    <dgm:cxn modelId="{FD42C5F1-3B26-4920-83C5-5A77E03F5699}" srcId="{7995A93C-82AB-43AA-868F-80349F284BB6}" destId="{3BB3CACD-C70A-4C73-8F1F-F8BADA68F823}" srcOrd="0" destOrd="0" parTransId="{D0B8F2F4-08E7-41C1-9074-32E265B59934}" sibTransId="{97EE382E-465A-4ADD-BD3A-0ADA88E2AA20}"/>
    <dgm:cxn modelId="{66177BF3-CCA8-4D96-ACD8-0F61B49278EF}" type="presOf" srcId="{9DBB8216-D7AB-42FE-B36C-3558CF5054DB}" destId="{965A184E-CED5-43AB-AA7C-2DFB3113C11C}" srcOrd="1" destOrd="0" presId="urn:microsoft.com/office/officeart/2005/8/layout/matrix1"/>
    <dgm:cxn modelId="{8844DDF6-BD44-4B1A-BED3-C0592ED5E074}" type="presOf" srcId="{3BB3CACD-C70A-4C73-8F1F-F8BADA68F823}" destId="{CDADF042-0F1C-4F29-9EA1-0ED4C1A36314}" srcOrd="0" destOrd="0" presId="urn:microsoft.com/office/officeart/2005/8/layout/matrix1"/>
    <dgm:cxn modelId="{098D6059-36E6-4F5A-AB03-FB2A1CF01D49}" type="presParOf" srcId="{464993C5-9799-4344-A73C-A0F9B34E0471}" destId="{4EDB1836-76FD-401D-B417-4617E3FFABD1}" srcOrd="0" destOrd="0" presId="urn:microsoft.com/office/officeart/2005/8/layout/matrix1"/>
    <dgm:cxn modelId="{3609ED5E-B7B3-4CAB-972E-936FB50193B3}" type="presParOf" srcId="{4EDB1836-76FD-401D-B417-4617E3FFABD1}" destId="{CDADF042-0F1C-4F29-9EA1-0ED4C1A36314}" srcOrd="0" destOrd="0" presId="urn:microsoft.com/office/officeart/2005/8/layout/matrix1"/>
    <dgm:cxn modelId="{EB21E4E9-3E22-48C9-8647-52DCA4F14564}" type="presParOf" srcId="{4EDB1836-76FD-401D-B417-4617E3FFABD1}" destId="{F144EF76-FEDB-4097-8541-AAEB88975611}" srcOrd="1" destOrd="0" presId="urn:microsoft.com/office/officeart/2005/8/layout/matrix1"/>
    <dgm:cxn modelId="{E13EC1DF-0E56-4145-8470-E11FB941661B}" type="presParOf" srcId="{4EDB1836-76FD-401D-B417-4617E3FFABD1}" destId="{6373FA5A-A3AB-4614-857D-0B9CBAD0460D}" srcOrd="2" destOrd="0" presId="urn:microsoft.com/office/officeart/2005/8/layout/matrix1"/>
    <dgm:cxn modelId="{08564A79-E3BA-4188-94AD-1FB4546F7288}" type="presParOf" srcId="{4EDB1836-76FD-401D-B417-4617E3FFABD1}" destId="{68C65A3B-94B5-47E3-8343-E0ED8BB099B2}" srcOrd="3" destOrd="0" presId="urn:microsoft.com/office/officeart/2005/8/layout/matrix1"/>
    <dgm:cxn modelId="{B78E4DF7-7DA7-44DD-968D-6B06DCA9FE64}" type="presParOf" srcId="{4EDB1836-76FD-401D-B417-4617E3FFABD1}" destId="{73AF5DCF-D1AF-442F-B126-8D7538E40721}" srcOrd="4" destOrd="0" presId="urn:microsoft.com/office/officeart/2005/8/layout/matrix1"/>
    <dgm:cxn modelId="{C8318B0C-8CF8-45AF-AD55-711DF04EE563}" type="presParOf" srcId="{4EDB1836-76FD-401D-B417-4617E3FFABD1}" destId="{965A184E-CED5-43AB-AA7C-2DFB3113C11C}" srcOrd="5" destOrd="0" presId="urn:microsoft.com/office/officeart/2005/8/layout/matrix1"/>
    <dgm:cxn modelId="{368ABE96-52C7-4AB5-BB37-E2A1ED9E0D2A}" type="presParOf" srcId="{4EDB1836-76FD-401D-B417-4617E3FFABD1}" destId="{E2FA78C6-82D8-4EDB-A504-A16C3DB77CBC}" srcOrd="6" destOrd="0" presId="urn:microsoft.com/office/officeart/2005/8/layout/matrix1"/>
    <dgm:cxn modelId="{A3383348-CD1A-4165-8ED7-FE16BDB76182}" type="presParOf" srcId="{4EDB1836-76FD-401D-B417-4617E3FFABD1}" destId="{05242ECA-3D08-48B1-B5BD-92D6F61A7319}" srcOrd="7" destOrd="0" presId="urn:microsoft.com/office/officeart/2005/8/layout/matrix1"/>
    <dgm:cxn modelId="{AD3A469A-7073-43FA-B045-89B3E3574797}" type="presParOf" srcId="{464993C5-9799-4344-A73C-A0F9B34E0471}" destId="{53DF2F33-3E00-4B12-B8C8-E77CB53C9E0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4510E-D4AE-4221-9AF3-6F7D1CBD7CE1}">
      <dsp:nvSpPr>
        <dsp:cNvPr id="0" name=""/>
        <dsp:cNvSpPr/>
      </dsp:nvSpPr>
      <dsp:spPr>
        <a:xfrm>
          <a:off x="-9829237" y="-1502116"/>
          <a:ext cx="11706074" cy="11706074"/>
        </a:xfrm>
        <a:prstGeom prst="blockArc">
          <a:avLst>
            <a:gd name="adj1" fmla="val 18900000"/>
            <a:gd name="adj2" fmla="val 2700000"/>
            <a:gd name="adj3" fmla="val 18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58641E-FDD5-41D0-8A48-2F04CF9E1435}">
      <dsp:nvSpPr>
        <dsp:cNvPr id="0" name=""/>
        <dsp:cNvSpPr/>
      </dsp:nvSpPr>
      <dsp:spPr>
        <a:xfrm>
          <a:off x="610434" y="395585"/>
          <a:ext cx="20303227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zastupanje interesa članica </a:t>
          </a:r>
          <a:r>
            <a:rPr lang="vi-VN" altLang="sr-Latn-RS" sz="2600" b="1" kern="1200" dirty="0" err="1">
              <a:cs typeface="Arial" panose="020B0604020202020204" pitchFamily="34" charset="0"/>
            </a:rPr>
            <a:t>pred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državnim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hr-HR" altLang="sr-Latn-RS" sz="2600" b="1" kern="1200" dirty="0">
              <a:cs typeface="Arial" panose="020B0604020202020204" pitchFamily="34" charset="0"/>
            </a:rPr>
            <a:t>institucijama </a:t>
          </a:r>
          <a:r>
            <a:rPr lang="vi-VN" altLang="sr-Latn-RS" sz="2600" b="1" kern="1200" dirty="0" err="1">
              <a:cs typeface="Arial" panose="020B0604020202020204" pitchFamily="34" charset="0"/>
            </a:rPr>
            <a:t>kod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oblikovanja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gospodarskog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hr-HR" altLang="sr-Latn-RS" sz="2600" b="1" kern="1200" dirty="0">
              <a:cs typeface="Arial" panose="020B0604020202020204" pitchFamily="34" charset="0"/>
            </a:rPr>
            <a:t>sustava</a:t>
          </a:r>
          <a:r>
            <a:rPr lang="vi-VN" altLang="sr-Latn-RS" sz="2600" b="1" kern="1200" dirty="0">
              <a:cs typeface="Arial" panose="020B0604020202020204" pitchFamily="34" charset="0"/>
            </a:rPr>
            <a:t> i </a:t>
          </a:r>
          <a:r>
            <a:rPr lang="vi-VN" altLang="sr-Latn-RS" sz="2600" b="1" kern="1200" dirty="0" err="1">
              <a:cs typeface="Arial" panose="020B0604020202020204" pitchFamily="34" charset="0"/>
            </a:rPr>
            <a:t>mjera</a:t>
          </a:r>
          <a:r>
            <a:rPr lang="vi-VN" altLang="sr-Latn-RS" sz="2600" b="1" kern="1200" dirty="0">
              <a:cs typeface="Arial" panose="020B0604020202020204" pitchFamily="34" charset="0"/>
            </a:rPr>
            <a:t> ekonomske </a:t>
          </a:r>
          <a:r>
            <a:rPr lang="vi-VN" altLang="sr-Latn-RS" sz="2600" b="1" kern="1200" dirty="0" err="1">
              <a:cs typeface="Arial" panose="020B0604020202020204" pitchFamily="34" charset="0"/>
            </a:rPr>
            <a:t>politike</a:t>
          </a:r>
          <a:endParaRPr lang="en-US" sz="2600" b="1" kern="1200" dirty="0"/>
        </a:p>
      </dsp:txBody>
      <dsp:txXfrm>
        <a:off x="610434" y="395585"/>
        <a:ext cx="20303227" cy="790823"/>
      </dsp:txXfrm>
    </dsp:sp>
    <dsp:sp modelId="{1F30D0C6-86F7-44A0-93A0-A16152F5A7DA}">
      <dsp:nvSpPr>
        <dsp:cNvPr id="0" name=""/>
        <dsp:cNvSpPr/>
      </dsp:nvSpPr>
      <dsp:spPr>
        <a:xfrm>
          <a:off x="116169" y="296732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6C1BE1-5F49-4D78-8AA1-435405D03E4D}">
      <dsp:nvSpPr>
        <dsp:cNvPr id="0" name=""/>
        <dsp:cNvSpPr/>
      </dsp:nvSpPr>
      <dsp:spPr>
        <a:xfrm>
          <a:off x="1326595" y="1582516"/>
          <a:ext cx="19587065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unapređivanje razvoja poduzetništva</a:t>
          </a:r>
          <a:endParaRPr lang="en-US" sz="2600" b="1" kern="1200" dirty="0"/>
        </a:p>
      </dsp:txBody>
      <dsp:txXfrm>
        <a:off x="1326595" y="1582516"/>
        <a:ext cx="19587065" cy="790823"/>
      </dsp:txXfrm>
    </dsp:sp>
    <dsp:sp modelId="{5C425807-F4D1-49D1-9343-C2FB6D1342D9}">
      <dsp:nvSpPr>
        <dsp:cNvPr id="0" name=""/>
        <dsp:cNvSpPr/>
      </dsp:nvSpPr>
      <dsp:spPr>
        <a:xfrm>
          <a:off x="832331" y="1483663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AA3998-FDE7-4861-AE91-69A0CF9C63BC}">
      <dsp:nvSpPr>
        <dsp:cNvPr id="0" name=""/>
        <dsp:cNvSpPr/>
      </dsp:nvSpPr>
      <dsp:spPr>
        <a:xfrm>
          <a:off x="1719048" y="2768577"/>
          <a:ext cx="19194612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uspostavljanje i razvijanje poslovnih odnosa s inozemstvom</a:t>
          </a:r>
          <a:endParaRPr lang="en-US" sz="2600" b="1" kern="1200" dirty="0"/>
        </a:p>
      </dsp:txBody>
      <dsp:txXfrm>
        <a:off x="1719048" y="2768577"/>
        <a:ext cx="19194612" cy="790823"/>
      </dsp:txXfrm>
    </dsp:sp>
    <dsp:sp modelId="{1F8798A3-9D3E-4295-9FD2-3F036EAB4113}">
      <dsp:nvSpPr>
        <dsp:cNvPr id="0" name=""/>
        <dsp:cNvSpPr/>
      </dsp:nvSpPr>
      <dsp:spPr>
        <a:xfrm>
          <a:off x="1224784" y="2669724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BAF837-B223-44D3-B212-65809A1A9C79}">
      <dsp:nvSpPr>
        <dsp:cNvPr id="0" name=""/>
        <dsp:cNvSpPr/>
      </dsp:nvSpPr>
      <dsp:spPr>
        <a:xfrm>
          <a:off x="1844355" y="3955508"/>
          <a:ext cx="19069306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poticanje istraživanja, razvoja i inovacija</a:t>
          </a:r>
          <a:endParaRPr lang="en-US" sz="2600" b="1" kern="1200" dirty="0"/>
        </a:p>
      </dsp:txBody>
      <dsp:txXfrm>
        <a:off x="1844355" y="3955508"/>
        <a:ext cx="19069306" cy="790823"/>
      </dsp:txXfrm>
    </dsp:sp>
    <dsp:sp modelId="{62D2A9B3-F81B-4FED-9A60-394084FACA6F}">
      <dsp:nvSpPr>
        <dsp:cNvPr id="0" name=""/>
        <dsp:cNvSpPr/>
      </dsp:nvSpPr>
      <dsp:spPr>
        <a:xfrm>
          <a:off x="1350090" y="3856655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FB007A-E1B5-453A-968F-0FF823A54D71}">
      <dsp:nvSpPr>
        <dsp:cNvPr id="0" name=""/>
        <dsp:cNvSpPr/>
      </dsp:nvSpPr>
      <dsp:spPr>
        <a:xfrm>
          <a:off x="1719048" y="5142439"/>
          <a:ext cx="19194612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usklađivanje interesa članica HGK</a:t>
          </a:r>
          <a:endParaRPr lang="en-US" sz="2600" b="1" kern="1200" dirty="0"/>
        </a:p>
      </dsp:txBody>
      <dsp:txXfrm>
        <a:off x="1719048" y="5142439"/>
        <a:ext cx="19194612" cy="790823"/>
      </dsp:txXfrm>
    </dsp:sp>
    <dsp:sp modelId="{CE3B4F32-B8C0-4B75-9580-1C57634C5B89}">
      <dsp:nvSpPr>
        <dsp:cNvPr id="0" name=""/>
        <dsp:cNvSpPr/>
      </dsp:nvSpPr>
      <dsp:spPr>
        <a:xfrm>
          <a:off x="1224784" y="5043587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CCD683-7825-46E6-A98B-4DD21BE0A93C}">
      <dsp:nvSpPr>
        <dsp:cNvPr id="0" name=""/>
        <dsp:cNvSpPr/>
      </dsp:nvSpPr>
      <dsp:spPr>
        <a:xfrm>
          <a:off x="1326595" y="6328500"/>
          <a:ext cx="19587065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600" b="1" kern="1200" dirty="0"/>
            <a:t>poticanje razvoja tehnološke infrastrukture i informatizacija gospodarstva </a:t>
          </a:r>
          <a:endParaRPr lang="en-US" sz="2600" b="1" kern="1200" dirty="0"/>
        </a:p>
      </dsp:txBody>
      <dsp:txXfrm>
        <a:off x="1326595" y="6328500"/>
        <a:ext cx="19587065" cy="790823"/>
      </dsp:txXfrm>
    </dsp:sp>
    <dsp:sp modelId="{0D835867-B3B8-42FC-8737-D08DA7C4BE3E}">
      <dsp:nvSpPr>
        <dsp:cNvPr id="0" name=""/>
        <dsp:cNvSpPr/>
      </dsp:nvSpPr>
      <dsp:spPr>
        <a:xfrm>
          <a:off x="832331" y="6229647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247926-1638-4CF5-A62E-EA4DAB27E544}">
      <dsp:nvSpPr>
        <dsp:cNvPr id="0" name=""/>
        <dsp:cNvSpPr/>
      </dsp:nvSpPr>
      <dsp:spPr>
        <a:xfrm>
          <a:off x="610434" y="7515431"/>
          <a:ext cx="20303227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sr-Latn-RS" sz="2600" b="1" kern="1200" dirty="0" err="1">
              <a:cs typeface="Arial" panose="020B0604020202020204" pitchFamily="34" charset="0"/>
            </a:rPr>
            <a:t>poticanje</a:t>
          </a:r>
          <a:r>
            <a:rPr lang="vi-VN" altLang="sr-Latn-RS" sz="2600" b="1" kern="1200" dirty="0">
              <a:cs typeface="Arial" panose="020B0604020202020204" pitchFamily="34" charset="0"/>
            </a:rPr>
            <a:t> i </a:t>
          </a:r>
          <a:r>
            <a:rPr lang="vi-VN" altLang="sr-Latn-RS" sz="2600" b="1" kern="1200" dirty="0" err="1">
              <a:cs typeface="Arial" panose="020B0604020202020204" pitchFamily="34" charset="0"/>
            </a:rPr>
            <a:t>razvijanje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dobrih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poslovnih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običaja</a:t>
          </a:r>
          <a:r>
            <a:rPr lang="vi-VN" altLang="sr-Latn-RS" sz="2600" b="1" kern="1200" dirty="0">
              <a:cs typeface="Arial" panose="020B0604020202020204" pitchFamily="34" charset="0"/>
            </a:rPr>
            <a:t> i </a:t>
          </a:r>
          <a:r>
            <a:rPr lang="vi-VN" altLang="sr-Latn-RS" sz="2600" b="1" kern="1200" dirty="0" err="1">
              <a:cs typeface="Arial" panose="020B0604020202020204" pitchFamily="34" charset="0"/>
            </a:rPr>
            <a:t>poslovnog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morala</a:t>
          </a:r>
          <a:endParaRPr lang="en-US" sz="2600" b="1" kern="1200" dirty="0"/>
        </a:p>
      </dsp:txBody>
      <dsp:txXfrm>
        <a:off x="610434" y="7515431"/>
        <a:ext cx="20303227" cy="790823"/>
      </dsp:txXfrm>
    </dsp:sp>
    <dsp:sp modelId="{80F8FA11-433B-4FF7-9791-E6E67DAE2A86}">
      <dsp:nvSpPr>
        <dsp:cNvPr id="0" name=""/>
        <dsp:cNvSpPr/>
      </dsp:nvSpPr>
      <dsp:spPr>
        <a:xfrm>
          <a:off x="116169" y="7416579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4510E-D4AE-4221-9AF3-6F7D1CBD7CE1}">
      <dsp:nvSpPr>
        <dsp:cNvPr id="0" name=""/>
        <dsp:cNvSpPr/>
      </dsp:nvSpPr>
      <dsp:spPr>
        <a:xfrm>
          <a:off x="-9829237" y="-1502116"/>
          <a:ext cx="11706074" cy="11706074"/>
        </a:xfrm>
        <a:prstGeom prst="blockArc">
          <a:avLst>
            <a:gd name="adj1" fmla="val 18900000"/>
            <a:gd name="adj2" fmla="val 2700000"/>
            <a:gd name="adj3" fmla="val 185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AC10CF-04A3-4C27-ADDC-2E3CFB71C37A}">
      <dsp:nvSpPr>
        <dsp:cNvPr id="0" name=""/>
        <dsp:cNvSpPr/>
      </dsp:nvSpPr>
      <dsp:spPr>
        <a:xfrm>
          <a:off x="610434" y="395585"/>
          <a:ext cx="20303227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sr-Latn-RS" sz="2600" b="1" kern="1200" dirty="0">
              <a:cs typeface="Arial" panose="020B0604020202020204" pitchFamily="34" charset="0"/>
            </a:rPr>
            <a:t>poticanje </a:t>
          </a:r>
          <a:r>
            <a:rPr lang="vi-VN" altLang="sr-Latn-RS" sz="2600" b="1" kern="1200" dirty="0">
              <a:cs typeface="Arial" panose="020B0604020202020204" pitchFamily="34" charset="0"/>
            </a:rPr>
            <a:t>obrazovanj</a:t>
          </a:r>
          <a:r>
            <a:rPr lang="hr-HR" altLang="sr-Latn-RS" sz="2600" b="1" kern="1200" dirty="0">
              <a:cs typeface="Arial" panose="020B0604020202020204" pitchFamily="34" charset="0"/>
            </a:rPr>
            <a:t>a</a:t>
          </a:r>
          <a:r>
            <a:rPr lang="vi-VN" altLang="sr-Latn-RS" sz="2600" b="1" kern="1200" dirty="0">
              <a:cs typeface="Arial" panose="020B0604020202020204" pitchFamily="34" charset="0"/>
            </a:rPr>
            <a:t> i inovacija u gospodarstvu </a:t>
          </a:r>
          <a:endParaRPr lang="en-US" sz="2600" kern="1200" dirty="0"/>
        </a:p>
      </dsp:txBody>
      <dsp:txXfrm>
        <a:off x="610434" y="395585"/>
        <a:ext cx="20303227" cy="790823"/>
      </dsp:txXfrm>
    </dsp:sp>
    <dsp:sp modelId="{7443AB2B-3259-4B32-94BE-C30C1E90325D}">
      <dsp:nvSpPr>
        <dsp:cNvPr id="0" name=""/>
        <dsp:cNvSpPr/>
      </dsp:nvSpPr>
      <dsp:spPr>
        <a:xfrm>
          <a:off x="116169" y="296732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3889BF-03D0-4374-A26D-50881D35B4F5}">
      <dsp:nvSpPr>
        <dsp:cNvPr id="0" name=""/>
        <dsp:cNvSpPr/>
      </dsp:nvSpPr>
      <dsp:spPr>
        <a:xfrm>
          <a:off x="1326595" y="1582516"/>
          <a:ext cx="19587065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sr-Latn-RS" sz="2600" b="1" kern="1200" dirty="0" err="1">
              <a:cs typeface="Arial" panose="020B0604020202020204" pitchFamily="34" charset="0"/>
            </a:rPr>
            <a:t>pružanje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pomoći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prilikom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osnivanja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novih</a:t>
          </a:r>
          <a:r>
            <a:rPr lang="vi-VN" altLang="sr-Latn-RS" sz="2600" b="1" kern="1200" dirty="0">
              <a:cs typeface="Arial" panose="020B0604020202020204" pitchFamily="34" charset="0"/>
            </a:rPr>
            <a:t> i </a:t>
          </a:r>
          <a:r>
            <a:rPr lang="vi-VN" altLang="sr-Latn-RS" sz="2600" b="1" kern="1200" dirty="0" err="1">
              <a:cs typeface="Arial" panose="020B0604020202020204" pitchFamily="34" charset="0"/>
            </a:rPr>
            <a:t>transformacije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postojećih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poduzeća</a:t>
          </a:r>
          <a:endParaRPr lang="en-US" sz="2600" kern="1200" dirty="0"/>
        </a:p>
      </dsp:txBody>
      <dsp:txXfrm>
        <a:off x="1326595" y="1582516"/>
        <a:ext cx="19587065" cy="790823"/>
      </dsp:txXfrm>
    </dsp:sp>
    <dsp:sp modelId="{471CDA49-D8E2-4EB8-98CD-6890BC980999}">
      <dsp:nvSpPr>
        <dsp:cNvPr id="0" name=""/>
        <dsp:cNvSpPr/>
      </dsp:nvSpPr>
      <dsp:spPr>
        <a:xfrm>
          <a:off x="832331" y="1483663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2A3803-5D6A-4C86-AE08-AF983371AEF0}">
      <dsp:nvSpPr>
        <dsp:cNvPr id="0" name=""/>
        <dsp:cNvSpPr/>
      </dsp:nvSpPr>
      <dsp:spPr>
        <a:xfrm>
          <a:off x="1719048" y="2768577"/>
          <a:ext cx="19194612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sr-Latn-RS" sz="2600" b="1" kern="1200" dirty="0" err="1">
              <a:cs typeface="Arial" panose="020B0604020202020204" pitchFamily="34" charset="0"/>
            </a:rPr>
            <a:t>vođenje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evidencije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registriranih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poduzeća</a:t>
          </a:r>
          <a:r>
            <a:rPr lang="vi-VN" altLang="sr-Latn-RS" sz="2600" b="1" kern="1200" dirty="0">
              <a:cs typeface="Arial" panose="020B0604020202020204" pitchFamily="34" charset="0"/>
            </a:rPr>
            <a:t> i </a:t>
          </a:r>
          <a:r>
            <a:rPr lang="vi-VN" altLang="sr-Latn-RS" sz="2600" b="1" kern="1200" dirty="0" err="1">
              <a:cs typeface="Arial" panose="020B0604020202020204" pitchFamily="34" charset="0"/>
            </a:rPr>
            <a:t>radnji</a:t>
          </a:r>
          <a:endParaRPr lang="en-US" sz="2600" b="1" kern="1200" dirty="0"/>
        </a:p>
      </dsp:txBody>
      <dsp:txXfrm>
        <a:off x="1719048" y="2768577"/>
        <a:ext cx="19194612" cy="790823"/>
      </dsp:txXfrm>
    </dsp:sp>
    <dsp:sp modelId="{655F6B60-84E4-460F-A3B2-E92B6172D8C4}">
      <dsp:nvSpPr>
        <dsp:cNvPr id="0" name=""/>
        <dsp:cNvSpPr/>
      </dsp:nvSpPr>
      <dsp:spPr>
        <a:xfrm>
          <a:off x="1224784" y="2669724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544FA4-27F9-4103-9E56-93B99D857035}">
      <dsp:nvSpPr>
        <dsp:cNvPr id="0" name=""/>
        <dsp:cNvSpPr/>
      </dsp:nvSpPr>
      <dsp:spPr>
        <a:xfrm>
          <a:off x="1844355" y="3955508"/>
          <a:ext cx="19069306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sr-Latn-RS" sz="2600" b="1" kern="1200" dirty="0" err="1">
              <a:cs typeface="Arial" panose="020B0604020202020204" pitchFamily="34" charset="0"/>
            </a:rPr>
            <a:t>usklađivanje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gospodarskih</a:t>
          </a:r>
          <a:r>
            <a:rPr lang="vi-VN" altLang="sr-Latn-RS" sz="2600" b="1" kern="1200" dirty="0">
              <a:cs typeface="Arial" panose="020B0604020202020204" pitchFamily="34" charset="0"/>
            </a:rPr>
            <a:t> i </a:t>
          </a:r>
          <a:r>
            <a:rPr lang="vi-VN" altLang="sr-Latn-RS" sz="2600" b="1" kern="1200" dirty="0" err="1">
              <a:cs typeface="Arial" panose="020B0604020202020204" pitchFamily="34" charset="0"/>
            </a:rPr>
            <a:t>društvenih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interesa</a:t>
          </a:r>
          <a:r>
            <a:rPr lang="vi-VN" altLang="sr-Latn-RS" sz="2600" b="1" kern="1200" dirty="0">
              <a:cs typeface="Arial" panose="020B0604020202020204" pitchFamily="34" charset="0"/>
            </a:rPr>
            <a:t> s </a:t>
          </a:r>
          <a:r>
            <a:rPr lang="vi-VN" altLang="sr-Latn-RS" sz="2600" b="1" kern="1200" dirty="0" err="1">
              <a:cs typeface="Arial" panose="020B0604020202020204" pitchFamily="34" charset="0"/>
            </a:rPr>
            <a:t>područja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ekologije</a:t>
          </a:r>
          <a:endParaRPr lang="en-US" sz="2600" b="1" kern="1200" dirty="0"/>
        </a:p>
      </dsp:txBody>
      <dsp:txXfrm>
        <a:off x="1844355" y="3955508"/>
        <a:ext cx="19069306" cy="790823"/>
      </dsp:txXfrm>
    </dsp:sp>
    <dsp:sp modelId="{20A7B6F9-A4C5-4793-824A-836A238ED0CA}">
      <dsp:nvSpPr>
        <dsp:cNvPr id="0" name=""/>
        <dsp:cNvSpPr/>
      </dsp:nvSpPr>
      <dsp:spPr>
        <a:xfrm>
          <a:off x="1350090" y="3856655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77B700-3A23-4E14-B056-4D4A1BD6C3FB}">
      <dsp:nvSpPr>
        <dsp:cNvPr id="0" name=""/>
        <dsp:cNvSpPr/>
      </dsp:nvSpPr>
      <dsp:spPr>
        <a:xfrm>
          <a:off x="1719048" y="5142439"/>
          <a:ext cx="19194612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sr-Latn-RS" sz="2600" b="1" kern="1200" dirty="0" err="1">
              <a:cs typeface="Arial" panose="020B0604020202020204" pitchFamily="34" charset="0"/>
            </a:rPr>
            <a:t>priprema</a:t>
          </a:r>
          <a:r>
            <a:rPr lang="vi-VN" altLang="sr-Latn-RS" sz="2600" b="1" kern="1200" dirty="0">
              <a:cs typeface="Arial" panose="020B0604020202020204" pitchFamily="34" charset="0"/>
            </a:rPr>
            <a:t>, </a:t>
          </a:r>
          <a:r>
            <a:rPr lang="vi-VN" altLang="sr-Latn-RS" sz="2600" b="1" kern="1200" dirty="0" err="1">
              <a:cs typeface="Arial" panose="020B0604020202020204" pitchFamily="34" charset="0"/>
            </a:rPr>
            <a:t>sklapanje</a:t>
          </a:r>
          <a:r>
            <a:rPr lang="vi-VN" altLang="sr-Latn-RS" sz="2600" b="1" kern="1200" dirty="0">
              <a:cs typeface="Arial" panose="020B0604020202020204" pitchFamily="34" charset="0"/>
            </a:rPr>
            <a:t> i </a:t>
          </a:r>
          <a:r>
            <a:rPr lang="vi-VN" altLang="sr-Latn-RS" sz="2600" b="1" kern="1200" dirty="0" err="1">
              <a:cs typeface="Arial" panose="020B0604020202020204" pitchFamily="34" charset="0"/>
            </a:rPr>
            <a:t>praćenje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primjene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kolektivnih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ugovora</a:t>
          </a:r>
          <a:endParaRPr lang="en-US" sz="2600" b="1" kern="1200" dirty="0"/>
        </a:p>
      </dsp:txBody>
      <dsp:txXfrm>
        <a:off x="1719048" y="5142439"/>
        <a:ext cx="19194612" cy="790823"/>
      </dsp:txXfrm>
    </dsp:sp>
    <dsp:sp modelId="{8AEF1602-A85C-4292-93DB-E6A3C4582C1F}">
      <dsp:nvSpPr>
        <dsp:cNvPr id="0" name=""/>
        <dsp:cNvSpPr/>
      </dsp:nvSpPr>
      <dsp:spPr>
        <a:xfrm>
          <a:off x="1224784" y="5043587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25A07-9A31-49B3-AFB8-F4580F7FCF0F}">
      <dsp:nvSpPr>
        <dsp:cNvPr id="0" name=""/>
        <dsp:cNvSpPr/>
      </dsp:nvSpPr>
      <dsp:spPr>
        <a:xfrm>
          <a:off x="1326595" y="6328500"/>
          <a:ext cx="19587065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altLang="sr-Latn-RS" sz="2600" b="1" kern="1200" dirty="0">
              <a:cs typeface="Arial" panose="020B0604020202020204" pitchFamily="34" charset="0"/>
            </a:rPr>
            <a:t>javne ovlasti RH</a:t>
          </a:r>
          <a:endParaRPr lang="en-US" sz="2600" b="1" kern="1200" dirty="0"/>
        </a:p>
      </dsp:txBody>
      <dsp:txXfrm>
        <a:off x="1326595" y="6328500"/>
        <a:ext cx="19587065" cy="790823"/>
      </dsp:txXfrm>
    </dsp:sp>
    <dsp:sp modelId="{3FF40DC3-016A-48D5-A18F-10EDD3DFAB20}">
      <dsp:nvSpPr>
        <dsp:cNvPr id="0" name=""/>
        <dsp:cNvSpPr/>
      </dsp:nvSpPr>
      <dsp:spPr>
        <a:xfrm>
          <a:off x="832331" y="6229647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069CE-FD5A-4160-A3FC-1A2869A5084E}">
      <dsp:nvSpPr>
        <dsp:cNvPr id="0" name=""/>
        <dsp:cNvSpPr/>
      </dsp:nvSpPr>
      <dsp:spPr>
        <a:xfrm>
          <a:off x="610434" y="7515431"/>
          <a:ext cx="20303227" cy="79082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7716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vi-VN" altLang="sr-Latn-RS" sz="2600" b="1" kern="1200" dirty="0" err="1">
              <a:cs typeface="Arial" panose="020B0604020202020204" pitchFamily="34" charset="0"/>
            </a:rPr>
            <a:t>izdavanje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mišljenja</a:t>
          </a:r>
          <a:r>
            <a:rPr lang="vi-VN" altLang="sr-Latn-RS" sz="2600" b="1" kern="1200" dirty="0">
              <a:cs typeface="Arial" panose="020B0604020202020204" pitchFamily="34" charset="0"/>
            </a:rPr>
            <a:t> o </a:t>
          </a:r>
          <a:r>
            <a:rPr lang="vi-VN" altLang="sr-Latn-RS" sz="2600" b="1" kern="1200" dirty="0" err="1">
              <a:cs typeface="Arial" panose="020B0604020202020204" pitchFamily="34" charset="0"/>
            </a:rPr>
            <a:t>bonitetu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svojih</a:t>
          </a:r>
          <a:r>
            <a:rPr lang="vi-VN" altLang="sr-Latn-RS" sz="2600" b="1" kern="1200" dirty="0">
              <a:cs typeface="Arial" panose="020B0604020202020204" pitchFamily="34" charset="0"/>
            </a:rPr>
            <a:t> </a:t>
          </a:r>
          <a:r>
            <a:rPr lang="vi-VN" altLang="sr-Latn-RS" sz="2600" b="1" kern="1200" dirty="0" err="1">
              <a:cs typeface="Arial" panose="020B0604020202020204" pitchFamily="34" charset="0"/>
            </a:rPr>
            <a:t>članica</a:t>
          </a:r>
          <a:endParaRPr lang="en-US" sz="2600" b="1" kern="1200" dirty="0"/>
        </a:p>
      </dsp:txBody>
      <dsp:txXfrm>
        <a:off x="610434" y="7515431"/>
        <a:ext cx="20303227" cy="790823"/>
      </dsp:txXfrm>
    </dsp:sp>
    <dsp:sp modelId="{13482DCD-A579-467C-9C60-1D582709BBBA}">
      <dsp:nvSpPr>
        <dsp:cNvPr id="0" name=""/>
        <dsp:cNvSpPr/>
      </dsp:nvSpPr>
      <dsp:spPr>
        <a:xfrm>
          <a:off x="116169" y="7416579"/>
          <a:ext cx="988529" cy="98852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BE76F1-A996-4AA9-9FB7-1D58BC29E092}">
      <dsp:nvSpPr>
        <dsp:cNvPr id="0" name=""/>
        <dsp:cNvSpPr/>
      </dsp:nvSpPr>
      <dsp:spPr>
        <a:xfrm>
          <a:off x="3891434" y="2802223"/>
          <a:ext cx="5039728" cy="50399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629485" y="3540311"/>
        <a:ext cx="3563626" cy="3563802"/>
      </dsp:txXfrm>
    </dsp:sp>
    <dsp:sp modelId="{FD299678-C394-45A9-BD1E-2746FF2C79EE}">
      <dsp:nvSpPr>
        <dsp:cNvPr id="0" name=""/>
        <dsp:cNvSpPr/>
      </dsp:nvSpPr>
      <dsp:spPr>
        <a:xfrm>
          <a:off x="1292518" y="0"/>
          <a:ext cx="10159261" cy="10590413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3250A-F9FA-46D4-B228-305AB302232A}">
      <dsp:nvSpPr>
        <dsp:cNvPr id="0" name=""/>
        <dsp:cNvSpPr/>
      </dsp:nvSpPr>
      <dsp:spPr>
        <a:xfrm>
          <a:off x="8773060" y="892771"/>
          <a:ext cx="2699800" cy="2700555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66000" r="-66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CA6404-4CE7-40D3-9372-B50B5480C7A0}">
      <dsp:nvSpPr>
        <dsp:cNvPr id="0" name=""/>
        <dsp:cNvSpPr/>
      </dsp:nvSpPr>
      <dsp:spPr>
        <a:xfrm>
          <a:off x="11677642" y="936192"/>
          <a:ext cx="3613788" cy="261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r-HR" sz="3800" kern="1200" dirty="0"/>
            <a:t>20 Županijskih komora</a:t>
          </a:r>
          <a:endParaRPr lang="en-US" sz="3800" kern="1200" dirty="0"/>
        </a:p>
      </dsp:txBody>
      <dsp:txXfrm>
        <a:off x="11677642" y="936192"/>
        <a:ext cx="3613788" cy="2613714"/>
      </dsp:txXfrm>
    </dsp:sp>
    <dsp:sp modelId="{C4BCD842-3DD7-4D1E-9985-350A5CDA0ACA}">
      <dsp:nvSpPr>
        <dsp:cNvPr id="0" name=""/>
        <dsp:cNvSpPr/>
      </dsp:nvSpPr>
      <dsp:spPr>
        <a:xfrm>
          <a:off x="9816541" y="3965051"/>
          <a:ext cx="2699800" cy="270055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5000" r="-25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F3111E-F885-45F2-B985-411ABD1338F5}">
      <dsp:nvSpPr>
        <dsp:cNvPr id="0" name=""/>
        <dsp:cNvSpPr/>
      </dsp:nvSpPr>
      <dsp:spPr>
        <a:xfrm>
          <a:off x="12736181" y="4003176"/>
          <a:ext cx="3613788" cy="261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r-HR" sz="3800" kern="1200" dirty="0"/>
            <a:t>6 međunarodnih predstavništava (Rusija, Kina, Srbija, BiH, Bruxelles…)</a:t>
          </a:r>
          <a:endParaRPr lang="en-US" sz="3800" kern="1200" dirty="0"/>
        </a:p>
      </dsp:txBody>
      <dsp:txXfrm>
        <a:off x="12736181" y="4003176"/>
        <a:ext cx="3613788" cy="2613714"/>
      </dsp:txXfrm>
    </dsp:sp>
    <dsp:sp modelId="{B1171121-920A-482C-87EA-6FEAB6CFA615}">
      <dsp:nvSpPr>
        <dsp:cNvPr id="0" name=""/>
        <dsp:cNvSpPr/>
      </dsp:nvSpPr>
      <dsp:spPr>
        <a:xfrm>
          <a:off x="8773060" y="7080750"/>
          <a:ext cx="2699800" cy="2700555"/>
        </a:xfrm>
        <a:prstGeom prst="ellipse">
          <a:avLst/>
        </a:prstGeom>
        <a:blipFill>
          <a:blip xmlns:r="http://schemas.openxmlformats.org/officeDocument/2006/relationships" r:embed="rId3"/>
          <a:srcRect/>
          <a:stretch>
            <a:fillRect l="-25000" r="-25000"/>
          </a:stretch>
        </a:blip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D90DC-E176-4D7F-AAD0-0ACB9E3B6FC3}">
      <dsp:nvSpPr>
        <dsp:cNvPr id="0" name=""/>
        <dsp:cNvSpPr/>
      </dsp:nvSpPr>
      <dsp:spPr>
        <a:xfrm>
          <a:off x="11677642" y="7135820"/>
          <a:ext cx="3613788" cy="26137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r-HR" sz="3800" kern="1200" dirty="0"/>
            <a:t>5 sektora i 26 odjela pri HGK, </a:t>
          </a:r>
          <a:r>
            <a:rPr lang="pl-PL" sz="3800" kern="1200" dirty="0"/>
            <a:t>63 udruženja i 40 zajednica</a:t>
          </a:r>
          <a:endParaRPr lang="en-US" sz="3800" kern="1200" dirty="0"/>
        </a:p>
      </dsp:txBody>
      <dsp:txXfrm>
        <a:off x="11677642" y="7135820"/>
        <a:ext cx="3613788" cy="26137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DF042-0F1C-4F29-9EA1-0ED4C1A36314}">
      <dsp:nvSpPr>
        <dsp:cNvPr id="0" name=""/>
        <dsp:cNvSpPr/>
      </dsp:nvSpPr>
      <dsp:spPr>
        <a:xfrm rot="16200000">
          <a:off x="1468065" y="-1468065"/>
          <a:ext cx="5457324" cy="839345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Dostupnost usluga i servisa HGK</a:t>
          </a:r>
        </a:p>
      </dsp:txBody>
      <dsp:txXfrm rot="5400000">
        <a:off x="0" y="0"/>
        <a:ext cx="8393454" cy="4092993"/>
      </dsp:txXfrm>
    </dsp:sp>
    <dsp:sp modelId="{6373FA5A-A3AB-4614-857D-0B9CBAD0460D}">
      <dsp:nvSpPr>
        <dsp:cNvPr id="0" name=""/>
        <dsp:cNvSpPr/>
      </dsp:nvSpPr>
      <dsp:spPr>
        <a:xfrm>
          <a:off x="8393454" y="0"/>
          <a:ext cx="8393454" cy="54573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r-HR" sz="3600" kern="1200" dirty="0"/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Digitalizacija cjelokupnog poslovanja</a:t>
          </a:r>
          <a:endParaRPr lang="en-US" sz="3600" kern="1200" dirty="0"/>
        </a:p>
      </dsp:txBody>
      <dsp:txXfrm>
        <a:off x="8393454" y="0"/>
        <a:ext cx="8393454" cy="4092993"/>
      </dsp:txXfrm>
    </dsp:sp>
    <dsp:sp modelId="{73AF5DCF-D1AF-442F-B126-8D7538E40721}">
      <dsp:nvSpPr>
        <dsp:cNvPr id="0" name=""/>
        <dsp:cNvSpPr/>
      </dsp:nvSpPr>
      <dsp:spPr>
        <a:xfrm rot="10800000">
          <a:off x="0" y="5457324"/>
          <a:ext cx="8393454" cy="545732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Informacijsko – komunikacijska platforma</a:t>
          </a:r>
          <a:endParaRPr lang="en-US" sz="3600" kern="1200" dirty="0"/>
        </a:p>
      </dsp:txBody>
      <dsp:txXfrm rot="10800000">
        <a:off x="0" y="6821655"/>
        <a:ext cx="8393454" cy="4092993"/>
      </dsp:txXfrm>
    </dsp:sp>
    <dsp:sp modelId="{E2FA78C6-82D8-4EDB-A504-A16C3DB77CBC}">
      <dsp:nvSpPr>
        <dsp:cNvPr id="0" name=""/>
        <dsp:cNvSpPr/>
      </dsp:nvSpPr>
      <dsp:spPr>
        <a:xfrm rot="5400000">
          <a:off x="9861519" y="3989259"/>
          <a:ext cx="5457324" cy="8393454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600" kern="1200" dirty="0"/>
            <a:t>Upravljanje </a:t>
          </a:r>
          <a:br>
            <a:rPr lang="hr-HR" sz="3600" kern="1200" dirty="0"/>
          </a:br>
          <a:r>
            <a:rPr lang="hr-HR" sz="3600" kern="1200" dirty="0"/>
            <a:t>promjenama </a:t>
          </a:r>
        </a:p>
      </dsp:txBody>
      <dsp:txXfrm rot="-5400000">
        <a:off x="8393455" y="6821655"/>
        <a:ext cx="8393454" cy="4092993"/>
      </dsp:txXfrm>
    </dsp:sp>
    <dsp:sp modelId="{53DF2F33-3E00-4B12-B8C8-E77CB53C9E01}">
      <dsp:nvSpPr>
        <dsp:cNvPr id="0" name=""/>
        <dsp:cNvSpPr/>
      </dsp:nvSpPr>
      <dsp:spPr>
        <a:xfrm>
          <a:off x="4771007" y="3731568"/>
          <a:ext cx="6848253" cy="383827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4958376" y="3918937"/>
        <a:ext cx="6473515" cy="3463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00651-6C4E-4ED1-B1F5-DFB68B39D34B}" type="datetimeFigureOut">
              <a:rPr lang="hr-HR" smtClean="0"/>
              <a:t>12.07.2021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3E295D-AF0C-405E-9E0A-085BEE5187C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3613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Dobar dan svima.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Moje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ime je Orlan Vržina i ja ću vam ispred Centra za digitalnu transformaciju HGK ukratko prezentirati projekt „Digitalna komora”.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/>
              <a:t>„Digitalna komora” je poslovno-informacijski sustav, čija uspostava predstavlja jedan od tri </a:t>
            </a:r>
            <a:r>
              <a:rPr lang="hr-HR" dirty="0"/>
              <a:t>strateška projekta HGK koji</a:t>
            </a:r>
            <a:r>
              <a:rPr lang="hr-HR" baseline="0" dirty="0"/>
              <a:t> se planira realizirati do kraja godine.</a:t>
            </a:r>
            <a:endParaRPr lang="hr-H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se financira iz </a:t>
            </a:r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Europskog fonda za regionalni razvoj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ukupna mu vrijednost iznosi </a:t>
            </a:r>
            <a:r>
              <a:rPr lang="hr-HR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28 milijuna kuna.</a:t>
            </a:r>
            <a:endParaRPr lang="hr-H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/>
              <a:t>Uspostava poslovno-informacijskog sustava</a:t>
            </a:r>
            <a:r>
              <a:rPr lang="hr-HR" baseline="0" dirty="0"/>
              <a:t> pod nazivom, j</a:t>
            </a:r>
            <a:r>
              <a:rPr lang="hr-HR" dirty="0"/>
              <a:t>edan je od</a:t>
            </a:r>
            <a:r>
              <a:rPr lang="hr-HR" baseline="0" dirty="0"/>
              <a:t>.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0" dirty="0">
                <a:effectLst/>
              </a:rPr>
              <a:t>veću internacionalizaciju poslovanja kroz nova predstavništva u svijetu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0" dirty="0">
                <a:effectLst/>
              </a:rPr>
              <a:t>reformu obrazovnog sustava kroz uvođenje dualno-strukovnog obrazovanja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="0" dirty="0">
                <a:effectLst/>
              </a:rPr>
              <a:t>digitalizaciju svih svojih usluga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Uvažavajući globalne trendove i veliku brzinu promjena, kako u samom poslovnom okruženju tako i u tehnološkim dostignućima,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Hrvatska gospodarska komora pokrenula je projekt Digitalna komora.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vi-VN" dirty="0"/>
              <a:t>Digitalna revolucija zahvatila je sve aspekte društva, kako pojedince tako i tvrtke no i države. Umrežavanje ljudi (social networks) i stvari (Internet of Things) pokreće vlade, poslovna i civilna društva, kao i prijatelje i obitelji. Koristimo (mobilne) uređaje te interaktivne i „pametne“ alate koji nam govore kome vjerovati, gdje ići i što kupiti. Mnoge tvrtke na različite načine prolaze vlastitu digitalnu transformaciju i vođene novim, digitalnim korisničkim iskustvom (Customer Experience) kao vanjskim pritiskom mijenjaju operativne modele, mijenjaju/prilagođavaju postojeće te izgrađuju nove digitalne poslovne i tržišne mogućnosti. Tako velik broj promjena nužnim nameće novi način razmišljanja o tome kako primijeniti i uskladiti tehnologiju, informacije, ponašanje i izbor. Takvo promišljenja traži uspostavljanje procesa kontinuirane ko-kreacije proizvođača, partnera i kupca u agilnom stvaranju nove vrijednosti. </a:t>
            </a:r>
            <a:endParaRPr lang="hr-HR" dirty="0"/>
          </a:p>
          <a:p>
            <a:r>
              <a:rPr lang="vi-VN" dirty="0"/>
              <a:t>Cilj ovog </a:t>
            </a:r>
            <a:r>
              <a:rPr lang="hr-HR" dirty="0"/>
              <a:t>projekta</a:t>
            </a:r>
            <a:r>
              <a:rPr lang="vi-VN" dirty="0"/>
              <a:t> je upoznati </a:t>
            </a:r>
            <a:r>
              <a:rPr lang="hr-HR" dirty="0"/>
              <a:t>poduzetnike</a:t>
            </a:r>
            <a:r>
              <a:rPr lang="vi-VN" dirty="0"/>
              <a:t> s karakteristikama, pokretačima i konceptom digitalne transformacije, pomoći im razumjeti trendove te ih naučiti prepoznati prilike i usvojiti procese digitalne transformacije poslovanja nužne za djelovanje i razvoj na današnjem tržištu</a:t>
            </a:r>
            <a:r>
              <a:rPr lang="hr-HR" dirty="0"/>
              <a:t>.</a:t>
            </a:r>
          </a:p>
          <a:p>
            <a:endParaRPr lang="hr-HR" dirty="0"/>
          </a:p>
          <a:p>
            <a:r>
              <a:rPr lang="hr-HR" b="1" dirty="0"/>
              <a:t>Digitalna transformacija</a:t>
            </a:r>
            <a:r>
              <a:rPr lang="hr-HR" dirty="0"/>
              <a:t> predstavlja proces poslovne transformacije, unutar koje Vaša organizacija usvaja nove poslovne modele, digitalizira i ubrzava svoje poslovne aktivnosti, kako bi se u potpunosti iskoristile poslovne prilike kreirane digitalnim tehnologijama. Ona Vašoj organizaciji donosi bolje operativne performanse, povećanu agilnost i profitabilnost, inovativnost i privrženije kupce.</a:t>
            </a:r>
            <a:r>
              <a:rPr lang="vi-VN" dirty="0"/>
              <a:t>. </a:t>
            </a:r>
            <a:endParaRPr lang="hr-HR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6765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84880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277106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3679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/>
              <a:t>Sve usluge biti će integrirane na portalu </a:t>
            </a:r>
            <a:r>
              <a:rPr lang="hr-HR" baseline="0" dirty="0" err="1"/>
              <a:t>digitalnakomora.hr</a:t>
            </a:r>
            <a:endParaRPr lang="hr-HR" baseline="0" dirty="0"/>
          </a:p>
          <a:p>
            <a:endParaRPr lang="hr-HR" dirty="0"/>
          </a:p>
          <a:p>
            <a:r>
              <a:rPr lang="hr-HR" dirty="0"/>
              <a:t>Danas ću prezentirati prvu uslugu razvijenu kao pilot projekt u sklopu modula Gospodarske</a:t>
            </a:r>
            <a:r>
              <a:rPr lang="hr-HR" baseline="0" dirty="0"/>
              <a:t> informacije.</a:t>
            </a:r>
          </a:p>
          <a:p>
            <a:endParaRPr lang="hr-HR" baseline="0" dirty="0"/>
          </a:p>
          <a:p>
            <a:r>
              <a:rPr lang="hr-HR" dirty="0"/>
              <a:t>Radi se o gospodarskoj mreži,</a:t>
            </a:r>
            <a:r>
              <a:rPr lang="hr-HR" baseline="0" dirty="0"/>
              <a:t> odnosno našoj tražilici poslovnih subjekata ili našem registru poslovnih subjekata.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157041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baseline="0" dirty="0"/>
              <a:t>Sve usluge biti će integrirane na portalu </a:t>
            </a:r>
            <a:r>
              <a:rPr lang="hr-HR" baseline="0" dirty="0" err="1"/>
              <a:t>digitalnakomora.hr</a:t>
            </a:r>
            <a:endParaRPr lang="hr-HR" baseline="0" dirty="0"/>
          </a:p>
          <a:p>
            <a:endParaRPr lang="hr-HR" dirty="0"/>
          </a:p>
          <a:p>
            <a:r>
              <a:rPr lang="hr-HR" dirty="0"/>
              <a:t>Danas ću prezentirati prvu uslugu razvijenu kao pilot projekt u sklopu modula Gospodarske</a:t>
            </a:r>
            <a:r>
              <a:rPr lang="hr-HR" baseline="0" dirty="0"/>
              <a:t> informacije.</a:t>
            </a:r>
          </a:p>
          <a:p>
            <a:endParaRPr lang="hr-HR" baseline="0" dirty="0"/>
          </a:p>
          <a:p>
            <a:r>
              <a:rPr lang="hr-HR" dirty="0"/>
              <a:t>Radi se o gospodarskoj mreži,</a:t>
            </a:r>
            <a:r>
              <a:rPr lang="hr-HR" baseline="0" dirty="0"/>
              <a:t> odnosno našoj tražilici poslovnih subjekata ili našem registru poslovnih subjekata.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0049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Ovim projektom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HGK prvenstveno želi povećati dostupnost svojih usluga i servisa kroz digitalizaciju cjelokupnog poslovanja.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je zapravo informacijsko-komunikacijska platforma za e-usluge HGK, a namijenjena je prvenstveno svojim članicama, odnosno cijeloj poslovnoj zajednici ali i javnoj upravi te građanima.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Dakle, 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komora je odlučila svoje vlastite usluge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transformirati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svoje e-usluge, ali pri tom i pružiti neke nove usluge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Htjeli-</a:t>
            </a:r>
            <a:r>
              <a:rPr lang="hr-HR" sz="12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nehtjeli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morali smo uočiti i prihvatiti promjene u poslovnom okruženju koje donosi digitalno društvo i pokrenuti proces digitalne transformacije.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skladu sa globalnim trendovima.</a:t>
            </a: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Prateći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promjene u koje donosi digitalna transformacija,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HGK želi tim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projektom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doprinijeti povećanju korištenja informacijskih i komunikacijskih tehnologija,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transformirati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vlastite usluge u e-usluge u skladu sa globalnim trendovima i promjenama u poslovnom okruženju koje donosi brzi tehnološki razvoj.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84073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Provedbom projekta dugoročno se želi</a:t>
            </a:r>
            <a:r>
              <a:rPr lang="hr-HR" baseline="0" dirty="0"/>
              <a:t>…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653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Projekt predviđa implementaciju 7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e-usluga kojima se želi: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ubrzati komunikacija i unaprijediti odnosi s članicama – kroz modul e-članice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učiniti dostupnijima potencijalne izvore financiranja – kroz modul e-financiranje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digitalizirati izdavanje dokumenta za javne ovlasti i time znatno ubrzati i pojednostaviti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 procese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omogućiti pronalaženje vama ključnih poslovnih informacija, analiza,</a:t>
            </a:r>
            <a:r>
              <a:rPr lang="hr-HR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posebno informacija o drugim poslovnim subjektima</a:t>
            </a: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omogućiti besplatnu edukaciju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omogućiti aktivnije sudjelovanje gospodarstvenika u kreiranju i promjeni zakonodavnog i regulatornog okvira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hr-H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hr-H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konačno, Digitalna komora će svojim članicama omogućiti kvalitetniju promociju njihovih proizvoda i usluga</a:t>
            </a: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72990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30570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8094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16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193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662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49713E-D13B-4ADA-AB82-A0B4ACB3EA91}" type="slidenum">
              <a:rPr lang="hr-HR" smtClean="0"/>
              <a:t>18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69566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(null)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5E118D-E406-9C44-87F2-C03B84D97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77987" y="11718924"/>
            <a:ext cx="21062951" cy="1093378"/>
          </a:xfrm>
        </p:spPr>
        <p:txBody>
          <a:bodyPr anchor="ctr"/>
          <a:lstStyle>
            <a:lvl1pPr algn="ctr">
              <a:defRPr sz="3600"/>
            </a:lvl1pPr>
          </a:lstStyle>
          <a:p>
            <a:pPr algn="ctr"/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Naslov nekog predavanja o dobrobiti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77988" y="13011462"/>
            <a:ext cx="21062950" cy="5019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500">
                <a:solidFill>
                  <a:schemeClr val="bg1">
                    <a:lumMod val="50000"/>
                  </a:schemeClr>
                </a:solidFill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algn="ctr"/>
            <a:r>
              <a:rPr lang="hr-HR" sz="2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Požega, 23. 05. 2018.</a:t>
            </a:r>
          </a:p>
        </p:txBody>
      </p:sp>
    </p:spTree>
    <p:extLst>
      <p:ext uri="{BB962C8B-B14F-4D97-AF65-F5344CB8AC3E}">
        <p14:creationId xmlns:p14="http://schemas.microsoft.com/office/powerpoint/2010/main" val="53399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bg>
      <p:bgPr>
        <a:solidFill>
          <a:srgbClr val="EA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59" y="0"/>
            <a:ext cx="8116672" cy="1371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022" y="2249488"/>
            <a:ext cx="6714757" cy="7680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7775005" y="10314384"/>
            <a:ext cx="15936733" cy="1584176"/>
          </a:xfrm>
        </p:spPr>
        <p:txBody>
          <a:bodyPr>
            <a:normAutofit/>
          </a:bodyPr>
          <a:lstStyle>
            <a:lvl1pPr algn="l">
              <a:defRPr sz="8534">
                <a:solidFill>
                  <a:srgbClr val="32A2DB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95281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rgbClr val="EAEB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8712" y="5705872"/>
            <a:ext cx="21944172" cy="2286000"/>
          </a:xfrm>
        </p:spPr>
        <p:txBody>
          <a:bodyPr>
            <a:normAutofit/>
          </a:bodyPr>
          <a:lstStyle>
            <a:lvl1pPr algn="l">
              <a:defRPr sz="9600">
                <a:solidFill>
                  <a:srgbClr val="26313D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994" y="1097360"/>
            <a:ext cx="8639438" cy="11729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587" y="11956203"/>
            <a:ext cx="2879813" cy="87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1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291" y="3651250"/>
            <a:ext cx="21029831" cy="781526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0813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1107" y="1277937"/>
            <a:ext cx="21029831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7988" y="3654425"/>
            <a:ext cx="21015435" cy="7812088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4031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7554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1277937"/>
            <a:ext cx="21029831" cy="20843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654424"/>
            <a:ext cx="10314903" cy="135572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302247"/>
            <a:ext cx="10314903" cy="6164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654424"/>
            <a:ext cx="10365701" cy="1355725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302247"/>
            <a:ext cx="10365701" cy="616426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74599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60117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5659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1277938"/>
            <a:ext cx="7863962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2525" y="1277938"/>
            <a:ext cx="12343597" cy="9747250"/>
          </a:xfrm>
        </p:spPr>
        <p:txBody>
          <a:bodyPr/>
          <a:lstStyle>
            <a:lvl1pPr>
              <a:defRPr sz="4800"/>
            </a:lvl1pPr>
            <a:lvl2pPr>
              <a:defRPr sz="4400"/>
            </a:lvl2pPr>
            <a:lvl3pPr>
              <a:defRPr sz="4000"/>
            </a:lvl3pPr>
            <a:lvl4pPr>
              <a:defRPr sz="3800"/>
            </a:lvl4pPr>
            <a:lvl5pPr>
              <a:defRPr sz="38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3654426"/>
            <a:ext cx="7863962" cy="7812088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3904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1277938"/>
            <a:ext cx="7863962" cy="2124075"/>
          </a:xfrm>
        </p:spPr>
        <p:txBody>
          <a:bodyPr anchor="ctr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277938"/>
            <a:ext cx="12343597" cy="10444163"/>
          </a:xfrm>
        </p:spPr>
        <p:txBody>
          <a:bodyPr anchor="t">
            <a:normAutofit/>
          </a:bodyPr>
          <a:lstStyle>
            <a:lvl1pPr marL="0" indent="0">
              <a:buNone/>
              <a:defRPr sz="48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3654425"/>
            <a:ext cx="7863962" cy="7812088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DCD44-7982-B548-83C6-63346C60C554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484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(null)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F817352-1EE8-0D4D-B6F1-55B62D4C0A8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2108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7778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1750292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DCD44-7982-B548-83C6-63346C60C554}" type="slidenum">
              <a:rPr lang="sr-Latn-RS" smtClean="0"/>
              <a:t>‹#›</a:t>
            </a:fld>
            <a:endParaRPr lang="sr-Latn-R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1496A5E-5532-5640-B96F-D7E6B791E400}"/>
              </a:ext>
            </a:extLst>
          </p:cNvPr>
          <p:cNvSpPr/>
          <p:nvPr userDrawn="1"/>
        </p:nvSpPr>
        <p:spPr>
          <a:xfrm>
            <a:off x="0" y="12967163"/>
            <a:ext cx="24382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dirty="0">
                <a:solidFill>
                  <a:schemeClr val="bg1"/>
                </a:solidFill>
                <a:effectLst/>
                <a:latin typeface="+mn-lt"/>
              </a:rPr>
              <a:t>ŽUPANIJSKA KOMORA </a:t>
            </a:r>
            <a:r>
              <a:rPr lang="hr-HR" sz="2400" b="1" dirty="0">
                <a:solidFill>
                  <a:schemeClr val="bg1"/>
                </a:solidFill>
                <a:effectLst/>
                <a:latin typeface="+mn-lt"/>
              </a:rPr>
              <a:t>POŽEGA</a:t>
            </a:r>
            <a:r>
              <a:rPr lang="hr-HR" sz="2400" dirty="0">
                <a:solidFill>
                  <a:schemeClr val="bg1"/>
                </a:solidFill>
                <a:effectLst/>
                <a:latin typeface="+mn-lt"/>
              </a:rPr>
              <a:t> COUNTY CHAMBER</a:t>
            </a:r>
          </a:p>
        </p:txBody>
      </p:sp>
    </p:spTree>
    <p:extLst>
      <p:ext uri="{BB962C8B-B14F-4D97-AF65-F5344CB8AC3E}">
        <p14:creationId xmlns:p14="http://schemas.microsoft.com/office/powerpoint/2010/main" val="176082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828709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43" userDrawn="1">
          <p15:clr>
            <a:srgbClr val="F26B43"/>
          </p15:clr>
        </p15:guide>
        <p15:guide id="2" pos="1057" userDrawn="1">
          <p15:clr>
            <a:srgbClr val="F26B43"/>
          </p15:clr>
        </p15:guide>
        <p15:guide id="3" pos="14325" userDrawn="1">
          <p15:clr>
            <a:srgbClr val="F26B43"/>
          </p15:clr>
        </p15:guide>
        <p15:guide id="4" orient="horz" pos="2302" userDrawn="1">
          <p15:clr>
            <a:srgbClr val="F26B43"/>
          </p15:clr>
        </p15:guide>
        <p15:guide id="5" orient="horz" pos="7382" userDrawn="1">
          <p15:clr>
            <a:srgbClr val="F26B43"/>
          </p15:clr>
        </p15:guide>
        <p15:guide id="6" orient="horz" pos="7223" userDrawn="1">
          <p15:clr>
            <a:srgbClr val="F26B43"/>
          </p15:clr>
        </p15:guide>
        <p15:guide id="7" orient="horz" pos="7881" userDrawn="1">
          <p15:clr>
            <a:srgbClr val="F26B43"/>
          </p15:clr>
        </p15:guide>
        <p15:guide id="8" orient="horz" pos="8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hgkpz@hgk.hr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4E292-F8F6-174E-8012-1F21047040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Predstavljanje aktivnosti i usluga HGK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FE438F-BB70-BB43-B601-7B72D30A92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dirty="0"/>
              <a:t>Lipik, srpanj 2021.</a:t>
            </a:r>
          </a:p>
        </p:txBody>
      </p:sp>
    </p:spTree>
    <p:extLst>
      <p:ext uri="{BB962C8B-B14F-4D97-AF65-F5344CB8AC3E}">
        <p14:creationId xmlns:p14="http://schemas.microsoft.com/office/powerpoint/2010/main" val="3041504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9924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77822627"/>
              </p:ext>
            </p:extLst>
          </p:nvPr>
        </p:nvGraphicFramePr>
        <p:xfrm>
          <a:off x="3797752" y="1400676"/>
          <a:ext cx="16786909" cy="10914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8810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343262" y="1384905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hr-HR" sz="4800" dirty="0">
              <a:solidFill>
                <a:srgbClr val="375E77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70899" y="905729"/>
            <a:ext cx="17472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8000" b="1" dirty="0">
                <a:solidFill>
                  <a:srgbClr val="375E77"/>
                </a:solidFill>
              </a:rPr>
              <a:t>Očekivani rezultati</a:t>
            </a:r>
            <a:endParaRPr lang="hr-HR" sz="6400" dirty="0">
              <a:solidFill>
                <a:srgbClr val="375E77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4800"/>
          <a:stretch/>
        </p:blipFill>
        <p:spPr>
          <a:xfrm>
            <a:off x="2518782" y="3161758"/>
            <a:ext cx="2114526" cy="211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4800"/>
          <a:stretch/>
        </p:blipFill>
        <p:spPr>
          <a:xfrm>
            <a:off x="2398757" y="6470276"/>
            <a:ext cx="2114528" cy="2115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t="6276" r="24800" b="6276"/>
          <a:stretch/>
        </p:blipFill>
        <p:spPr>
          <a:xfrm>
            <a:off x="2518779" y="10002218"/>
            <a:ext cx="2114528" cy="20400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70901" y="3357936"/>
            <a:ext cx="12191208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r-HR" sz="4800" dirty="0">
                <a:solidFill>
                  <a:srgbClr val="375E77"/>
                </a:solidFill>
              </a:rPr>
              <a:t>Povećati učinkovitost i podići razinu kvalitete usluga HGK</a:t>
            </a:r>
          </a:p>
        </p:txBody>
      </p:sp>
      <p:sp>
        <p:nvSpPr>
          <p:cNvPr id="9" name="Rectangle 8"/>
          <p:cNvSpPr/>
          <p:nvPr/>
        </p:nvSpPr>
        <p:spPr>
          <a:xfrm>
            <a:off x="5470899" y="6666459"/>
            <a:ext cx="174728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800" dirty="0">
                <a:solidFill>
                  <a:srgbClr val="375E77"/>
                </a:solidFill>
              </a:rPr>
              <a:t>Unaprijediti poslovno okruženje sa ciljem povećanja konkurentnosti hrvatskih poduzetnika na domaćem i inozemnom tržištu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70898" y="10160509"/>
            <a:ext cx="132486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800" dirty="0">
                <a:solidFill>
                  <a:srgbClr val="375E77"/>
                </a:solidFill>
              </a:rPr>
              <a:t>Doprinijeti stvaranju digitalne platforme za gospodarstvo u okviru ciljeva Strategije e-Hrvatska</a:t>
            </a:r>
          </a:p>
        </p:txBody>
      </p:sp>
    </p:spTree>
    <p:extLst>
      <p:ext uri="{BB962C8B-B14F-4D97-AF65-F5344CB8AC3E}">
        <p14:creationId xmlns:p14="http://schemas.microsoft.com/office/powerpoint/2010/main" val="53881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425C0F-CA00-4274-A464-1A684F159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9014" y="2249325"/>
            <a:ext cx="20824384" cy="921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4803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47993" y="2753045"/>
            <a:ext cx="104266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6400" b="1" dirty="0">
                <a:solidFill>
                  <a:srgbClr val="375E77"/>
                </a:solidFill>
              </a:rPr>
              <a:t>Ubrzati komunikaciju</a:t>
            </a:r>
          </a:p>
          <a:p>
            <a:pPr algn="r"/>
            <a:r>
              <a:rPr lang="hr-HR" sz="6400" b="1" dirty="0">
                <a:solidFill>
                  <a:srgbClr val="375E77"/>
                </a:solidFill>
              </a:rPr>
              <a:t>Unaprijediti odnos</a:t>
            </a:r>
            <a:endParaRPr lang="hr-HR" sz="9600" b="1" dirty="0">
              <a:solidFill>
                <a:srgbClr val="375E77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639098" y="1540434"/>
            <a:ext cx="5452134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9600" b="1" dirty="0">
                <a:solidFill>
                  <a:srgbClr val="375E77"/>
                </a:solidFill>
              </a:rPr>
              <a:t>e-članice</a:t>
            </a:r>
          </a:p>
        </p:txBody>
      </p:sp>
      <p:sp>
        <p:nvSpPr>
          <p:cNvPr id="6" name="Rectangle 5"/>
          <p:cNvSpPr/>
          <p:nvPr/>
        </p:nvSpPr>
        <p:spPr>
          <a:xfrm>
            <a:off x="1724575" y="8060565"/>
            <a:ext cx="17487463" cy="4450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4800" dirty="0">
                <a:solidFill>
                  <a:srgbClr val="375E77"/>
                </a:solidFill>
              </a:rPr>
              <a:t>Digitalna platforma za sva udruženja i zajednice </a:t>
            </a:r>
          </a:p>
          <a:p>
            <a:pPr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4800" dirty="0">
                <a:solidFill>
                  <a:srgbClr val="375E77"/>
                </a:solidFill>
              </a:rPr>
              <a:t>Izrada posebnog profila za svaku članicu</a:t>
            </a:r>
          </a:p>
          <a:p>
            <a:pPr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4800" dirty="0">
                <a:solidFill>
                  <a:srgbClr val="375E77"/>
                </a:solidFill>
              </a:rPr>
              <a:t>Zastupanje interesa članica</a:t>
            </a:r>
          </a:p>
          <a:p>
            <a:pPr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4800" dirty="0">
                <a:solidFill>
                  <a:srgbClr val="375E77"/>
                </a:solidFill>
              </a:rPr>
              <a:t>Jednostavnost dosega i selekcija potrebnih informacija</a:t>
            </a:r>
          </a:p>
          <a:p>
            <a:pPr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4800" dirty="0">
                <a:solidFill>
                  <a:srgbClr val="375E77"/>
                </a:solidFill>
              </a:rPr>
              <a:t>Umrežavanje s poslovnom zajednicom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F2420E-3391-4E1C-BC1C-0AFB518578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573" y="1546086"/>
            <a:ext cx="4937867" cy="493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8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028141" y="3054596"/>
            <a:ext cx="97025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6400" b="1" dirty="0">
                <a:solidFill>
                  <a:srgbClr val="375E77"/>
                </a:solidFill>
              </a:rPr>
              <a:t>Učiniti dostupnijima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602245" y="1540434"/>
            <a:ext cx="8186857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9600" b="1" dirty="0">
                <a:solidFill>
                  <a:srgbClr val="375E77"/>
                </a:solidFill>
              </a:rPr>
              <a:t>e-financiranje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14" y="1540434"/>
            <a:ext cx="4931799" cy="4931799"/>
          </a:xfrm>
          <a:prstGeom prst="rect">
            <a:avLst/>
          </a:prstGeom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616061" y="8291681"/>
            <a:ext cx="204611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800" dirty="0">
                <a:solidFill>
                  <a:srgbClr val="375E77"/>
                </a:solidFill>
              </a:rPr>
              <a:t>Povezivanje članica s izvorima financiranja i investitorima</a:t>
            </a:r>
          </a:p>
          <a:p>
            <a:pPr lvl="0"/>
            <a:r>
              <a:rPr lang="hr-HR" sz="4800" dirty="0">
                <a:solidFill>
                  <a:srgbClr val="375E77"/>
                </a:solidFill>
              </a:rPr>
              <a:t>Prikaz relevantnih baza podataka</a:t>
            </a:r>
          </a:p>
          <a:p>
            <a:pPr lvl="0"/>
            <a:r>
              <a:rPr lang="hr-HR" sz="4800" dirty="0">
                <a:solidFill>
                  <a:srgbClr val="375E77"/>
                </a:solidFill>
              </a:rPr>
              <a:t>Upute i vodiči  (izlazak na burzu, </a:t>
            </a:r>
            <a:r>
              <a:rPr lang="hr-HR" sz="4800" dirty="0" err="1">
                <a:solidFill>
                  <a:srgbClr val="375E77"/>
                </a:solidFill>
              </a:rPr>
              <a:t>crowdfunding</a:t>
            </a:r>
            <a:r>
              <a:rPr lang="hr-HR" sz="4800" dirty="0">
                <a:solidFill>
                  <a:srgbClr val="375E77"/>
                </a:solidFill>
              </a:rPr>
              <a:t> kampanje…)</a:t>
            </a:r>
          </a:p>
        </p:txBody>
      </p:sp>
    </p:spTree>
    <p:extLst>
      <p:ext uri="{BB962C8B-B14F-4D97-AF65-F5344CB8AC3E}">
        <p14:creationId xmlns:p14="http://schemas.microsoft.com/office/powerpoint/2010/main" val="97012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516953" y="2932822"/>
            <a:ext cx="154878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6400" b="1" dirty="0">
                <a:solidFill>
                  <a:srgbClr val="375E77"/>
                </a:solidFill>
              </a:rPr>
              <a:t>Digitalizirati izdavanje dokumenata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362593" y="1540434"/>
            <a:ext cx="8666154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9600" b="1" dirty="0">
                <a:solidFill>
                  <a:srgbClr val="375E77"/>
                </a:solidFill>
              </a:rPr>
              <a:t>e-javne ovlasti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3547" y="8628886"/>
            <a:ext cx="2277886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4400" dirty="0">
                <a:solidFill>
                  <a:srgbClr val="375E77"/>
                </a:solidFill>
              </a:rPr>
              <a:t>Javne ovlasti (potvrde i ovjere dokumenata)</a:t>
            </a:r>
          </a:p>
          <a:p>
            <a:pPr lvl="0"/>
            <a:r>
              <a:rPr lang="hr-HR" sz="4400" dirty="0">
                <a:solidFill>
                  <a:srgbClr val="375E77"/>
                </a:solidFill>
              </a:rPr>
              <a:t>dodijeljene zakonom i aktima HGK učiniti dostupnima na digitalnom sučelju</a:t>
            </a:r>
          </a:p>
          <a:p>
            <a:pPr lvl="0"/>
            <a:endParaRPr lang="hr-HR" sz="4400" dirty="0">
              <a:solidFill>
                <a:srgbClr val="375E77"/>
              </a:solidFill>
            </a:endParaRPr>
          </a:p>
          <a:p>
            <a:pPr lvl="0"/>
            <a:r>
              <a:rPr lang="hr-HR" sz="4400" dirty="0">
                <a:solidFill>
                  <a:srgbClr val="375E77"/>
                </a:solidFill>
              </a:rPr>
              <a:t>Ubrzati i pojednostaviti postupak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547" y="1544070"/>
            <a:ext cx="4931799" cy="49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53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83553" y="4738223"/>
            <a:ext cx="124693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6400" b="1" dirty="0">
                <a:solidFill>
                  <a:srgbClr val="375E77"/>
                </a:solidFill>
              </a:rPr>
              <a:t>Omogućiti pronalaženje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371158" y="1377522"/>
            <a:ext cx="9281708" cy="32685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9600" b="1" dirty="0">
                <a:solidFill>
                  <a:srgbClr val="375E77"/>
                </a:solidFill>
              </a:rPr>
              <a:t>e-gospodarske </a:t>
            </a:r>
          </a:p>
          <a:p>
            <a:pPr algn="r"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9600" b="1" dirty="0">
                <a:solidFill>
                  <a:srgbClr val="375E77"/>
                </a:solidFill>
              </a:rPr>
              <a:t>informacije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09802" y="9027434"/>
            <a:ext cx="207516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800" dirty="0">
                <a:solidFill>
                  <a:srgbClr val="375E77"/>
                </a:solidFill>
              </a:rPr>
              <a:t>Ključne poslovne informacije iz industrije i gospodarstva - Gospodarska mreža</a:t>
            </a:r>
          </a:p>
          <a:p>
            <a:pPr lvl="0"/>
            <a:r>
              <a:rPr lang="hr-HR" sz="4800" dirty="0">
                <a:solidFill>
                  <a:srgbClr val="375E77"/>
                </a:solidFill>
              </a:rPr>
              <a:t>Uvidi u inozemna tržišta</a:t>
            </a:r>
          </a:p>
          <a:p>
            <a:pPr lvl="0"/>
            <a:r>
              <a:rPr lang="hr-HR" sz="4800" dirty="0">
                <a:solidFill>
                  <a:srgbClr val="375E77"/>
                </a:solidFill>
              </a:rPr>
              <a:t>Kreiranje </a:t>
            </a:r>
            <a:r>
              <a:rPr lang="hr-HR" sz="4800" dirty="0" err="1">
                <a:solidFill>
                  <a:srgbClr val="FF0000"/>
                </a:solidFill>
              </a:rPr>
              <a:t>information</a:t>
            </a:r>
            <a:r>
              <a:rPr lang="hr-HR" sz="4800" dirty="0">
                <a:solidFill>
                  <a:srgbClr val="FF0000"/>
                </a:solidFill>
              </a:rPr>
              <a:t> </a:t>
            </a:r>
            <a:r>
              <a:rPr lang="hr-HR" sz="4800" dirty="0" err="1">
                <a:solidFill>
                  <a:srgbClr val="FF0000"/>
                </a:solidFill>
              </a:rPr>
              <a:t>forward</a:t>
            </a:r>
            <a:r>
              <a:rPr lang="hr-HR" sz="4800" dirty="0">
                <a:solidFill>
                  <a:srgbClr val="FF0000"/>
                </a:solidFill>
              </a:rPr>
              <a:t> </a:t>
            </a:r>
            <a:r>
              <a:rPr lang="hr-HR" sz="4800" dirty="0">
                <a:solidFill>
                  <a:srgbClr val="375E77"/>
                </a:solidFill>
              </a:rPr>
              <a:t>(Big Data </a:t>
            </a:r>
            <a:r>
              <a:rPr lang="hr-HR" sz="4800" dirty="0" err="1">
                <a:solidFill>
                  <a:srgbClr val="375E77"/>
                </a:solidFill>
              </a:rPr>
              <a:t>analytics</a:t>
            </a:r>
            <a:r>
              <a:rPr lang="hr-HR" sz="4800" dirty="0">
                <a:solidFill>
                  <a:srgbClr val="375E77"/>
                </a:solidFill>
              </a:rPr>
              <a:t> centar)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802" y="1377522"/>
            <a:ext cx="4919286" cy="49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8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45056" y="2995914"/>
            <a:ext cx="15127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6400" b="1" dirty="0">
                <a:solidFill>
                  <a:srgbClr val="375E77"/>
                </a:solidFill>
              </a:rPr>
              <a:t>Omogućiti besplatnu </a:t>
            </a:r>
          </a:p>
          <a:p>
            <a:pPr algn="r"/>
            <a:r>
              <a:rPr lang="hr-HR" sz="6400" b="1" dirty="0">
                <a:solidFill>
                  <a:srgbClr val="375E77"/>
                </a:solidFill>
              </a:rPr>
              <a:t>edukaciju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988704" y="1481752"/>
            <a:ext cx="5178021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9600" b="1" dirty="0">
                <a:solidFill>
                  <a:srgbClr val="375E77"/>
                </a:solidFill>
              </a:rPr>
              <a:t>e-učenje</a:t>
            </a:r>
          </a:p>
        </p:txBody>
      </p:sp>
      <p:sp>
        <p:nvSpPr>
          <p:cNvPr id="6" name="Rectangle 5"/>
          <p:cNvSpPr/>
          <p:nvPr/>
        </p:nvSpPr>
        <p:spPr>
          <a:xfrm>
            <a:off x="1616060" y="8520654"/>
            <a:ext cx="211565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800" dirty="0">
                <a:solidFill>
                  <a:srgbClr val="375E77"/>
                </a:solidFill>
              </a:rPr>
              <a:t>Web - Edukativni programi za članice, zaposlenike i građane</a:t>
            </a:r>
          </a:p>
          <a:p>
            <a:pPr lvl="0"/>
            <a:r>
              <a:rPr lang="hr-HR" sz="4800" dirty="0">
                <a:solidFill>
                  <a:srgbClr val="375E77"/>
                </a:solidFill>
              </a:rPr>
              <a:t>Specijalizirani programi</a:t>
            </a:r>
          </a:p>
          <a:p>
            <a:pPr lvl="0"/>
            <a:r>
              <a:rPr lang="hr-HR" sz="4800" dirty="0">
                <a:solidFill>
                  <a:srgbClr val="375E77"/>
                </a:solidFill>
              </a:rPr>
              <a:t>Povezivanje i standardizacija edukacijskih programa unutar HGK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r="24633"/>
          <a:stretch/>
        </p:blipFill>
        <p:spPr>
          <a:xfrm>
            <a:off x="1609802" y="1481753"/>
            <a:ext cx="4997849" cy="49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87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037326" y="2995914"/>
            <a:ext cx="1677336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6400" b="1" dirty="0">
                <a:solidFill>
                  <a:srgbClr val="375E77"/>
                </a:solidFill>
              </a:rPr>
              <a:t>Omogućiti aktivnije sudjelovanje gospodarstvenika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644892" y="1481752"/>
            <a:ext cx="10171374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9600" b="1" dirty="0">
                <a:solidFill>
                  <a:srgbClr val="375E77"/>
                </a:solidFill>
              </a:rPr>
              <a:t>e-zakonodavstvo</a:t>
            </a:r>
          </a:p>
        </p:txBody>
      </p:sp>
      <p:sp>
        <p:nvSpPr>
          <p:cNvPr id="6" name="Rectangle 5"/>
          <p:cNvSpPr/>
          <p:nvPr/>
        </p:nvSpPr>
        <p:spPr>
          <a:xfrm>
            <a:off x="1596800" y="8718556"/>
            <a:ext cx="176794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800" dirty="0">
                <a:solidFill>
                  <a:srgbClr val="375E77"/>
                </a:solidFill>
              </a:rPr>
              <a:t>Prikaz zakonske regulative prema djelatnosti članica</a:t>
            </a:r>
          </a:p>
          <a:p>
            <a:pPr lvl="0"/>
            <a:r>
              <a:rPr lang="hr-HR" sz="4800" dirty="0">
                <a:solidFill>
                  <a:srgbClr val="375E77"/>
                </a:solidFill>
              </a:rPr>
              <a:t>Mogućnost sudjelovanja u izradi zakonskih akata</a:t>
            </a:r>
          </a:p>
          <a:p>
            <a:pPr lvl="0"/>
            <a:r>
              <a:rPr lang="hr-HR" sz="4800" dirty="0">
                <a:solidFill>
                  <a:srgbClr val="375E77"/>
                </a:solidFill>
              </a:rPr>
              <a:t>Ubrzanje i digitalizacija rada arbitraže i sudišta pri HGK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00" r="24800"/>
          <a:stretch/>
        </p:blipFill>
        <p:spPr>
          <a:xfrm>
            <a:off x="1596801" y="1481753"/>
            <a:ext cx="5010848" cy="5013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0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270B0-60CA-374D-863D-2EB89BB7F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2" y="1272988"/>
            <a:ext cx="10061280" cy="2108388"/>
          </a:xfrm>
        </p:spPr>
        <p:txBody>
          <a:bodyPr/>
          <a:lstStyle/>
          <a:p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O HGK</a:t>
            </a:r>
            <a:endParaRPr lang="sr-Latn-R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0DED6-4E47-B34C-84E7-4AB304346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291" y="3651250"/>
            <a:ext cx="14305447" cy="7815263"/>
          </a:xfrm>
        </p:spPr>
        <p:txBody>
          <a:bodyPr>
            <a:normAutofit/>
          </a:bodyPr>
          <a:lstStyle/>
          <a:p>
            <a:r>
              <a:rPr lang="hr-HR" sz="4000" dirty="0"/>
              <a:t>Hrvatska gospodarska komora samostalna je stručno-poslovna organizacija, koja promiče, zastupa i usklađuje zajedničke interese svojih članica pred državnim i drugim tijelima u Hrvatskoj i inozemstvu</a:t>
            </a:r>
          </a:p>
          <a:p>
            <a:endParaRPr lang="hr-HR" sz="4000" dirty="0"/>
          </a:p>
          <a:p>
            <a:r>
              <a:rPr lang="sr-Latn-RS" sz="4000" dirty="0"/>
              <a:t>HGK je najstarija hrvatska i regionalna gospodarska institucija s </a:t>
            </a:r>
            <a:r>
              <a:rPr lang="hr-HR" sz="4000" dirty="0"/>
              <a:t>kontinuiranim djelovanjem gotovo 170 godina</a:t>
            </a:r>
          </a:p>
          <a:p>
            <a:endParaRPr lang="sr-Latn-RS" sz="4000" dirty="0"/>
          </a:p>
          <a:p>
            <a:r>
              <a:rPr lang="sr-Latn-RS" sz="4000" dirty="0"/>
              <a:t>HGK ima preko 130 000 članica. Članice su sva trgovačka društva (</a:t>
            </a:r>
            <a:r>
              <a:rPr lang="sr-Latn-RS" sz="4000" dirty="0" err="1"/>
              <a:t>d.d</a:t>
            </a:r>
            <a:r>
              <a:rPr lang="sr-Latn-RS" sz="4000" dirty="0"/>
              <a:t>., d.o.o., </a:t>
            </a:r>
            <a:r>
              <a:rPr lang="sr-Latn-RS" sz="4000" dirty="0" err="1"/>
              <a:t>j.d.o.o</a:t>
            </a:r>
            <a:r>
              <a:rPr lang="sr-Latn-RS" sz="4000" dirty="0"/>
              <a:t>.)</a:t>
            </a:r>
          </a:p>
          <a:p>
            <a:endParaRPr lang="sr-Latn-RS" sz="4000" dirty="0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1738" y="2327182"/>
            <a:ext cx="6844035" cy="822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3570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66933" y="2995914"/>
            <a:ext cx="1610839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hr-HR" sz="6400" b="1" dirty="0">
                <a:solidFill>
                  <a:srgbClr val="375E77"/>
                </a:solidFill>
              </a:rPr>
              <a:t>Omogućiti kvalitetniju promociju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95368" y="1481752"/>
            <a:ext cx="12768239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9600" b="1" dirty="0">
                <a:solidFill>
                  <a:srgbClr val="375E77"/>
                </a:solidFill>
              </a:rPr>
              <a:t>e-sajmovi i promocija</a:t>
            </a:r>
          </a:p>
        </p:txBody>
      </p:sp>
      <p:sp>
        <p:nvSpPr>
          <p:cNvPr id="6" name="Rectangle 5"/>
          <p:cNvSpPr/>
          <p:nvPr/>
        </p:nvSpPr>
        <p:spPr>
          <a:xfrm>
            <a:off x="1628371" y="9550615"/>
            <a:ext cx="213047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r-HR" sz="4800" dirty="0">
                <a:solidFill>
                  <a:srgbClr val="375E77"/>
                </a:solidFill>
              </a:rPr>
              <a:t>Izrada digitalne platforme za prijavu i sudjelovanje na sajmovima</a:t>
            </a:r>
          </a:p>
          <a:p>
            <a:pPr lvl="0"/>
            <a:r>
              <a:rPr lang="hr-HR" sz="4800" dirty="0">
                <a:solidFill>
                  <a:srgbClr val="375E77"/>
                </a:solidFill>
              </a:rPr>
              <a:t>Promotivne aktivnosti posebno razvijene za članice HGK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370" y="1481752"/>
            <a:ext cx="5022169" cy="502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13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218632" y="1765152"/>
            <a:ext cx="12768239" cy="14219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370489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r-HR" sz="9600" b="1" dirty="0">
                <a:solidFill>
                  <a:srgbClr val="375E77"/>
                </a:solidFill>
              </a:rPr>
              <a:t>e–pokreni poslovanje</a:t>
            </a:r>
          </a:p>
        </p:txBody>
      </p:sp>
      <p:sp>
        <p:nvSpPr>
          <p:cNvPr id="6" name="Rectangle 5"/>
          <p:cNvSpPr/>
          <p:nvPr/>
        </p:nvSpPr>
        <p:spPr>
          <a:xfrm>
            <a:off x="7967824" y="4687795"/>
            <a:ext cx="1513326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hr-HR" sz="4000" b="1" dirty="0">
                <a:solidFill>
                  <a:srgbClr val="375E77"/>
                </a:solidFill>
                <a:ea typeface="Verdana"/>
                <a:cs typeface="Verdana"/>
                <a:sym typeface="Verdana"/>
              </a:rPr>
              <a:t>5 međusobno povezanih cjelina:</a:t>
            </a:r>
          </a:p>
          <a:p>
            <a:pPr marL="1007950" indent="-685766" fontAlgn="base">
              <a:buFont typeface="Wingdings" panose="05000000000000000000" pitchFamily="2" charset="2"/>
              <a:buChar char="§"/>
            </a:pPr>
            <a:r>
              <a:rPr lang="hr-HR" sz="4000" dirty="0">
                <a:solidFill>
                  <a:srgbClr val="375E77"/>
                </a:solidFill>
                <a:ea typeface="Verdana"/>
                <a:cs typeface="Verdana"/>
                <a:sym typeface="Verdana"/>
              </a:rPr>
              <a:t>osnivanje tvrtke – provjera dostupnosti željenog naziva tvrtke, sadržajni i edukativni materijali o osnivanju poslovnog subjekta</a:t>
            </a:r>
          </a:p>
          <a:p>
            <a:pPr marL="1007950" indent="-685766" fontAlgn="base">
              <a:buFont typeface="Wingdings" panose="05000000000000000000" pitchFamily="2" charset="2"/>
              <a:buChar char="§"/>
            </a:pPr>
            <a:r>
              <a:rPr lang="hr-HR" sz="4000" dirty="0">
                <a:solidFill>
                  <a:srgbClr val="375E77"/>
                </a:solidFill>
                <a:ea typeface="Verdana"/>
                <a:cs typeface="Verdana"/>
                <a:sym typeface="Verdana"/>
              </a:rPr>
              <a:t>razvoj tvrtke – sadržajni i edukativni materijali o razvoju poslovanja</a:t>
            </a:r>
          </a:p>
          <a:p>
            <a:pPr marL="1007950" indent="-685766" fontAlgn="base">
              <a:buFont typeface="Wingdings" panose="05000000000000000000" pitchFamily="2" charset="2"/>
              <a:buChar char="§"/>
            </a:pPr>
            <a:r>
              <a:rPr lang="hr-HR" sz="4000" dirty="0">
                <a:solidFill>
                  <a:srgbClr val="375E77"/>
                </a:solidFill>
                <a:ea typeface="Verdana"/>
                <a:cs typeface="Verdana"/>
                <a:sym typeface="Verdana"/>
              </a:rPr>
              <a:t>financiranje tvrtke – pretraga izvor financiranja, poslovno investicijski centar, financijski alati (poslovni plan, kalkulatori plaća, amortizacije, veličine poduzeća i kredita)</a:t>
            </a:r>
          </a:p>
          <a:p>
            <a:pPr marL="1007950" indent="-685766" fontAlgn="base">
              <a:buFont typeface="Wingdings" panose="05000000000000000000" pitchFamily="2" charset="2"/>
              <a:buChar char="§"/>
            </a:pPr>
            <a:r>
              <a:rPr lang="hr-HR" sz="4000" dirty="0">
                <a:solidFill>
                  <a:srgbClr val="375E77"/>
                </a:solidFill>
                <a:ea typeface="Verdana"/>
                <a:cs typeface="Verdana"/>
                <a:sym typeface="Verdana"/>
              </a:rPr>
              <a:t>programi i projekti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F90C5-71FD-448F-8021-1BE11B7014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33" r="24633"/>
          <a:stretch/>
        </p:blipFill>
        <p:spPr>
          <a:xfrm>
            <a:off x="1144736" y="1765152"/>
            <a:ext cx="4997849" cy="491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44" y="5637325"/>
            <a:ext cx="21944171" cy="2441351"/>
          </a:xfrm>
        </p:spPr>
        <p:txBody>
          <a:bodyPr>
            <a:normAutofit/>
          </a:bodyPr>
          <a:lstStyle/>
          <a:p>
            <a:pPr algn="ctr"/>
            <a:r>
              <a:rPr lang="hr-HR" dirty="0">
                <a:solidFill>
                  <a:srgbClr val="375E77"/>
                </a:solidFill>
                <a:latin typeface="+mn-lt"/>
              </a:rPr>
              <a:t>www.digitalnakomora.hr</a:t>
            </a:r>
          </a:p>
        </p:txBody>
      </p:sp>
    </p:spTree>
    <p:extLst>
      <p:ext uri="{BB962C8B-B14F-4D97-AF65-F5344CB8AC3E}">
        <p14:creationId xmlns:p14="http://schemas.microsoft.com/office/powerpoint/2010/main" val="3536768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7"/>
            <a:ext cx="24382413" cy="13715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623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44" y="5637325"/>
            <a:ext cx="21944171" cy="2441351"/>
          </a:xfrm>
        </p:spPr>
        <p:txBody>
          <a:bodyPr>
            <a:normAutofit fontScale="90000"/>
          </a:bodyPr>
          <a:lstStyle/>
          <a:p>
            <a:pPr algn="ctr"/>
            <a:r>
              <a:rPr lang="hr-HR" dirty="0">
                <a:solidFill>
                  <a:srgbClr val="375E77"/>
                </a:solidFill>
                <a:latin typeface="+mn-lt"/>
              </a:rPr>
              <a:t>Hvala na pažnji!</a:t>
            </a:r>
            <a:br>
              <a:rPr lang="hr-HR" dirty="0">
                <a:solidFill>
                  <a:srgbClr val="375E77"/>
                </a:solidFill>
                <a:latin typeface="+mn-lt"/>
              </a:rPr>
            </a:br>
            <a:br>
              <a:rPr lang="hr-HR" dirty="0">
                <a:solidFill>
                  <a:srgbClr val="375E77"/>
                </a:solidFill>
                <a:latin typeface="+mn-lt"/>
              </a:rPr>
            </a:br>
            <a:br>
              <a:rPr lang="hr-HR" dirty="0">
                <a:solidFill>
                  <a:srgbClr val="375E77"/>
                </a:solidFill>
                <a:latin typeface="+mn-lt"/>
              </a:rPr>
            </a:br>
            <a:r>
              <a:rPr lang="hr-HR" dirty="0">
                <a:solidFill>
                  <a:srgbClr val="375E77"/>
                </a:solidFill>
                <a:latin typeface="+mn-lt"/>
              </a:rPr>
              <a:t>HGK ŽK Požega</a:t>
            </a:r>
            <a:br>
              <a:rPr lang="hr-HR" dirty="0">
                <a:solidFill>
                  <a:srgbClr val="375E77"/>
                </a:solidFill>
                <a:latin typeface="+mn-lt"/>
              </a:rPr>
            </a:br>
            <a:r>
              <a:rPr lang="hr-HR" dirty="0">
                <a:solidFill>
                  <a:srgbClr val="375E77"/>
                </a:solidFill>
                <a:latin typeface="+mn-lt"/>
              </a:rPr>
              <a:t>Vukovarska 6,</a:t>
            </a:r>
            <a:br>
              <a:rPr lang="hr-HR" dirty="0">
                <a:solidFill>
                  <a:srgbClr val="375E77"/>
                </a:solidFill>
                <a:latin typeface="+mn-lt"/>
              </a:rPr>
            </a:br>
            <a:r>
              <a:rPr lang="hr-HR" dirty="0">
                <a:solidFill>
                  <a:srgbClr val="375E77"/>
                </a:solidFill>
                <a:latin typeface="+mn-lt"/>
              </a:rPr>
              <a:t>34000 Požega</a:t>
            </a:r>
            <a:br>
              <a:rPr lang="hr-HR" dirty="0">
                <a:solidFill>
                  <a:srgbClr val="375E77"/>
                </a:solidFill>
                <a:latin typeface="+mn-lt"/>
              </a:rPr>
            </a:br>
            <a:br>
              <a:rPr lang="hr-HR" dirty="0">
                <a:solidFill>
                  <a:srgbClr val="375E77"/>
                </a:solidFill>
                <a:latin typeface="+mn-lt"/>
              </a:rPr>
            </a:br>
            <a:r>
              <a:rPr lang="hr-HR" sz="6700" dirty="0">
                <a:solidFill>
                  <a:srgbClr val="375E77"/>
                </a:solidFill>
                <a:latin typeface="+mn-lt"/>
                <a:hlinkClick r:id="rId3"/>
              </a:rPr>
              <a:t>hgkpz@hgk.hr</a:t>
            </a:r>
            <a:br>
              <a:rPr lang="hr-HR" sz="6700" dirty="0">
                <a:solidFill>
                  <a:srgbClr val="375E77"/>
                </a:solidFill>
                <a:latin typeface="+mn-lt"/>
              </a:rPr>
            </a:br>
            <a:br>
              <a:rPr lang="hr-HR" sz="6700" dirty="0">
                <a:solidFill>
                  <a:srgbClr val="375E77"/>
                </a:solidFill>
                <a:latin typeface="+mn-lt"/>
              </a:rPr>
            </a:br>
            <a:r>
              <a:rPr lang="hr-HR" sz="6700" dirty="0">
                <a:solidFill>
                  <a:srgbClr val="375E77"/>
                </a:solidFill>
                <a:latin typeface="+mn-lt"/>
              </a:rPr>
              <a:t>034/273-260</a:t>
            </a:r>
            <a:br>
              <a:rPr lang="hr-HR" sz="6700" dirty="0">
                <a:solidFill>
                  <a:srgbClr val="375E77"/>
                </a:solidFill>
                <a:latin typeface="+mn-lt"/>
              </a:rPr>
            </a:br>
            <a:endParaRPr lang="hr-HR" sz="6700" dirty="0">
              <a:solidFill>
                <a:srgbClr val="375E7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97498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sr-Latn-RS" dirty="0" err="1"/>
              <a:t>Zadaci</a:t>
            </a:r>
            <a:r>
              <a:rPr lang="vi-VN" altLang="sr-Latn-RS" dirty="0"/>
              <a:t> </a:t>
            </a:r>
            <a:r>
              <a:rPr lang="vi-VN" altLang="sr-Latn-RS" dirty="0" err="1"/>
              <a:t>Hrvatske</a:t>
            </a:r>
            <a:r>
              <a:rPr lang="vi-VN" altLang="sr-Latn-RS" dirty="0"/>
              <a:t> </a:t>
            </a:r>
            <a:r>
              <a:rPr lang="vi-VN" altLang="sr-Latn-RS" dirty="0" err="1"/>
              <a:t>gospodarske</a:t>
            </a:r>
            <a:r>
              <a:rPr lang="vi-VN" altLang="sr-Latn-RS" dirty="0"/>
              <a:t> </a:t>
            </a:r>
            <a:r>
              <a:rPr lang="vi-VN" altLang="sr-Latn-RS" dirty="0" err="1"/>
              <a:t>komore</a:t>
            </a:r>
            <a:r>
              <a:rPr lang="hr-HR" altLang="sr-Latn-RS" dirty="0"/>
              <a:t>:</a:t>
            </a:r>
            <a:endParaRPr lang="hr-HR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698693684"/>
              </p:ext>
            </p:extLst>
          </p:nvPr>
        </p:nvGraphicFramePr>
        <p:xfrm>
          <a:off x="1676291" y="3381376"/>
          <a:ext cx="21029831" cy="870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8425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altLang="sr-Latn-RS" dirty="0" err="1"/>
              <a:t>Zadaci</a:t>
            </a:r>
            <a:r>
              <a:rPr lang="vi-VN" altLang="sr-Latn-RS" dirty="0"/>
              <a:t> </a:t>
            </a:r>
            <a:r>
              <a:rPr lang="vi-VN" altLang="sr-Latn-RS" dirty="0" err="1"/>
              <a:t>Hrvatske</a:t>
            </a:r>
            <a:r>
              <a:rPr lang="vi-VN" altLang="sr-Latn-RS" dirty="0"/>
              <a:t> </a:t>
            </a:r>
            <a:r>
              <a:rPr lang="vi-VN" altLang="sr-Latn-RS" dirty="0" err="1"/>
              <a:t>gospodarske</a:t>
            </a:r>
            <a:r>
              <a:rPr lang="vi-VN" altLang="sr-Latn-RS" dirty="0"/>
              <a:t> </a:t>
            </a:r>
            <a:r>
              <a:rPr lang="vi-VN" altLang="sr-Latn-RS" dirty="0" err="1"/>
              <a:t>komore</a:t>
            </a:r>
            <a:r>
              <a:rPr lang="hr-HR" altLang="sr-Latn-RS" dirty="0"/>
              <a:t>:</a:t>
            </a:r>
            <a:endParaRPr lang="hr-HR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320104598"/>
              </p:ext>
            </p:extLst>
          </p:nvPr>
        </p:nvGraphicFramePr>
        <p:xfrm>
          <a:off x="1676291" y="3381376"/>
          <a:ext cx="21029831" cy="87018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23942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Projekti HGK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Promocija gospodarstva putem akcija "Kupujmo hrvatsko", „</a:t>
            </a:r>
            <a:r>
              <a:rPr lang="hr-HR" altLang="sr-Latn-RS" dirty="0" err="1">
                <a:latin typeface="Arial" panose="020B0604020202020204" pitchFamily="34" charset="0"/>
                <a:cs typeface="Arial" panose="020B0604020202020204" pitchFamily="34" charset="0"/>
              </a:rPr>
              <a:t>BeCroative</a:t>
            </a:r>
            <a:r>
              <a:rPr lang="hr-HR" altLang="sr-Latn-RS" dirty="0">
                <a:latin typeface="Arial" panose="020B0604020202020204" pitchFamily="34" charset="0"/>
                <a:cs typeface="Arial" panose="020B0604020202020204" pitchFamily="34" charset="0"/>
              </a:rPr>
              <a:t>“, „Drvo je prvo“, „Vrijedne ruke“, dodjele znakova "Hrvatska kvaliteta" i "Izvorno hrvatsko</a:t>
            </a:r>
            <a:r>
              <a:rPr lang="hr-HR" altLang="sr-Latn-RS" dirty="0"/>
              <a:t>“. Digitalna transformacija poslovanja HGK radi pružanja e-usluga !</a:t>
            </a:r>
            <a:endParaRPr lang="hr-HR" dirty="0"/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86" y="8109896"/>
            <a:ext cx="3676733" cy="367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009" y="8111018"/>
            <a:ext cx="4118807" cy="412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210" y="6785591"/>
            <a:ext cx="6539231" cy="338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9BC558B-1A3A-42F7-B58C-15A4BD8F4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45816" y="7114235"/>
            <a:ext cx="5230821" cy="199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35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7163930"/>
              </p:ext>
            </p:extLst>
          </p:nvPr>
        </p:nvGraphicFramePr>
        <p:xfrm>
          <a:off x="1676291" y="1313412"/>
          <a:ext cx="17642488" cy="10590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544" y="4780341"/>
            <a:ext cx="3043875" cy="3656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309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2" y="1272988"/>
            <a:ext cx="21029830" cy="2108388"/>
          </a:xfrm>
        </p:spPr>
        <p:txBody>
          <a:bodyPr/>
          <a:lstStyle/>
          <a:p>
            <a:r>
              <a:rPr lang="vi-VN" altLang="sr-Latn-RS" dirty="0"/>
              <a:t>HGK</a:t>
            </a:r>
            <a:r>
              <a:rPr lang="hr-HR" altLang="sr-Latn-RS" dirty="0"/>
              <a:t> -</a:t>
            </a:r>
            <a:r>
              <a:rPr lang="vi-VN" altLang="sr-Latn-RS" dirty="0"/>
              <a:t> Ž</a:t>
            </a:r>
            <a:r>
              <a:rPr lang="hr-HR" altLang="sr-Latn-RS" dirty="0" err="1"/>
              <a:t>upanijska</a:t>
            </a:r>
            <a:r>
              <a:rPr lang="hr-HR" altLang="sr-Latn-RS" dirty="0"/>
              <a:t> komora</a:t>
            </a:r>
            <a:r>
              <a:rPr lang="vi-VN" altLang="sr-Latn-RS" dirty="0"/>
              <a:t> Požega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dirty="0"/>
              <a:t>zastupanje interesa članica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dirty="0"/>
              <a:t>razvijanje poduzetničke inicijative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dirty="0"/>
              <a:t>pružanje pomoći prilikom osnivanja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dirty="0"/>
              <a:t>promocija gospodarstva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dirty="0"/>
              <a:t>unapređenje rada i poslovanja članica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dirty="0"/>
              <a:t>poslovno obrazovanje članica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dirty="0"/>
              <a:t>praćenje i analiza gospodarskih kretanja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hr-HR" dirty="0"/>
              <a:t>obavljanje javnih ovlasti: </a:t>
            </a:r>
          </a:p>
          <a:p>
            <a:pPr marL="2057331" lvl="1" indent="-685800"/>
            <a:r>
              <a:rPr lang="hr-HR" dirty="0"/>
              <a:t>izdavanje dozvola za međunarodni cestovni prijevoz robe</a:t>
            </a:r>
          </a:p>
          <a:p>
            <a:pPr marL="2057331" lvl="1" indent="-685800"/>
            <a:r>
              <a:rPr lang="hr-HR" dirty="0"/>
              <a:t>izdavanje certifikata o porijeklu robe i ovjeravanje dokumenata</a:t>
            </a:r>
          </a:p>
          <a:p>
            <a:pPr marL="2057331" lvl="1" indent="-685800"/>
            <a:r>
              <a:rPr lang="hr-HR" dirty="0"/>
              <a:t>obavljanje dijela poslova oko izdavanja ATA karneta</a:t>
            </a:r>
          </a:p>
          <a:p>
            <a:pPr marL="2057331" lvl="1" indent="-685800"/>
            <a:r>
              <a:rPr lang="hr-HR" dirty="0"/>
              <a:t>usklađivanje autobusnih voznih redova na županijskim linijama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7458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290" y="838012"/>
            <a:ext cx="21029831" cy="2108388"/>
          </a:xfrm>
        </p:spPr>
        <p:txBody>
          <a:bodyPr/>
          <a:lstStyle/>
          <a:p>
            <a:r>
              <a:rPr lang="hr-HR" dirty="0"/>
              <a:t>Poslovanje poduzetnika u PSŽ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B7C64A8-578D-47C0-A317-B58D42DCAE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516259"/>
              </p:ext>
            </p:extLst>
          </p:nvPr>
        </p:nvGraphicFramePr>
        <p:xfrm>
          <a:off x="1676289" y="2946400"/>
          <a:ext cx="21029830" cy="73913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33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39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66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664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9664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6642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966424">
                  <a:extLst>
                    <a:ext uri="{9D8B030D-6E8A-4147-A177-3AD203B41FA5}">
                      <a16:colId xmlns:a16="http://schemas.microsoft.com/office/drawing/2014/main" val="3076246250"/>
                    </a:ext>
                  </a:extLst>
                </a:gridCol>
              </a:tblGrid>
              <a:tr h="59885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2014.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2015.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2016.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2017.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2018.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2019.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Broj poduzetnika:            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690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727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828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844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923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962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Ukupan prihod kn:   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3.227.000.000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3.472.000.000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3.635.000.000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3.955.000.000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4.442.000.000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4.698.000.000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88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Ukupan rashod kn:    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2.958.000.000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3.789.000.000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3.521.000.000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3.931.000.000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4.324.000.000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4.510.000.000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801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Neto dobit/gubitak: 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+ 54.000.000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- 340.000.000*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+ 88.000.000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+ 24.000.000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+76.000.000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+137.000.000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4145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Prosječan broj zaposlenih: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7.614 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7.957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8.380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8.748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8.839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9.028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62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Investicije u dugotrajnu imovinu kn: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295.585.999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204.000.000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89.000.000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103.000.000</a:t>
                      </a:r>
                      <a:endParaRPr kumimoji="0" lang="hr-HR" altLang="sr-Latn-R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84.000.000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96.000.000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62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Prosječna mjesečna neto plaća: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3.804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3.774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3.883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4.162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4.511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4.701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2503" marR="62503" marT="0" marB="0" anchor="ctr" horzOverflow="overflow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32159DD-BBAE-4B65-A69F-3710B8580EA2}"/>
              </a:ext>
            </a:extLst>
          </p:cNvPr>
          <p:cNvSpPr/>
          <p:nvPr/>
        </p:nvSpPr>
        <p:spPr>
          <a:xfrm>
            <a:off x="1676290" y="10687472"/>
            <a:ext cx="2102983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b="1" dirty="0"/>
              <a:t>Zemlje vanjskotrgovinske robne razmjene</a:t>
            </a:r>
          </a:p>
          <a:p>
            <a:r>
              <a:rPr lang="hr-HR" sz="3200" dirty="0"/>
              <a:t>Italija, Njemačka, Federacija Bosne i Hercegovine, Austrija, Slovenija, Ujedinjena Kraljevina, Srbija, Danska</a:t>
            </a:r>
          </a:p>
        </p:txBody>
      </p:sp>
    </p:spTree>
    <p:extLst>
      <p:ext uri="{BB962C8B-B14F-4D97-AF65-F5344CB8AC3E}">
        <p14:creationId xmlns:p14="http://schemas.microsoft.com/office/powerpoint/2010/main" val="3593991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933C-55E4-4D75-88B5-36AC1886C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291" y="1272988"/>
            <a:ext cx="21029831" cy="1262394"/>
          </a:xfrm>
        </p:spPr>
        <p:txBody>
          <a:bodyPr/>
          <a:lstStyle/>
          <a:p>
            <a:r>
              <a:rPr lang="hr-HR" altLang="sr-Latn-RS" dirty="0"/>
              <a:t>Učešće djelatnosti u ukupnom prihodu PSŽ</a:t>
            </a:r>
            <a:endParaRPr lang="hr-HR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9D529B3-DCE1-4622-9ADD-B3E3987A4A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6291747"/>
              </p:ext>
            </p:extLst>
          </p:nvPr>
        </p:nvGraphicFramePr>
        <p:xfrm>
          <a:off x="1676400" y="2722418"/>
          <a:ext cx="11686309" cy="8744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>
            <a:extLst>
              <a:ext uri="{FF2B5EF4-FFF2-40B4-BE49-F238E27FC236}">
                <a16:creationId xmlns:a16="http://schemas.microsoft.com/office/drawing/2014/main" id="{D8018BDD-C2AB-4C7B-A0AE-B6033AB6F6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319707"/>
              </p:ext>
            </p:extLst>
          </p:nvPr>
        </p:nvGraphicFramePr>
        <p:xfrm>
          <a:off x="14670871" y="3216105"/>
          <a:ext cx="6651274" cy="82504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03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554">
                  <a:extLst>
                    <a:ext uri="{9D8B030D-6E8A-4147-A177-3AD203B41FA5}">
                      <a16:colId xmlns:a16="http://schemas.microsoft.com/office/drawing/2014/main" val="3826013670"/>
                    </a:ext>
                  </a:extLst>
                </a:gridCol>
              </a:tblGrid>
              <a:tr h="916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Djelatnost 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2019.</a:t>
                      </a:r>
                      <a:endParaRPr kumimoji="0" lang="hr-HR" altLang="sr-Latn-R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prerađivačka industrija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30%</a:t>
                      </a:r>
                      <a:endParaRPr lang="hr-HR" sz="28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poljoprivreda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22%</a:t>
                      </a:r>
                      <a:endParaRPr lang="hr-HR" sz="280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60124672"/>
                  </a:ext>
                </a:extLst>
              </a:tr>
              <a:tr h="91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trgovina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17%</a:t>
                      </a:r>
                      <a:endParaRPr lang="hr-HR" sz="280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prijevoz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11%</a:t>
                      </a:r>
                      <a:endParaRPr lang="hr-HR" sz="280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građevinarstvo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11%</a:t>
                      </a:r>
                      <a:endParaRPr lang="hr-HR" sz="2800" dirty="0">
                        <a:solidFill>
                          <a:srgbClr val="00B05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167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komunalne djelatnosti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3%</a:t>
                      </a:r>
                      <a:endParaRPr lang="hr-HR" sz="2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6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rudarstvo i vađenje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800" dirty="0"/>
                        <a:t>1%</a:t>
                      </a:r>
                      <a:endParaRPr lang="hr-HR" sz="2800" dirty="0">
                        <a:solidFill>
                          <a:srgbClr val="FF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67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ostalo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altLang="sr-Latn-R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5%</a:t>
                      </a:r>
                      <a:endParaRPr kumimoji="0" lang="hr-HR" altLang="sr-Latn-R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2091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1481</Words>
  <Application>Microsoft Office PowerPoint</Application>
  <PresentationFormat>Custom</PresentationFormat>
  <Paragraphs>258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Times New Roman</vt:lpstr>
      <vt:lpstr>Verdana</vt:lpstr>
      <vt:lpstr>Wingdings</vt:lpstr>
      <vt:lpstr>Office Theme</vt:lpstr>
      <vt:lpstr>Predstavljanje aktivnosti i usluga HGK</vt:lpstr>
      <vt:lpstr>O HGK</vt:lpstr>
      <vt:lpstr>Zadaci Hrvatske gospodarske komore:</vt:lpstr>
      <vt:lpstr>Zadaci Hrvatske gospodarske komore:</vt:lpstr>
      <vt:lpstr>Projekti HGK</vt:lpstr>
      <vt:lpstr>PowerPoint Presentation</vt:lpstr>
      <vt:lpstr>HGK - Županijska komora Požega</vt:lpstr>
      <vt:lpstr>Poslovanje poduzetnika u PSŽ</vt:lpstr>
      <vt:lpstr>Učešće djelatnosti u ukupnom prihodu PSŽ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www.digitalnakomora.hr</vt:lpstr>
      <vt:lpstr>PowerPoint Presentation</vt:lpstr>
      <vt:lpstr>Hvala na pažnji!   HGK ŽK Požega Vukovarska 6, 34000 Požega  hgkpz@hgk.hr  034/273-260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Predstavljanje usluga HGK</dc:title>
  <dc:creator>Stjepan Firšt</dc:creator>
  <cp:lastModifiedBy>Marko Dumančić</cp:lastModifiedBy>
  <cp:revision>24</cp:revision>
  <dcterms:created xsi:type="dcterms:W3CDTF">2021-05-19T07:31:58Z</dcterms:created>
  <dcterms:modified xsi:type="dcterms:W3CDTF">2021-07-12T11:15:50Z</dcterms:modified>
</cp:coreProperties>
</file>