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00" r:id="rId3"/>
    <p:sldId id="488" r:id="rId4"/>
    <p:sldId id="485" r:id="rId5"/>
    <p:sldId id="472" r:id="rId6"/>
    <p:sldId id="473" r:id="rId7"/>
    <p:sldId id="474" r:id="rId8"/>
    <p:sldId id="486" r:id="rId9"/>
    <p:sldId id="487" r:id="rId10"/>
    <p:sldId id="475" r:id="rId11"/>
    <p:sldId id="489" r:id="rId12"/>
    <p:sldId id="476" r:id="rId13"/>
    <p:sldId id="490" r:id="rId14"/>
    <p:sldId id="477" r:id="rId15"/>
    <p:sldId id="478" r:id="rId16"/>
    <p:sldId id="479" r:id="rId17"/>
    <p:sldId id="480" r:id="rId18"/>
    <p:sldId id="466" r:id="rId1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06" autoAdjust="0"/>
    <p:restoredTop sz="94582"/>
  </p:normalViewPr>
  <p:slideViewPr>
    <p:cSldViewPr snapToGrid="0">
      <p:cViewPr varScale="1">
        <p:scale>
          <a:sx n="81" d="100"/>
          <a:sy n="81" d="100"/>
        </p:scale>
        <p:origin x="94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36E6D-66E3-4109-B88B-B1C15C7DEA09}" type="datetimeFigureOut">
              <a:rPr lang="hr-HR" smtClean="0"/>
              <a:t>6.9.2021.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CB33B-5AE3-49EE-B9C6-DB980651AF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0798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B507-0E0C-4354-A3AC-C877EBC1F92B}" type="datetimeFigureOut">
              <a:rPr lang="hr-HR" smtClean="0"/>
              <a:t>6.9.2021.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DBF5A-B1E4-4764-B350-C48678E23A74}" type="slidenum">
              <a:rPr lang="hr-HR" smtClean="0"/>
              <a:t>‹#›</a:t>
            </a:fld>
            <a:endParaRPr lang="hr-HR" dirty="0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DFAF5D6D-B0E2-4E9B-8F6D-F45CCE102D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375" t="21101" r="15316" b="61554"/>
          <a:stretch/>
        </p:blipFill>
        <p:spPr>
          <a:xfrm>
            <a:off x="1402834" y="202864"/>
            <a:ext cx="9386332" cy="165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598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B507-0E0C-4354-A3AC-C877EBC1F92B}" type="datetimeFigureOut">
              <a:rPr lang="hr-HR" smtClean="0"/>
              <a:t>6.9.2021.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DBF5A-B1E4-4764-B350-C48678E23A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150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B507-0E0C-4354-A3AC-C877EBC1F92B}" type="datetimeFigureOut">
              <a:rPr lang="hr-HR" smtClean="0"/>
              <a:t>6.9.2021.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DBF5A-B1E4-4764-B350-C48678E23A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8938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130162"/>
            <a:ext cx="9759043" cy="560526"/>
          </a:xfrm>
        </p:spPr>
        <p:txBody>
          <a:bodyPr/>
          <a:lstStyle/>
          <a:p>
            <a:r>
              <a:rPr lang="hr-HR" dirty="0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5"/>
            <a:ext cx="9759043" cy="3635375"/>
          </a:xfrm>
        </p:spPr>
        <p:txBody>
          <a:bodyPr/>
          <a:lstStyle/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B507-0E0C-4354-A3AC-C877EBC1F92B}" type="datetimeFigureOut">
              <a:rPr lang="hr-HR" smtClean="0"/>
              <a:t>6.9.2021.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DBF5A-B1E4-4764-B350-C48678E23A74}" type="slidenum">
              <a:rPr lang="hr-HR" smtClean="0"/>
              <a:t>‹#›</a:t>
            </a:fld>
            <a:endParaRPr lang="hr-HR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B4897EB2-C0AD-4852-81C0-55AD88DA34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08181" y="-79347"/>
            <a:ext cx="7175637" cy="126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29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B507-0E0C-4354-A3AC-C877EBC1F92B}" type="datetimeFigureOut">
              <a:rPr lang="hr-HR" smtClean="0"/>
              <a:t>6.9.2021.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DBF5A-B1E4-4764-B350-C48678E23A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6198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A3CDAE5-9AAF-452E-A086-BA8B09293E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01673" y="0"/>
            <a:ext cx="9388654" cy="16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37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B507-0E0C-4354-A3AC-C877EBC1F92B}" type="datetimeFigureOut">
              <a:rPr lang="hr-HR" smtClean="0"/>
              <a:t>6.9.2021.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DBF5A-B1E4-4764-B350-C48678E23A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5707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B507-0E0C-4354-A3AC-C877EBC1F92B}" type="datetimeFigureOut">
              <a:rPr lang="hr-HR" smtClean="0"/>
              <a:t>6.9.2021.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DBF5A-B1E4-4764-B350-C48678E23A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534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B507-0E0C-4354-A3AC-C877EBC1F92B}" type="datetimeFigureOut">
              <a:rPr lang="hr-HR" smtClean="0"/>
              <a:t>6.9.2021.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DBF5A-B1E4-4764-B350-C48678E23A74}" type="slidenum">
              <a:rPr lang="hr-HR" smtClean="0"/>
              <a:t>‹#›</a:t>
            </a:fld>
            <a:endParaRPr lang="hr-HR"/>
          </a:p>
        </p:txBody>
      </p:sp>
      <p:sp>
        <p:nvSpPr>
          <p:cNvPr id="5" name="Rezervirano mjesto podnožja 3">
            <a:extLst>
              <a:ext uri="{FF2B5EF4-FFF2-40B4-BE49-F238E27FC236}">
                <a16:creationId xmlns:a16="http://schemas.microsoft.com/office/drawing/2014/main" id="{2BFE101D-205F-498C-B108-E87EB0DD15BF}"/>
              </a:ext>
            </a:extLst>
          </p:cNvPr>
          <p:cNvSpPr txBox="1">
            <a:spLocks/>
          </p:cNvSpPr>
          <p:nvPr userDrawn="1"/>
        </p:nvSpPr>
        <p:spPr>
          <a:xfrm>
            <a:off x="1524001" y="6223246"/>
            <a:ext cx="9144000" cy="4982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/>
              <a:t>Projekt je sufinancirala Europska unija iz Europskog socijalnog fonda i Ured za udruge Vlade RH</a:t>
            </a:r>
            <a:endParaRPr lang="hr-HR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A3E82134-EDAD-4530-938E-0D1D1A4ED6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01673" y="0"/>
            <a:ext cx="9388654" cy="16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90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B507-0E0C-4354-A3AC-C877EBC1F92B}" type="datetimeFigureOut">
              <a:rPr lang="hr-HR" smtClean="0"/>
              <a:t>6.9.2021.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DBF5A-B1E4-4764-B350-C48678E23A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073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B507-0E0C-4354-A3AC-C877EBC1F92B}" type="datetimeFigureOut">
              <a:rPr lang="hr-HR" smtClean="0"/>
              <a:t>6.9.2021.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DBF5A-B1E4-4764-B350-C48678E23A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8414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CB507-0E0C-4354-A3AC-C877EBC1F92B}" type="datetimeFigureOut">
              <a:rPr lang="hr-HR" smtClean="0"/>
              <a:t>6.9.2021.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DBF5A-B1E4-4764-B350-C48678E23A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082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B8A7FE93-2536-404E-A58B-100D91D6E5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ŽENSKO PODUZETNIŠTVO</a:t>
            </a:r>
          </a:p>
        </p:txBody>
      </p:sp>
    </p:spTree>
    <p:extLst>
      <p:ext uri="{BB962C8B-B14F-4D97-AF65-F5344CB8AC3E}">
        <p14:creationId xmlns:p14="http://schemas.microsoft.com/office/powerpoint/2010/main" val="1550001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838200" y="1825625"/>
            <a:ext cx="9631680" cy="3635375"/>
          </a:xfrm>
        </p:spPr>
        <p:txBody>
          <a:bodyPr>
            <a:normAutofit/>
          </a:bodyPr>
          <a:lstStyle/>
          <a:p>
            <a:r>
              <a:rPr lang="hr-HR" b="0" i="0" dirty="0">
                <a:solidFill>
                  <a:srgbClr val="05131E"/>
                </a:solidFill>
                <a:effectLst/>
                <a:latin typeface="Exo 2"/>
              </a:rPr>
              <a:t>Hrvatska je imala strategiju razvoja ženskog poduzetništva za period 2014.-2020. po kojoj na žalost ništa konkretno nije učinjeno. Tako niti jedna institucija ne prati subjekte u ženskom vlasništvu. </a:t>
            </a:r>
          </a:p>
          <a:p>
            <a:r>
              <a:rPr lang="hr-HR" dirty="0">
                <a:solidFill>
                  <a:srgbClr val="05131E"/>
                </a:solidFill>
                <a:latin typeface="Exo 2"/>
              </a:rPr>
              <a:t>Ministarstvo gospodarstva: program potpora – ranijih godina za žensko poduzetništvo</a:t>
            </a:r>
          </a:p>
          <a:p>
            <a:r>
              <a:rPr lang="hr-HR" b="0" i="0" dirty="0">
                <a:solidFill>
                  <a:srgbClr val="05131E"/>
                </a:solidFill>
                <a:effectLst/>
                <a:latin typeface="Exo 2"/>
              </a:rPr>
              <a:t>HBOR zajmovi</a:t>
            </a:r>
          </a:p>
        </p:txBody>
      </p:sp>
    </p:spTree>
    <p:extLst>
      <p:ext uri="{BB962C8B-B14F-4D97-AF65-F5344CB8AC3E}">
        <p14:creationId xmlns:p14="http://schemas.microsoft.com/office/powerpoint/2010/main" val="1203244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123BF3-883F-4339-808F-ACDC3B301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913B862-49B4-4B41-9E69-77F23D0A3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rgbClr val="05131E"/>
                </a:solidFill>
                <a:latin typeface="Exo 2"/>
              </a:rPr>
              <a:t>Z</a:t>
            </a:r>
            <a:r>
              <a:rPr lang="hr-HR" sz="2800" b="0" i="0" dirty="0">
                <a:solidFill>
                  <a:srgbClr val="05131E"/>
                </a:solidFill>
                <a:effectLst/>
                <a:latin typeface="Exo 2"/>
              </a:rPr>
              <a:t>akonodavni okvir poduzetnicama koje su majke otežava poslovanje, prvenstveno izmijenjeni Zakon o doprinosima koji ne priznaje da žena zbog djece radi manje od punog radnog vremena te ako nije uplatila sve doprinose u 2020, dobila je rješenje za uplatu razlike kao fizička osoba. U ovoj situaciji te žene će sigurno završiti svoju poduzetničku avanturu i odustati zauvijek od poduzetništva.</a:t>
            </a:r>
            <a:endParaRPr lang="hr-HR" sz="40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32139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838200" y="1825625"/>
            <a:ext cx="9631680" cy="3635375"/>
          </a:xfrm>
        </p:spPr>
        <p:txBody>
          <a:bodyPr>
            <a:normAutofit/>
          </a:bodyPr>
          <a:lstStyle/>
          <a:p>
            <a:r>
              <a:rPr lang="hr-HR" sz="2400" dirty="0"/>
              <a:t>OPĆENITO PROBLEMI:</a:t>
            </a:r>
          </a:p>
          <a:p>
            <a:r>
              <a:rPr lang="hr-HR" sz="2400" dirty="0"/>
              <a:t>Pokretanje poduzetništva iz nužde (najčešće zbog otkaza ili gašenja radnog mjesta </a:t>
            </a:r>
          </a:p>
          <a:p>
            <a:r>
              <a:rPr lang="hr-HR" sz="2400" dirty="0"/>
              <a:t>Izrazito negativna percepcija poduzetnika u javnosti (radnici, sindikati, inspekcije, porezni sustav, parafiskalni nameti…..) </a:t>
            </a:r>
          </a:p>
          <a:p>
            <a:r>
              <a:rPr lang="hr-HR" sz="2400" dirty="0"/>
              <a:t>Komplicirani zakoni koji se stalno mijenjaju te ne funkcioniraju u praksi </a:t>
            </a:r>
          </a:p>
          <a:p>
            <a:r>
              <a:rPr lang="hr-HR" sz="2400" dirty="0"/>
              <a:t>Inspekcijska represija</a:t>
            </a:r>
          </a:p>
          <a:p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1360672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F30286-06E6-4959-8C76-28F6031C8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PROBLEMI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E4B55BC-1B7A-4A54-AE10-E53BA5667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/>
              <a:t>Neučinkovita državna administracija </a:t>
            </a:r>
          </a:p>
          <a:p>
            <a:r>
              <a:rPr lang="hr-HR" sz="2800" dirty="0"/>
              <a:t>Obrazovni sustav koji nije usklađen s potrebama tržišta </a:t>
            </a:r>
          </a:p>
          <a:p>
            <a:r>
              <a:rPr lang="hr-HR" sz="2800" dirty="0"/>
              <a:t>Loš izbor kadrova na tržištu rada </a:t>
            </a:r>
          </a:p>
          <a:p>
            <a:r>
              <a:rPr lang="hr-HR" sz="2800" dirty="0"/>
              <a:t>Slaba potpora mjerodavnih institucija </a:t>
            </a:r>
          </a:p>
          <a:p>
            <a:r>
              <a:rPr lang="hr-HR" sz="2800" dirty="0"/>
              <a:t>Loša poduzetnička edukacijska cjeloživotna ponuda (posebice izvan Zagreba)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18918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838200" y="1825625"/>
            <a:ext cx="9631680" cy="363537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r-HR" sz="2400" dirty="0"/>
              <a:t>PREDNOSTI</a:t>
            </a:r>
          </a:p>
          <a:p>
            <a:pPr marL="0" indent="0">
              <a:buNone/>
            </a:pPr>
            <a:r>
              <a:rPr lang="hr-HR" sz="2400" dirty="0"/>
              <a:t>Sam svoj gazda / šef</a:t>
            </a:r>
          </a:p>
          <a:p>
            <a:pPr marL="0" indent="0">
              <a:buNone/>
            </a:pPr>
            <a:r>
              <a:rPr lang="hr-HR" sz="2400" dirty="0"/>
              <a:t>Fleksibilno radno vrijeme - sam određujemo koliko i kada ćemo raditi </a:t>
            </a:r>
          </a:p>
          <a:p>
            <a:pPr marL="0" indent="0">
              <a:buNone/>
            </a:pPr>
            <a:r>
              <a:rPr lang="hr-HR" sz="2400" dirty="0"/>
              <a:t>• sami određujemo što ćemo, s kim ćemo i kako ćemo raditi</a:t>
            </a:r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r>
              <a:rPr lang="hr-HR" sz="2400" dirty="0"/>
              <a:t>Sami snosimo odgovornost za svoje postupke, ali i uživamo u plodovima vlastitog rada Ispunjenje želja i ideja za koje drugi nemaju hrabrosti i mogućnosti </a:t>
            </a:r>
          </a:p>
          <a:p>
            <a:r>
              <a:rPr lang="hr-HR" sz="2400" dirty="0"/>
              <a:t>Ekonomska neovisnost (ili ovisnost o sebi samom) </a:t>
            </a:r>
          </a:p>
          <a:p>
            <a:r>
              <a:rPr lang="hr-HR" sz="2400" dirty="0"/>
              <a:t>Mogućnost zapošljavanja članova obitelji i biranje vlastitog radnog tima </a:t>
            </a:r>
          </a:p>
          <a:p>
            <a:r>
              <a:rPr lang="hr-HR" sz="2400" dirty="0"/>
              <a:t>Financijski benefit kojega ne bi ostvarivali da smo zaposleni kod nekog drugog poslodavca</a:t>
            </a:r>
          </a:p>
          <a:p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2646371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838200" y="1825625"/>
            <a:ext cx="9631680" cy="3635375"/>
          </a:xfrm>
        </p:spPr>
        <p:txBody>
          <a:bodyPr>
            <a:normAutofit/>
          </a:bodyPr>
          <a:lstStyle/>
          <a:p>
            <a:r>
              <a:rPr lang="hr-HR" sz="2400" dirty="0"/>
              <a:t>Slušajte starije poduzetnike, njihova iskustva, greške, snalaženja </a:t>
            </a:r>
          </a:p>
          <a:p>
            <a:r>
              <a:rPr lang="hr-HR" sz="2400" dirty="0"/>
              <a:t>Budite predani svom projektu i prije pokretanja poduzetničke aktivnosti (planirajte, prikupljajte informacije, razmišljajte o tržištu, proizvodu / usluzi…) </a:t>
            </a:r>
          </a:p>
          <a:p>
            <a:r>
              <a:rPr lang="hr-HR" sz="2400" dirty="0"/>
              <a:t>Stvarajte poslovne veze i poznanstva, umrežavajte se, pohađajte seminare, poslovne skupove, sajmove… </a:t>
            </a:r>
          </a:p>
          <a:p>
            <a:r>
              <a:rPr lang="hr-HR" sz="2400" dirty="0"/>
              <a:t>Napravite bar uz glavnu poduzetničku ideju, tri dodatne koje ćete razvijati usporedo s temeljnom poslovnom aktivnosti</a:t>
            </a:r>
          </a:p>
          <a:p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2578130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838200" y="1825625"/>
            <a:ext cx="9631680" cy="3635375"/>
          </a:xfrm>
        </p:spPr>
        <p:txBody>
          <a:bodyPr>
            <a:normAutofit/>
          </a:bodyPr>
          <a:lstStyle/>
          <a:p>
            <a:r>
              <a:rPr lang="hr-HR" sz="2400" dirty="0"/>
              <a:t>VAŽNO</a:t>
            </a:r>
          </a:p>
          <a:p>
            <a:r>
              <a:rPr lang="hr-HR" sz="2400" dirty="0"/>
              <a:t>Spremnost na suočavanje s bitnim problemima </a:t>
            </a:r>
          </a:p>
          <a:p>
            <a:r>
              <a:rPr lang="hr-HR" sz="2400" dirty="0"/>
              <a:t>Novac ne smije biti na prvom mjestu i jedini pokretač na poslovne aktivnosti </a:t>
            </a:r>
          </a:p>
          <a:p>
            <a:r>
              <a:rPr lang="hr-HR" sz="2400" dirty="0"/>
              <a:t>Odricanje radi uspjeha mora biti i zadovoljstvo, a ne žrtva koja nam izaziva stalni stres i nezadovoljstvo </a:t>
            </a:r>
          </a:p>
          <a:p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2684916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838200" y="1825625"/>
            <a:ext cx="9631680" cy="3635375"/>
          </a:xfrm>
        </p:spPr>
        <p:txBody>
          <a:bodyPr>
            <a:normAutofit/>
          </a:bodyPr>
          <a:lstStyle/>
          <a:p>
            <a:r>
              <a:rPr lang="hr-HR" sz="2400" dirty="0"/>
              <a:t>VAŽNO</a:t>
            </a:r>
          </a:p>
          <a:p>
            <a:r>
              <a:rPr lang="hr-HR" sz="2400" dirty="0"/>
              <a:t>Komunikacijske vještine </a:t>
            </a:r>
          </a:p>
          <a:p>
            <a:r>
              <a:rPr lang="hr-HR" sz="2400" dirty="0"/>
              <a:t>Prodajne vještine</a:t>
            </a:r>
          </a:p>
          <a:p>
            <a:r>
              <a:rPr lang="hr-HR" sz="2400" dirty="0"/>
              <a:t>Osobni </a:t>
            </a:r>
            <a:r>
              <a:rPr lang="hr-HR" sz="2400" dirty="0" err="1"/>
              <a:t>branding</a:t>
            </a:r>
            <a:endParaRPr lang="hr-HR" sz="2400" dirty="0"/>
          </a:p>
          <a:p>
            <a:r>
              <a:rPr lang="hr-HR" sz="2400" dirty="0"/>
              <a:t>Strateško planiranje</a:t>
            </a:r>
          </a:p>
          <a:p>
            <a:r>
              <a:rPr lang="hr-HR" sz="2400" dirty="0"/>
              <a:t>Financijska pismenost</a:t>
            </a:r>
          </a:p>
          <a:p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675675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12E15E-7329-4763-9F4D-A85C9BED26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Hvala na pažnji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893529D-AE5C-425E-9D95-1611AEB120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SANJA BOGDAN PAVLOVIĆ, Elis </a:t>
            </a:r>
            <a:r>
              <a:rPr lang="hr-HR" dirty="0" err="1"/>
              <a:t>Consulting</a:t>
            </a:r>
            <a:endParaRPr lang="hr-HR" dirty="0"/>
          </a:p>
          <a:p>
            <a:r>
              <a:rPr lang="hr-HR" dirty="0"/>
              <a:t>sanja.elis.consulting@gmail.com</a:t>
            </a:r>
          </a:p>
          <a:p>
            <a:r>
              <a:rPr lang="hr-HR" dirty="0"/>
              <a:t>LIPIK, 2021.</a:t>
            </a:r>
          </a:p>
        </p:txBody>
      </p:sp>
    </p:spTree>
    <p:extLst>
      <p:ext uri="{BB962C8B-B14F-4D97-AF65-F5344CB8AC3E}">
        <p14:creationId xmlns:p14="http://schemas.microsoft.com/office/powerpoint/2010/main" val="246759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838200" y="1825625"/>
            <a:ext cx="9631680" cy="3635375"/>
          </a:xfrm>
        </p:spPr>
        <p:txBody>
          <a:bodyPr>
            <a:normAutofit/>
          </a:bodyPr>
          <a:lstStyle/>
          <a:p>
            <a:pPr algn="just"/>
            <a:r>
              <a:rPr lang="hr-HR" sz="2000" b="0" i="0" dirty="0">
                <a:solidFill>
                  <a:srgbClr val="4B515B"/>
                </a:solidFill>
                <a:effectLst/>
                <a:latin typeface="Arial" panose="020B0604020202020204" pitchFamily="34" charset="0"/>
              </a:rPr>
              <a:t>U nas se često koristi izraz «žensko poduzetništvo» što smatramo pogrešnim. Naime, pojam poduzetništva ne obilježava spol poduzetnika pa nema ni muškog ni ženskog poduzetništva. Može se samo govoriti o eventualnim razlikama između poduzetnika i poduzetnica. </a:t>
            </a:r>
          </a:p>
          <a:p>
            <a:pPr algn="just"/>
            <a:r>
              <a:rPr lang="hr-HR" sz="2000" b="0" i="0" dirty="0">
                <a:solidFill>
                  <a:srgbClr val="4B515B"/>
                </a:solidFill>
                <a:effectLst/>
                <a:latin typeface="Arial" panose="020B0604020202020204" pitchFamily="34" charset="0"/>
              </a:rPr>
              <a:t>Pravilan je izraz, dakle, «žene u poduzetništvu» ili skraćeno «poduzetnice».</a:t>
            </a:r>
          </a:p>
        </p:txBody>
      </p:sp>
    </p:spTree>
    <p:extLst>
      <p:ext uri="{BB962C8B-B14F-4D97-AF65-F5344CB8AC3E}">
        <p14:creationId xmlns:p14="http://schemas.microsoft.com/office/powerpoint/2010/main" val="3866708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967A9B9-E201-440C-9805-8318721AA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9EF9847-CC2D-4CFC-97AE-9029EB128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b="0" i="0" dirty="0">
                <a:solidFill>
                  <a:srgbClr val="4B515B"/>
                </a:solidFill>
                <a:effectLst/>
                <a:latin typeface="Arial" panose="020B0604020202020204" pitchFamily="34" charset="0"/>
              </a:rPr>
              <a:t>Iako su žene većina u svjetskoj populaciji, one su u sferi poduzetništva manjina, zbog socijalnog, ekonomskog i političkog nepovoljnog položaja u odnosu na muškarce. </a:t>
            </a:r>
          </a:p>
          <a:p>
            <a:r>
              <a:rPr lang="hr-HR" sz="2800" b="0" i="0" dirty="0">
                <a:solidFill>
                  <a:srgbClr val="4B515B"/>
                </a:solidFill>
                <a:effectLst/>
                <a:latin typeface="Arial" panose="020B0604020202020204" pitchFamily="34" charset="0"/>
              </a:rPr>
              <a:t>Žene obavljaju dvije trećine posla u svijetu, no privređuju svega jednu desetinu svjetskog dohotka, a posjeduju manje od jedan posto svjetskih dobara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24205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64646A-BB6B-44B8-B86B-C3B40A3CB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3E9884B-F5DD-4FCE-A8F6-BE88D1A2E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4000" dirty="0"/>
              <a:t>Hrvatska je krajem 2019. imala 70.000 poduzetnica</a:t>
            </a:r>
          </a:p>
          <a:p>
            <a:r>
              <a:rPr lang="hr-HR" sz="2800" b="0" i="0" dirty="0">
                <a:solidFill>
                  <a:srgbClr val="05131E"/>
                </a:solidFill>
                <a:effectLst/>
                <a:latin typeface="Exo 2"/>
              </a:rPr>
              <a:t>Najviše poduzetnica je u gradu Zagrebu i Zagrebačkoj županiji, Istarskoj, Splitsko-Dalmatinskoj i Primorsko-goranskoj županiji, gdje i inače ima najviše poduzetnika. U ostalim županijama žene su također aktivne u poduzetništvu i pokreću više tvrtki i obrta nego muškarci.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02095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zervirano mjesto sadržaja 1">
            <a:extLst>
              <a:ext uri="{FF2B5EF4-FFF2-40B4-BE49-F238E27FC236}">
                <a16:creationId xmlns:a16="http://schemas.microsoft.com/office/drawing/2014/main" id="{2EA436EF-5399-4615-B44B-38E6919418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1143" y="0"/>
            <a:ext cx="6328589" cy="671188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94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838200" y="1825625"/>
            <a:ext cx="9631680" cy="3635375"/>
          </a:xfrm>
        </p:spPr>
        <p:txBody>
          <a:bodyPr>
            <a:normAutofit/>
          </a:bodyPr>
          <a:lstStyle/>
          <a:p>
            <a:pPr algn="l"/>
            <a:r>
              <a:rPr lang="hr-HR" dirty="0">
                <a:solidFill>
                  <a:srgbClr val="05131E"/>
                </a:solidFill>
                <a:effectLst/>
              </a:rPr>
              <a:t>Žene poduzetnice najviše se bave savjetodavnim uslugama poput prava, računovodstva, odnosa s javnošću, marketinga, arhitekture, dizajna i prevođenja. </a:t>
            </a:r>
          </a:p>
          <a:p>
            <a:pPr algn="l"/>
            <a:r>
              <a:rPr lang="hr-HR" dirty="0">
                <a:solidFill>
                  <a:srgbClr val="05131E"/>
                </a:solidFill>
                <a:effectLst/>
              </a:rPr>
              <a:t>Nakon toga slijede djelatnosti u sektoru ljepote i trgovina te djelatnosti pružanja smještaja i pripreme hrane.</a:t>
            </a:r>
          </a:p>
        </p:txBody>
      </p:sp>
    </p:spTree>
    <p:extLst>
      <p:ext uri="{BB962C8B-B14F-4D97-AF65-F5344CB8AC3E}">
        <p14:creationId xmlns:p14="http://schemas.microsoft.com/office/powerpoint/2010/main" val="1879692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zervirano mjesto sadržaja 1">
            <a:extLst>
              <a:ext uri="{FF2B5EF4-FFF2-40B4-BE49-F238E27FC236}">
                <a16:creationId xmlns:a16="http://schemas.microsoft.com/office/drawing/2014/main" id="{CD317E2D-2575-4150-9263-B52EFB007C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2565" y="358219"/>
            <a:ext cx="4949380" cy="6023727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67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147F781-6369-45A2-AE0B-FE57573AC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Prepreke poduzetništvu žena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F288F42-45A1-49DF-9837-C0BA8AB74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b="0" i="0" dirty="0">
                <a:solidFill>
                  <a:srgbClr val="3C4858"/>
                </a:solidFill>
                <a:effectLst/>
                <a:latin typeface="Roboto" panose="02000000000000000000" pitchFamily="2" charset="0"/>
              </a:rPr>
              <a:t>Iako su žene obrazovanije, imaju potrebna stručna  znanja i vještine nužne za pokretanje poslova, za razliku od muških poduzetnika, nemaju ravnopravan pristup financiranju, informacijama, podršci. </a:t>
            </a:r>
          </a:p>
          <a:p>
            <a:pPr marL="0" indent="0">
              <a:buNone/>
            </a:pPr>
            <a:r>
              <a:rPr lang="hr-HR" b="0" i="0" dirty="0">
                <a:solidFill>
                  <a:srgbClr val="3C4858"/>
                </a:solidFill>
                <a:effectLst/>
                <a:latin typeface="Roboto" panose="02000000000000000000" pitchFamily="2" charset="0"/>
              </a:rPr>
              <a:t>Osnovne prepreke za značajniju  zastupljenost i veću kompetitivnost žena u poduzetništvu ogledaju se u </a:t>
            </a:r>
            <a:r>
              <a:rPr lang="hr-HR" b="0" i="0" u="sng" dirty="0">
                <a:solidFill>
                  <a:srgbClr val="3C4858"/>
                </a:solidFill>
                <a:effectLst/>
                <a:latin typeface="Roboto" panose="02000000000000000000" pitchFamily="2" charset="0"/>
              </a:rPr>
              <a:t>tradicionalnim predrasudama, sociološkim stavovima odgovornih za razvoj poduzetništva, nepovjerenju prema ženama.</a:t>
            </a:r>
            <a:endParaRPr lang="hr-HR" u="sng" dirty="0"/>
          </a:p>
        </p:txBody>
      </p:sp>
    </p:spTree>
    <p:extLst>
      <p:ext uri="{BB962C8B-B14F-4D97-AF65-F5344CB8AC3E}">
        <p14:creationId xmlns:p14="http://schemas.microsoft.com/office/powerpoint/2010/main" val="4119020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C7C35A-889B-4957-B6A6-D19CEB356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DBA6051-A294-4420-99D2-6B2C7F173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0" i="0" dirty="0">
                <a:solidFill>
                  <a:srgbClr val="3C4858"/>
                </a:solidFill>
                <a:effectLst/>
                <a:latin typeface="Roboto" panose="02000000000000000000" pitchFamily="2" charset="0"/>
              </a:rPr>
              <a:t>70 % tvrtki u ženskom vlasništvu ostaje u segmentu mikro poduzetništva, odnosno poduzetnice zapošljavaju do četiri osobe. 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504763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3887</TotalTime>
  <Words>696</Words>
  <Application>Microsoft Office PowerPoint</Application>
  <PresentationFormat>Široki zaslon</PresentationFormat>
  <Paragraphs>55</Paragraphs>
  <Slides>18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Exo 2</vt:lpstr>
      <vt:lpstr>Roboto</vt:lpstr>
      <vt:lpstr>Tema sustava Office</vt:lpstr>
      <vt:lpstr>ŽENSKO PODUZETNIŠTVO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Prepreke poduzetništvu žena</vt:lpstr>
      <vt:lpstr>PowerPoint prezentacija</vt:lpstr>
      <vt:lpstr>PowerPoint prezentacija</vt:lpstr>
      <vt:lpstr>PowerPoint prezentacija</vt:lpstr>
      <vt:lpstr>PowerPoint prezentacija</vt:lpstr>
      <vt:lpstr>PROBLEMI</vt:lpstr>
      <vt:lpstr>PowerPoint prezentacija</vt:lpstr>
      <vt:lpstr>PowerPoint prezentacija</vt:lpstr>
      <vt:lpstr>PowerPoint prezentacija</vt:lpstr>
      <vt:lpstr>PowerPoint prezentacija</vt:lpstr>
      <vt:lpstr>Hvala na pažnji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IZGRADNJA PARTNERSTVA I UMREŽAVANJA</dc:title>
  <dc:creator>Damira Benc</dc:creator>
  <cp:lastModifiedBy>Sanja</cp:lastModifiedBy>
  <cp:revision>217</cp:revision>
  <dcterms:created xsi:type="dcterms:W3CDTF">2021-03-17T10:44:47Z</dcterms:created>
  <dcterms:modified xsi:type="dcterms:W3CDTF">2021-09-06T11:28:54Z</dcterms:modified>
</cp:coreProperties>
</file>