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3" r:id="rId17"/>
    <p:sldId id="26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87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9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014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10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6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70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60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03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8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247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49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AD2A-8038-48DC-9BAE-6EC4FB6ED55B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D88C1A9-595B-428B-A7EE-0F4061C9BC2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58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hyperlink" Target="https://poljoprivreda.gov.hr/UserDocsImages/dokumenti/pristup_info/Natje%C4%8Daji/2021_04_30_manjine/Natje%C4%8Daj%20za%20financiranje%20projekata%20u%202021.%20godini%20prema%20programu%20za%20financiranje%20projekata%20lokalne%20infrastrukture%20i%20ruralnog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C003BD-AD40-457E-8B45-C73396ED5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9082" y="1162975"/>
            <a:ext cx="7405718" cy="2913369"/>
          </a:xfrm>
        </p:spPr>
        <p:txBody>
          <a:bodyPr/>
          <a:lstStyle/>
          <a:p>
            <a:r>
              <a:rPr lang="hr-HR" sz="3200" dirty="0"/>
              <a:t>Ruralni razvoj na područjima naseljenim pripadnicima nacionalnih manjina</a:t>
            </a:r>
            <a:endParaRPr lang="en-US" sz="32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B7A3B5B-1F72-4623-9D17-0FB2258ACA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416D2DFB-6FD0-4C51-A8E8-70C1A910C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1240B846-8A74-42AD-9DA7-398005B926E8}"/>
              </a:ext>
            </a:extLst>
          </p:cNvPr>
          <p:cNvSpPr/>
          <p:nvPr/>
        </p:nvSpPr>
        <p:spPr>
          <a:xfrm>
            <a:off x="2417780" y="6342003"/>
            <a:ext cx="615690" cy="40602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299DB0B-51D4-4ADB-9681-1262C295D9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2327" y="6441401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F95D9218-22D2-4333-87A1-244CB047E92D}"/>
              </a:ext>
            </a:extLst>
          </p:cNvPr>
          <p:cNvSpPr/>
          <p:nvPr/>
        </p:nvSpPr>
        <p:spPr>
          <a:xfrm>
            <a:off x="4997918" y="6404427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03E77F86-E249-42AB-83E2-ED6AADBADD9E}"/>
              </a:ext>
            </a:extLst>
          </p:cNvPr>
          <p:cNvSpPr/>
          <p:nvPr/>
        </p:nvSpPr>
        <p:spPr>
          <a:xfrm>
            <a:off x="6880735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B04D2631-ABA7-4467-A8D5-18F72C2CC7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8457" y="6404427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770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C0DDB1-EAB1-47E1-8902-007BB3018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D7080A-F6E2-4A39-87A4-C67C74826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G) građenje i/ili opremanje objekata za prodaju i prezentaciju vlastitih poljoprivrednih proizvoda, uključujući troškove promocije istih,</a:t>
            </a:r>
          </a:p>
          <a:p>
            <a:r>
              <a:rPr lang="hr-HR" dirty="0"/>
              <a:t>H) stjecanje potrebnih stručnih znanja i sposobnosti za obavljanje poljoprivredne proizvodnje i prerade, </a:t>
            </a:r>
          </a:p>
          <a:p>
            <a:r>
              <a:rPr lang="hr-HR" dirty="0"/>
              <a:t>I) operativno poslovanje poljoprivrednog </a:t>
            </a:r>
            <a:r>
              <a:rPr lang="hr-HR" dirty="0" err="1"/>
              <a:t>gospod</a:t>
            </a:r>
            <a:r>
              <a:rPr lang="en-US" dirty="0" err="1"/>
              <a:t>ar</a:t>
            </a:r>
            <a:r>
              <a:rPr lang="hr-HR" dirty="0" err="1"/>
              <a:t>stva</a:t>
            </a:r>
            <a:r>
              <a:rPr lang="hr-HR" dirty="0"/>
              <a:t>.  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B50A0BA0-0AC4-4062-8265-063433026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E4BE7130-BDB1-4AA7-A4F8-388A9056B3BB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C5248E91-BB27-4768-9631-CCC2FECE4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D3A8907E-2D0A-4831-AE49-936F6A546A60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1EB58D0A-4771-426D-8B6E-00C7ED2831C6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6B753E10-8E3B-4F0D-9727-FFC942BD95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59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6B39CD-522D-4B4D-8557-D591A41BB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NEPRIHVATLJIVI TROŠKOVI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3C330F-AE2D-4E5A-8D6F-4C245CA90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1) nabava repromaterijala i micelija,</a:t>
            </a:r>
          </a:p>
          <a:p>
            <a:endParaRPr lang="hr-HR" dirty="0"/>
          </a:p>
          <a:p>
            <a:r>
              <a:rPr lang="hr-HR" dirty="0"/>
              <a:t>2) kupovina poljoprivrednih resursa koji su koji su bili predmet izračuna ekonomske veličine poljoprivrednog gospodarstva, </a:t>
            </a:r>
          </a:p>
          <a:p>
            <a:endParaRPr lang="hr-HR" dirty="0"/>
          </a:p>
          <a:p>
            <a:r>
              <a:rPr lang="hr-HR" dirty="0"/>
              <a:t>3) nabava ambalaže, plastičnih kutija, staklenih boca, etiketa, gajbi, posuda za voće, odijela, kaciga i čizmi,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FDEF84F6-E58E-4807-8D47-C5848A7E8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object 25">
            <a:extLst>
              <a:ext uri="{FF2B5EF4-FFF2-40B4-BE49-F238E27FC236}">
                <a16:creationId xmlns:a16="http://schemas.microsoft.com/office/drawing/2014/main" id="{530CB0AA-C85C-4130-9F36-A145A78C6EBB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DA49C4D-AC16-4B08-82EA-DB988E81DD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8" name="object 24">
            <a:extLst>
              <a:ext uri="{FF2B5EF4-FFF2-40B4-BE49-F238E27FC236}">
                <a16:creationId xmlns:a16="http://schemas.microsoft.com/office/drawing/2014/main" id="{4856C30E-1698-45B7-90E3-A103F4F229CC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EF5A658D-46D1-42E2-B98E-B11B1D4947D8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57507636-C5C2-4CF7-9DC5-7A8C81E338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581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50F36E-A587-43E6-8532-47403A764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BC7D32-3877-4F15-AE63-0089ABD8B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4) računalni program za vođenje knjigovodstva, trošak legalizacije zemljišta,</a:t>
            </a:r>
          </a:p>
          <a:p>
            <a:endParaRPr lang="hr-HR" dirty="0"/>
          </a:p>
          <a:p>
            <a:r>
              <a:rPr lang="hr-HR" dirty="0"/>
              <a:t>5) troškovi za koje je prijavitelj već dobio bespovratna sredstva iz javnih sredstava,</a:t>
            </a:r>
          </a:p>
          <a:p>
            <a:pPr marL="0" indent="0">
              <a:buNone/>
            </a:pPr>
            <a:r>
              <a:rPr lang="hr-HR" dirty="0"/>
              <a:t> </a:t>
            </a:r>
          </a:p>
          <a:p>
            <a:r>
              <a:rPr lang="hr-HR" dirty="0"/>
              <a:t>6) vlastiti rad, trošak priključaka električne energije, vode i plina. </a:t>
            </a:r>
          </a:p>
          <a:p>
            <a:endParaRPr lang="hr-HR" dirty="0"/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F384EB80-D69B-4DC1-8E68-8CCF97273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902524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818F6803-7F50-457D-AD16-4D4F105EBFEF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C56BB57-D1B7-4D1F-90C9-9AF625EDE7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4B3A6183-2F0F-488F-9829-0C80106F651E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43C3C942-F045-40D9-A2A0-074169F74C38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EF9325EE-1B22-4F06-986D-10D1C57627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202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AE1F09-B65F-45B0-82AD-F7FEA69DA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POSTUPAK PRIJAVE 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5AF639-DED7-470A-8C01-D6B1C6F75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OBVEZNA DOKUMENTACIJA:</a:t>
            </a:r>
          </a:p>
          <a:p>
            <a:pPr lvl="1"/>
            <a:r>
              <a:rPr lang="hr-HR" dirty="0"/>
              <a:t>Prijavni obrazac (Obrazac 1),</a:t>
            </a:r>
          </a:p>
          <a:p>
            <a:pPr lvl="1"/>
            <a:r>
              <a:rPr lang="hr-HR" dirty="0"/>
              <a:t>Izjava o korištenim potporama male vrijednosti (Obrazac 2),</a:t>
            </a:r>
          </a:p>
          <a:p>
            <a:pPr lvl="1"/>
            <a:r>
              <a:rPr lang="hr-HR" dirty="0"/>
              <a:t>Izjava o nepostojanju dvostrukog financiranja istih troškova (Obrazac 3),</a:t>
            </a:r>
          </a:p>
          <a:p>
            <a:pPr lvl="1"/>
            <a:r>
              <a:rPr lang="hr-HR" dirty="0"/>
              <a:t>Potvrda o ekonomskoj veličini SOPG-a/OPG-a,</a:t>
            </a:r>
          </a:p>
          <a:p>
            <a:pPr lvl="1"/>
            <a:r>
              <a:rPr lang="hr-HR" dirty="0"/>
              <a:t>Preslika važeće osobne iskaznice nositelja SOPG-a/OPG-a,</a:t>
            </a:r>
          </a:p>
          <a:p>
            <a:pPr lvl="1"/>
            <a:r>
              <a:rPr lang="hr-HR" dirty="0"/>
              <a:t>Potvrda iz Porezne uprave da prijavitelj nema financijske obveze prema državnom proračunu RH.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AA639F0F-235C-41DE-8F02-D27A5DAF4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902524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D71E730E-57D5-4A57-86D9-3EA3F7A78F78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702B7D09-FA79-4A0E-B8A0-DDA27DD3E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DB977DCE-B6B9-4D31-9F03-3482C483FE7A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B5103CBB-CE7D-4BAC-A751-6F3A36C28816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09DCF966-6458-4988-AE75-9A96F55A06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695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5B9CFA-E0FA-40A9-855B-26C40861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PODNOŠENJE PRIJAVE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F71DFC-F7AA-4A69-A01F-68574EBB6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u="sng" dirty="0"/>
              <a:t>Obvezne obrasce i ostalu</a:t>
            </a:r>
            <a:r>
              <a:rPr lang="en-US" u="sng" dirty="0"/>
              <a:t> </a:t>
            </a:r>
            <a:r>
              <a:rPr lang="en-US" u="sng" dirty="0" err="1"/>
              <a:t>propisanu</a:t>
            </a:r>
            <a:r>
              <a:rPr lang="en-US" u="sng" dirty="0"/>
              <a:t> </a:t>
            </a:r>
            <a:r>
              <a:rPr lang="en-US" u="sng" dirty="0" err="1"/>
              <a:t>dokumentaciju</a:t>
            </a:r>
            <a:r>
              <a:rPr lang="en-US" u="sng" dirty="0"/>
              <a:t> </a:t>
            </a:r>
            <a:r>
              <a:rPr lang="en-US" u="sng" dirty="0" err="1"/>
              <a:t>poslati</a:t>
            </a:r>
            <a:r>
              <a:rPr lang="en-US" u="sng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izvorniku</a:t>
            </a:r>
            <a:r>
              <a:rPr lang="en-US" dirty="0"/>
              <a:t> u </a:t>
            </a:r>
            <a:r>
              <a:rPr lang="en-US" dirty="0" err="1"/>
              <a:t>papirnatom</a:t>
            </a:r>
            <a:r>
              <a:rPr lang="en-US" dirty="0"/>
              <a:t> </a:t>
            </a:r>
            <a:r>
              <a:rPr lang="en-US" dirty="0" err="1"/>
              <a:t>obilku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Na USB-u </a:t>
            </a:r>
            <a:r>
              <a:rPr lang="en-US" dirty="0" err="1"/>
              <a:t>Obrazac</a:t>
            </a:r>
            <a:r>
              <a:rPr lang="en-US" dirty="0"/>
              <a:t> 1 (u excel </a:t>
            </a:r>
            <a:r>
              <a:rPr lang="en-US" dirty="0" err="1"/>
              <a:t>formatu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Obrazac</a:t>
            </a:r>
            <a:r>
              <a:rPr lang="en-US" dirty="0"/>
              <a:t> 2 (s </a:t>
            </a:r>
            <a:r>
              <a:rPr lang="en-US" dirty="0" err="1"/>
              <a:t>čitljivim</a:t>
            </a:r>
            <a:r>
              <a:rPr lang="en-US" dirty="0"/>
              <a:t> </a:t>
            </a:r>
            <a:r>
              <a:rPr lang="en-US" dirty="0" err="1"/>
              <a:t>nazivom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). 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68C16708-FFA9-48F8-ADD1-9B38E3A84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902524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C632D7F1-7B84-4F3E-A6BC-247EEF255531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28E673E4-6D33-47FC-9279-715047CAD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E5EE5199-874F-46B7-AAAD-8AB3475FFD53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2FEFED7A-B0DE-49BF-AE63-DC47B171BB5D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6BB8619A-41CC-43B5-82E7-361A1452E8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38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CC03EE-0B93-45CE-9F8F-9BA46EB0C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KALENDAR PROVEDBE NATJEČAJA</a:t>
            </a:r>
          </a:p>
        </p:txBody>
      </p:sp>
      <p:graphicFrame>
        <p:nvGraphicFramePr>
          <p:cNvPr id="6" name="Tablica 6">
            <a:extLst>
              <a:ext uri="{FF2B5EF4-FFF2-40B4-BE49-F238E27FC236}">
                <a16:creationId xmlns:a16="http://schemas.microsoft.com/office/drawing/2014/main" id="{52863803-5D27-49FF-A7E1-1553C7B19A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218397"/>
              </p:ext>
            </p:extLst>
          </p:nvPr>
        </p:nvGraphicFramePr>
        <p:xfrm>
          <a:off x="1450975" y="2016125"/>
          <a:ext cx="960437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3743912493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659478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Faze </a:t>
                      </a:r>
                      <a:r>
                        <a:rPr lang="en-US" dirty="0" err="1"/>
                        <a:t>natječajnog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postupka</a:t>
                      </a:r>
                      <a:r>
                        <a:rPr lang="en-US" dirty="0"/>
                        <a:t> </a:t>
                      </a:r>
                    </a:p>
                  </a:txBody>
                  <a:tcPr marL="91471" marR="914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Datum </a:t>
                      </a:r>
                    </a:p>
                  </a:txBody>
                  <a:tcPr marL="91471" marR="91471"/>
                </a:tc>
                <a:extLst>
                  <a:ext uri="{0D108BD9-81ED-4DB2-BD59-A6C34878D82A}">
                    <a16:rowId xmlns:a16="http://schemas.microsoft.com/office/drawing/2014/main" val="285016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Objava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natječaja</a:t>
                      </a:r>
                      <a:r>
                        <a:rPr lang="en-US" dirty="0"/>
                        <a:t> </a:t>
                      </a:r>
                    </a:p>
                  </a:txBody>
                  <a:tcPr marL="91471" marR="914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30.4.2021.</a:t>
                      </a:r>
                    </a:p>
                  </a:txBody>
                  <a:tcPr marL="91471" marR="91471"/>
                </a:tc>
                <a:extLst>
                  <a:ext uri="{0D108BD9-81ED-4DB2-BD59-A6C34878D82A}">
                    <a16:rowId xmlns:a16="http://schemas.microsoft.com/office/drawing/2014/main" val="2593563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Razdoblje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zaprimanja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prijava</a:t>
                      </a:r>
                      <a:r>
                        <a:rPr lang="en-US" dirty="0"/>
                        <a:t> </a:t>
                      </a:r>
                    </a:p>
                  </a:txBody>
                  <a:tcPr marL="91471" marR="914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3.5.2021. - 3.6.2021.</a:t>
                      </a:r>
                    </a:p>
                  </a:txBody>
                  <a:tcPr marL="91471" marR="91471"/>
                </a:tc>
                <a:extLst>
                  <a:ext uri="{0D108BD9-81ED-4DB2-BD59-A6C34878D82A}">
                    <a16:rowId xmlns:a16="http://schemas.microsoft.com/office/drawing/2014/main" val="3982968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Rok</a:t>
                      </a:r>
                      <a:r>
                        <a:rPr lang="en-US" dirty="0"/>
                        <a:t> za </a:t>
                      </a:r>
                      <a:r>
                        <a:rPr lang="en-US" dirty="0" err="1"/>
                        <a:t>objavu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Odluke</a:t>
                      </a:r>
                      <a:r>
                        <a:rPr lang="en-US" dirty="0"/>
                        <a:t> o </a:t>
                      </a:r>
                      <a:r>
                        <a:rPr lang="en-US" dirty="0" err="1"/>
                        <a:t>dodjeli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bespovratnih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sredstava</a:t>
                      </a:r>
                      <a:r>
                        <a:rPr lang="en-US" dirty="0"/>
                        <a:t> </a:t>
                      </a:r>
                    </a:p>
                  </a:txBody>
                  <a:tcPr marL="91471" marR="914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15.7.2021.</a:t>
                      </a:r>
                    </a:p>
                  </a:txBody>
                  <a:tcPr marL="91471" marR="91471"/>
                </a:tc>
                <a:extLst>
                  <a:ext uri="{0D108BD9-81ED-4DB2-BD59-A6C34878D82A}">
                    <a16:rowId xmlns:a16="http://schemas.microsoft.com/office/drawing/2014/main" val="34424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Rok</a:t>
                      </a:r>
                      <a:r>
                        <a:rPr lang="en-US" dirty="0"/>
                        <a:t> za </a:t>
                      </a:r>
                      <a:r>
                        <a:rPr lang="en-US" dirty="0" err="1"/>
                        <a:t>ugovaranje</a:t>
                      </a:r>
                      <a:r>
                        <a:rPr lang="en-US" dirty="0"/>
                        <a:t> </a:t>
                      </a:r>
                    </a:p>
                  </a:txBody>
                  <a:tcPr marL="91471" marR="914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30.7.2021.</a:t>
                      </a:r>
                    </a:p>
                  </a:txBody>
                  <a:tcPr marL="91471" marR="91471"/>
                </a:tc>
                <a:extLst>
                  <a:ext uri="{0D108BD9-81ED-4DB2-BD59-A6C34878D82A}">
                    <a16:rowId xmlns:a16="http://schemas.microsoft.com/office/drawing/2014/main" val="831301447"/>
                  </a:ext>
                </a:extLst>
              </a:tr>
            </a:tbl>
          </a:graphicData>
        </a:graphic>
      </p:graphicFrame>
      <p:pic>
        <p:nvPicPr>
          <p:cNvPr id="3" name="Slika 2">
            <a:extLst>
              <a:ext uri="{FF2B5EF4-FFF2-40B4-BE49-F238E27FC236}">
                <a16:creationId xmlns:a16="http://schemas.microsoft.com/office/drawing/2014/main" id="{D9B07318-BE87-4578-866D-826820E42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6796" y="5848879"/>
            <a:ext cx="7718205" cy="1268078"/>
          </a:xfrm>
          <a:prstGeom prst="rect">
            <a:avLst/>
          </a:prstGeom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6D1B33A4-0148-4821-BCC4-420686D0835D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D5B1F05-4998-4A4F-AB06-B41E115AD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8" name="object 24">
            <a:extLst>
              <a:ext uri="{FF2B5EF4-FFF2-40B4-BE49-F238E27FC236}">
                <a16:creationId xmlns:a16="http://schemas.microsoft.com/office/drawing/2014/main" id="{8E38D339-BC7E-4558-B77B-0258B1CE72B0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F64176B4-54EA-4A38-8C40-A6D1D10FC6CA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8C93F004-93E9-41AC-A5C9-27F27C75B1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74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C3096-2A11-4619-897E-3A24B191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D61B3C-A336-45EA-AFA7-2D23D849A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Više detalja možete pronaći na:</a:t>
            </a:r>
          </a:p>
          <a:p>
            <a:endParaRPr lang="hr-HR" dirty="0"/>
          </a:p>
          <a:p>
            <a:r>
              <a:rPr lang="hr-HR" dirty="0">
                <a:hlinkClick r:id="rId2"/>
              </a:rPr>
              <a:t>https://poljoprivreda.gov.hr/UserDocsImages/dokumenti/pristup_info/Natje%C4%8Daji/2021_04_30_manjine/Natje%C4%8Daj%20za%20financiranje%20projekata%20u%202021.%20godini%20prema%20programu%20za%20financiranje%20projekata%20lokalne%20infrastrukture%20i%20ruralnog.pdf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45208FC-C3F2-46C1-8DCE-A8B92368C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6796" y="5848879"/>
            <a:ext cx="7718205" cy="1268078"/>
          </a:xfrm>
          <a:prstGeom prst="rect">
            <a:avLst/>
          </a:prstGeom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2CB6496C-2B46-4A36-9B91-E34FB8F52B57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5AC26930-5170-41E4-98A3-79C8CFED4C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03D04D97-64A3-48BC-925B-672C2A71106E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8AB705D6-F866-4039-9ACD-742A3275E19F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63259452-C4AF-4BA5-A7E9-819BB205AE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710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CEFF7E-E8A1-4B92-95A5-E3F8E7539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031387-4F69-4543-BE6C-CC5A1AFC8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hr-HR" sz="3200" b="1" dirty="0"/>
              <a:t>HVALA NA PAŽNJI!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808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665E78-B685-4823-88F9-23C522FD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PROJEKTA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F6EBBF-5071-4809-8C63-6D824D040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Prijavitelj mora u prijavnom obrascu definirati početno stanje gospodarstva te planirane ciljeve projekta koje će ostvariti u okviru najmanje jedne od prihvatljivih aktivnosti, a koje se moraju odnositi na: </a:t>
            </a:r>
          </a:p>
          <a:p>
            <a:pPr lvl="1"/>
            <a:r>
              <a:rPr lang="hr-HR" dirty="0"/>
              <a:t>A. modernizaciju i/ili unapređenje procesa rada i poslovanja, </a:t>
            </a:r>
          </a:p>
          <a:p>
            <a:pPr lvl="1"/>
            <a:r>
              <a:rPr lang="hr-HR" dirty="0"/>
              <a:t>B. povećanje proizvodnog kapaciteta.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35ADDC84-9967-41C5-9453-6CBFCA929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61580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6D16CCB0-1E46-49C0-A104-F0FDB475B73F}"/>
              </a:ext>
            </a:extLst>
          </p:cNvPr>
          <p:cNvSpPr/>
          <p:nvPr/>
        </p:nvSpPr>
        <p:spPr>
          <a:xfrm>
            <a:off x="2405848" y="6303146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80BCF43-F566-44A0-91B2-555592944B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02129F0E-8FB7-4F95-8B97-C8870C78ED47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C1D35F0B-E30C-42DD-BC31-1997E8148BFA}"/>
              </a:ext>
            </a:extLst>
          </p:cNvPr>
          <p:cNvSpPr/>
          <p:nvPr/>
        </p:nvSpPr>
        <p:spPr>
          <a:xfrm>
            <a:off x="6577189" y="6325456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8878ACD8-B6E0-4249-A91C-78AAB6D282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0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8D0326-8084-4999-B36E-6F4B5575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PLANIRANI IZNOSI I UKUPNA VRIJEDOST NATJEČAJA 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63335C-C1CC-438E-9C16-4A446FC6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Ukupna planirana vrijednost ovog natječaja iznosi: 20.000.000,00 kn.</a:t>
            </a:r>
          </a:p>
          <a:p>
            <a:pPr marL="0" indent="0">
              <a:buNone/>
            </a:pPr>
            <a:r>
              <a:rPr lang="hr-HR" dirty="0"/>
              <a:t>	</a:t>
            </a:r>
            <a:endParaRPr lang="en-US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D3DC037C-21E7-4A16-8C36-5BF8D608E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94966"/>
              </p:ext>
            </p:extLst>
          </p:nvPr>
        </p:nvGraphicFramePr>
        <p:xfrm>
          <a:off x="2031999" y="3606326"/>
          <a:ext cx="8128000" cy="1868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3318954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824430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42827943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234492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04495056"/>
                    </a:ext>
                  </a:extLst>
                </a:gridCol>
              </a:tblGrid>
              <a:tr h="679728">
                <a:tc>
                  <a:txBody>
                    <a:bodyPr/>
                    <a:lstStyle/>
                    <a:p>
                      <a:r>
                        <a:rPr lang="hr-HR" dirty="0"/>
                        <a:t>Razvojna skupina JLRS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178368"/>
                  </a:ext>
                </a:extLst>
              </a:tr>
              <a:tr h="226792">
                <a:tc>
                  <a:txBody>
                    <a:bodyPr/>
                    <a:lstStyle/>
                    <a:p>
                      <a:r>
                        <a:rPr lang="hr-HR" dirty="0"/>
                        <a:t>Indikativni iznos sredstava za sve projekte (kn)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10.000,00 kn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5.000,00 kn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3.000,00 kn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  <a:p>
                      <a:pPr algn="ctr"/>
                      <a:r>
                        <a:rPr lang="hr-HR" dirty="0"/>
                        <a:t>2.000,00 kn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807336"/>
                  </a:ext>
                </a:extLst>
              </a:tr>
            </a:tbl>
          </a:graphicData>
        </a:graphic>
      </p:graphicFrame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D0B0E192-A661-43F4-8E98-1F70A714B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61580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object 25">
            <a:extLst>
              <a:ext uri="{FF2B5EF4-FFF2-40B4-BE49-F238E27FC236}">
                <a16:creationId xmlns:a16="http://schemas.microsoft.com/office/drawing/2014/main" id="{40DF5547-EB68-461A-B2E8-B632091ED134}"/>
              </a:ext>
            </a:extLst>
          </p:cNvPr>
          <p:cNvSpPr/>
          <p:nvPr/>
        </p:nvSpPr>
        <p:spPr>
          <a:xfrm>
            <a:off x="2405848" y="6303146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D2469C6-4C73-4F55-BCF5-C7180D3D33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8" name="object 24">
            <a:extLst>
              <a:ext uri="{FF2B5EF4-FFF2-40B4-BE49-F238E27FC236}">
                <a16:creationId xmlns:a16="http://schemas.microsoft.com/office/drawing/2014/main" id="{AE234D90-7456-4326-9704-162CA196518B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1AE00AC6-8087-4617-80FF-5080F2D61045}"/>
              </a:ext>
            </a:extLst>
          </p:cNvPr>
          <p:cNvSpPr/>
          <p:nvPr/>
        </p:nvSpPr>
        <p:spPr>
          <a:xfrm>
            <a:off x="6577189" y="6325456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44508B9A-31E8-4525-AA17-C919C0EC29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344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1C7174-CB02-416B-AEF8-AB43ADEF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PODRUČJE PROVEDBE PROGRAMA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8E4577E-05C0-4E9A-8E33-1D97837B6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Projektne aktivnosti se moraju provoditi na područjima jedinica lokalne samouprave koje ulaze u prve četiri skupine prema vrijednosti indeksa razvijenosti i s udjelom više od 5% pripadnika nacionalnih manjina u ukupnom stanovništvu prema Popisu stanovništva iz 2011.g.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35605339-0372-4D4B-B394-48FF92931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11882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774A3307-0033-4DE3-9023-BC4E2A4BB495}"/>
              </a:ext>
            </a:extLst>
          </p:cNvPr>
          <p:cNvSpPr/>
          <p:nvPr/>
        </p:nvSpPr>
        <p:spPr>
          <a:xfrm>
            <a:off x="2405848" y="6303146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B217EEA9-983F-4288-AEAF-C3B51DFDFD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8" name="object 24">
            <a:extLst>
              <a:ext uri="{FF2B5EF4-FFF2-40B4-BE49-F238E27FC236}">
                <a16:creationId xmlns:a16="http://schemas.microsoft.com/office/drawing/2014/main" id="{E8B38B3C-239A-4C70-97F7-E6BB00BA2BF0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4F9F26D7-47D8-4361-A989-60481FEDF5A3}"/>
              </a:ext>
            </a:extLst>
          </p:cNvPr>
          <p:cNvSpPr/>
          <p:nvPr/>
        </p:nvSpPr>
        <p:spPr>
          <a:xfrm>
            <a:off x="6577189" y="6260241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5D1C452D-4A4D-4939-8336-379DAD2401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071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FD8352-3508-401C-9B0B-B289FA50D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VRIJEME PROVEDBE PROJEKTA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A8E34B-9315-453E-BD07-5F808D1F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Maksimalno vrijeme provedbe projekata je 6 mjeseci od dana sklapanja Ugovora o dodjeli bespovratnih sredstava. </a:t>
            </a:r>
          </a:p>
          <a:p>
            <a:endParaRPr lang="hr-HR" dirty="0"/>
          </a:p>
          <a:p>
            <a:r>
              <a:rPr lang="hr-HR" dirty="0"/>
              <a:t>Ako se prihvatljive aktivnosti odnose na kupnju poljoprivrednog zemljišta i kupnju poljoprivredne mehanizacije, strojeva i opreme takve aktivnosti moraju biti na </a:t>
            </a:r>
            <a:r>
              <a:rPr lang="hr-HR" dirty="0" err="1"/>
              <a:t>samoopskrbnom</a:t>
            </a:r>
            <a:r>
              <a:rPr lang="hr-HR" dirty="0"/>
              <a:t>/obiteljskom poljoprivrednom gospodarstvu (SOPG/OPG) najmanje 5g od potpisivanja Ugovora o dodjeli bespovratnih sredstava.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304A0ED4-C5B7-428D-904A-598669B4A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D24D206B-9148-4A8D-BF8F-9F63EEF2259E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3D4D8356-C80D-4A50-B899-96A51C7B8D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8D30C74D-F710-4317-8E6C-449057C104D8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AC5DF839-F560-474D-92FF-5596A54DD9B7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B3CF0D19-9E9E-4645-9618-25FC1FAE75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901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51CAD9-167E-4D4D-9398-AE2CF097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PRIHVATLJIVI PRIJAVITELJI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0861CD-542C-45EE-8E0A-DCC90B211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SOPG ili OPG upisano u Upisnik poljoprivrednika/Upisnik obiteljskih poljoprivrednih gospodarstava u trenutku objave Natječaja, ekonomske veličine od 500€ do 4.999€ standardnog ekonomskog rezultata (SO), a sjedište SOPG-a/OPG-a mora biti na području definiranom gore navedeno; „područje provedbe programa”.</a:t>
            </a:r>
          </a:p>
          <a:p>
            <a:endParaRPr lang="hr-HR" dirty="0"/>
          </a:p>
          <a:p>
            <a:r>
              <a:rPr lang="hr-HR" dirty="0"/>
              <a:t>Prijavitelj mora imati podmirene financijske obveze prema državnom proračunu RH.</a:t>
            </a:r>
          </a:p>
          <a:p>
            <a:endParaRPr lang="hr-HR" dirty="0"/>
          </a:p>
          <a:p>
            <a:r>
              <a:rPr lang="hr-HR" dirty="0"/>
              <a:t>Prijavitelj je obvezan dostaviti potvrdu iz koje je vidljiva ekonomska veličina poljoprivrednog gospodarstva iskazana u ukupnom SO poljoprivrednog gospodarstva. 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9E6F7A3C-FFDB-4331-8EF3-434EBD7E9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E5FCEF42-92FB-47CA-9B4C-EF03830CA324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AEC2D69-A794-4313-A851-8EEAD119E3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2663ACA5-6BAD-4E06-95D8-DA2C31DD6700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18610281-D4A2-473A-BDE8-04E556335B26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AC7F7E31-7115-46B8-8486-720C92E831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05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BB8078-88AA-49E7-ADAC-0127F527D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PRIJAVITELJI NE MOGU BITI 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B4977D-AE5C-47A5-B333-175F106E5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Oni koji su ostvarili potporu iz Natječaja za financiranje projekata u 2018., 2019., 2020.g. prema Programu za financiranje projekata lokalne infrastrukture i ruralnog razvoja na područjima naseljenim nacionalnim manjinama. </a:t>
            </a:r>
          </a:p>
          <a:p>
            <a:endParaRPr lang="hr-HR" dirty="0"/>
          </a:p>
          <a:p>
            <a:r>
              <a:rPr lang="hr-HR" dirty="0"/>
              <a:t>Oni koji su ostvarili potporu iz Natječaja za provedbu tipa operacije 6.3.1. „Potpora razvoju malih poljoprivrednih gospodarstava” ili LAG natječaju sukladnom tipu operacije 6.3.1.</a:t>
            </a:r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2835BCF8-0356-4612-863D-C2955C0A3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0FF034FE-9FB7-490E-8A2C-9BBC37DD6C9E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E49783CA-1C90-4B5F-BA09-65DADFED4F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0BC9CDA3-2AED-4EAA-BB54-DD3738CBD6F2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79ACC2BA-EC43-4797-B9E2-0D8F2C7C2ECD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4A712663-5583-4A6D-B9B4-53307BFB50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02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92399B-45DD-4EA6-8B26-AF2AF0FB3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PRIHVATLJIVE AKTIVNOSTI/TROŠKOVI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EA5A82-B997-458B-9E0E-DE7F6AF0F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A) kupnja domaćih životinja, višegodišnjeg bilja, sjemena i sadnog materijala višegodišnjeg bilja, </a:t>
            </a:r>
          </a:p>
          <a:p>
            <a:r>
              <a:rPr lang="hr-HR" dirty="0"/>
              <a:t>B) kupnja, građenje jednostavnih objekata i/ili opremanje zatvorenih/zaštićenih prostora i objekata te ostalih gospodarskih objekata (vanjska i unutarnja infrastruktura) u svrhu obavljanja poljoprivredne  proizvodnje i/ili prerade proizvoda,</a:t>
            </a:r>
          </a:p>
          <a:p>
            <a:r>
              <a:rPr lang="hr-HR" dirty="0"/>
              <a:t>C) podizanje novih i/ili rekonstruiranje postojećih višegodišnjih nasada,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366E89B1-BB90-4D1F-9E55-6CFC673C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1D5B4C89-2081-482D-9B1A-4AF22F50B12A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284CF52C-3340-4918-A6C0-1446B77D37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6B5503C5-D785-4181-BF97-E7D7D8B29E18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A5B9B989-BD00-42FF-A7BB-AC52F03CFF79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AC3F0E1E-7111-4F55-A87C-6606F2897E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19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47478F-CE50-47A9-B3C3-D40D1CF32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ADEE26D-0530-4AA6-BAED-863634D1D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D) kupnja gospodarskih vozila, poljoprivredne mehanizacije, strojeva i opreme (novih i rabljenih), </a:t>
            </a:r>
          </a:p>
          <a:p>
            <a:r>
              <a:rPr lang="hr-HR" dirty="0"/>
              <a:t>E) kupnja ili zakup poljoprivrednog zemljišta (osim državnog poljoprivrednog zemljišta),</a:t>
            </a:r>
          </a:p>
          <a:p>
            <a:r>
              <a:rPr lang="hr-HR" dirty="0"/>
              <a:t>F) uređenje i poboljšanje kvalitete poljoprivrednog zemljišta u svrhu poljoprivredne proizvodnje, 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AE208D80-E6E1-4C28-AB6D-CF0B0A63C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081" y="5893647"/>
            <a:ext cx="7713837" cy="126491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bject 25">
            <a:extLst>
              <a:ext uri="{FF2B5EF4-FFF2-40B4-BE49-F238E27FC236}">
                <a16:creationId xmlns:a16="http://schemas.microsoft.com/office/drawing/2014/main" id="{5A186C05-8127-4F17-9FCC-E01901D8126F}"/>
              </a:ext>
            </a:extLst>
          </p:cNvPr>
          <p:cNvSpPr/>
          <p:nvPr/>
        </p:nvSpPr>
        <p:spPr>
          <a:xfrm>
            <a:off x="2423604" y="6319693"/>
            <a:ext cx="612149" cy="4128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0FA5EBB-4471-4D41-B619-F0F0199751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27" y="6390673"/>
            <a:ext cx="938865" cy="237765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224D0E14-A78E-4116-8400-D453157F1C2E}"/>
              </a:ext>
            </a:extLst>
          </p:cNvPr>
          <p:cNvSpPr/>
          <p:nvPr/>
        </p:nvSpPr>
        <p:spPr>
          <a:xfrm>
            <a:off x="4806195" y="6390673"/>
            <a:ext cx="1536091" cy="250217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 defTabSz="914400" hangingPunct="0"/>
            <a:endParaRPr kern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76FCAEF7-AEFD-4B50-82FE-2C2FBB15B27C}"/>
              </a:ext>
            </a:extLst>
          </p:cNvPr>
          <p:cNvSpPr/>
          <p:nvPr/>
        </p:nvSpPr>
        <p:spPr>
          <a:xfrm>
            <a:off x="6577189" y="6342004"/>
            <a:ext cx="1104260" cy="3681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D0936BE2-0BE8-42FA-8611-BADF3776BA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0484" y="6409222"/>
            <a:ext cx="914479" cy="23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3272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205</TotalTime>
  <Words>809</Words>
  <Application>Microsoft Office PowerPoint</Application>
  <PresentationFormat>Široki zaslon</PresentationFormat>
  <Paragraphs>92</Paragraphs>
  <Slides>17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1" baseType="lpstr">
      <vt:lpstr>Arial</vt:lpstr>
      <vt:lpstr>Calibri</vt:lpstr>
      <vt:lpstr>Gill Sans MT</vt:lpstr>
      <vt:lpstr>Galerija</vt:lpstr>
      <vt:lpstr>Ruralni razvoj na područjima naseljenim pripadnicima nacionalnih manjina</vt:lpstr>
      <vt:lpstr>CILJEVI PROJEKTA</vt:lpstr>
      <vt:lpstr>PLANIRANI IZNOSI I UKUPNA VRIJEDOST NATJEČAJA </vt:lpstr>
      <vt:lpstr>PODRUČJE PROVEDBE PROGRAMA</vt:lpstr>
      <vt:lpstr>VRIJEME PROVEDBE PROJEKTA</vt:lpstr>
      <vt:lpstr>PRIHVATLJIVI PRIJAVITELJI</vt:lpstr>
      <vt:lpstr>PRIJAVITELJI NE MOGU BITI </vt:lpstr>
      <vt:lpstr>PRIHVATLJIVE AKTIVNOSTI/TROŠKOVI</vt:lpstr>
      <vt:lpstr>…</vt:lpstr>
      <vt:lpstr>…</vt:lpstr>
      <vt:lpstr>NEPRIHVATLJIVI TROŠKOVI</vt:lpstr>
      <vt:lpstr>…</vt:lpstr>
      <vt:lpstr>POSTUPAK PRIJAVE </vt:lpstr>
      <vt:lpstr>PODNOŠENJE PRIJAVE </vt:lpstr>
      <vt:lpstr>KALENDAR PROVEDBE NATJEČAJA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 malog i srednjeg poduzetništva i obrta na područjima naseljenim pripadnicima nacionalnih manjina</dc:title>
  <dc:creator>Lira2</dc:creator>
  <cp:lastModifiedBy>Lira2</cp:lastModifiedBy>
  <cp:revision>34</cp:revision>
  <dcterms:created xsi:type="dcterms:W3CDTF">2021-05-24T12:49:07Z</dcterms:created>
  <dcterms:modified xsi:type="dcterms:W3CDTF">2021-06-08T11:46:13Z</dcterms:modified>
</cp:coreProperties>
</file>