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134203-A2DC-4228-8866-2A98F0EF6A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3343" y="1350236"/>
            <a:ext cx="6386532" cy="4347322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  <a:t>Prelazak na proizvodnju s niskom emisijom ugljika, </a:t>
            </a:r>
            <a:b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</a:br>
            <a:b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</a:br>
            <a: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  <a:t>upravljanje klimatskim rizicima</a:t>
            </a:r>
            <a:b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</a:br>
            <a: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  <a:t> i </a:t>
            </a:r>
            <a:b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</a:br>
            <a:r>
              <a:rPr lang="hr-HR" sz="2800" b="1" dirty="0">
                <a:effectLst/>
                <a:latin typeface="Sitka Heading" panose="02000505000000020004" pitchFamily="2" charset="0"/>
                <a:ea typeface="Calibri" panose="020F0502020204030204" pitchFamily="34" charset="0"/>
              </a:rPr>
              <a:t>prilagodba klimatskim promjenama</a:t>
            </a:r>
            <a:endParaRPr lang="en-US" sz="6600" dirty="0">
              <a:latin typeface="Sitka Heading" panose="02000505000000020004" pitchFamily="2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484634B-15AB-4F4E-9076-779E63FB1E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  <a:p>
            <a:endParaRPr lang="en-US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7D77DAE-410F-4E45-B154-65A8EF863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600" y="3735166"/>
            <a:ext cx="5015926" cy="288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99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DBA3C7-4DE2-45C2-97A6-E53769F69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692210"/>
            <a:ext cx="7958331" cy="863125"/>
          </a:xfrm>
        </p:spPr>
        <p:txBody>
          <a:bodyPr/>
          <a:lstStyle/>
          <a:p>
            <a:r>
              <a:rPr lang="en-US" dirty="0" err="1"/>
              <a:t>Opći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31629C-853F-48B1-A76F-61B64C212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postizanje</a:t>
            </a:r>
            <a:r>
              <a:rPr lang="en-US" dirty="0"/>
              <a:t> </a:t>
            </a:r>
            <a:r>
              <a:rPr lang="en-US" dirty="0" err="1"/>
              <a:t>održivog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temeljenog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konkurentnom</a:t>
            </a:r>
            <a:r>
              <a:rPr lang="en-US" dirty="0"/>
              <a:t> </a:t>
            </a:r>
            <a:r>
              <a:rPr lang="en-US" dirty="0" err="1"/>
              <a:t>niskougljičnom</a:t>
            </a:r>
            <a:r>
              <a:rPr lang="en-US" dirty="0"/>
              <a:t> </a:t>
            </a:r>
            <a:r>
              <a:rPr lang="en-US" dirty="0" err="1"/>
              <a:t>gospodarstvu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učinkovitom</a:t>
            </a:r>
            <a:r>
              <a:rPr lang="en-US" dirty="0"/>
              <a:t> </a:t>
            </a:r>
            <a:r>
              <a:rPr lang="en-US" dirty="0" err="1"/>
              <a:t>korištenju</a:t>
            </a:r>
            <a:r>
              <a:rPr lang="en-US" dirty="0"/>
              <a:t> </a:t>
            </a:r>
            <a:r>
              <a:rPr lang="en-US" dirty="0" err="1"/>
              <a:t>resursa</a:t>
            </a:r>
            <a:endParaRPr lang="en-US" dirty="0"/>
          </a:p>
          <a:p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opskrbe</a:t>
            </a:r>
            <a:r>
              <a:rPr lang="en-US" dirty="0"/>
              <a:t> </a:t>
            </a:r>
            <a:r>
              <a:rPr lang="en-US" dirty="0" err="1"/>
              <a:t>energijom</a:t>
            </a:r>
            <a:r>
              <a:rPr lang="en-US" dirty="0"/>
              <a:t>, </a:t>
            </a:r>
            <a:r>
              <a:rPr lang="en-US" dirty="0" err="1"/>
              <a:t>održivost</a:t>
            </a:r>
            <a:r>
              <a:rPr lang="en-US" dirty="0"/>
              <a:t> </a:t>
            </a:r>
            <a:r>
              <a:rPr lang="en-US" dirty="0" err="1"/>
              <a:t>energetske</a:t>
            </a:r>
            <a:r>
              <a:rPr lang="en-US" dirty="0"/>
              <a:t> </a:t>
            </a:r>
            <a:r>
              <a:rPr lang="en-US" dirty="0" err="1"/>
              <a:t>opskrbe</a:t>
            </a:r>
            <a:r>
              <a:rPr lang="en-US" dirty="0"/>
              <a:t>,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dostupnosti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energetske</a:t>
            </a:r>
            <a:r>
              <a:rPr lang="en-US" dirty="0"/>
              <a:t> </a:t>
            </a:r>
            <a:r>
              <a:rPr lang="en-US" dirty="0" err="1"/>
              <a:t>ovisnosti</a:t>
            </a:r>
            <a:endParaRPr lang="en-US" dirty="0"/>
          </a:p>
          <a:p>
            <a:r>
              <a:rPr lang="en-US" dirty="0" err="1"/>
              <a:t>solidarnost</a:t>
            </a:r>
            <a:r>
              <a:rPr lang="en-US" dirty="0"/>
              <a:t> </a:t>
            </a:r>
            <a:r>
              <a:rPr lang="en-US" dirty="0" err="1"/>
              <a:t>izvršavanjem</a:t>
            </a:r>
            <a:r>
              <a:rPr lang="en-US" dirty="0"/>
              <a:t> </a:t>
            </a:r>
            <a:r>
              <a:rPr lang="en-US" dirty="0" err="1"/>
              <a:t>obveza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sporazumima</a:t>
            </a:r>
            <a:r>
              <a:rPr lang="en-US" dirty="0"/>
              <a:t>,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EU-a,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povijesne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doprinos</a:t>
            </a:r>
            <a:r>
              <a:rPr lang="en-US" dirty="0"/>
              <a:t> </a:t>
            </a:r>
            <a:r>
              <a:rPr lang="en-US" dirty="0" err="1"/>
              <a:t>globalnim</a:t>
            </a:r>
            <a:r>
              <a:rPr lang="en-US" dirty="0"/>
              <a:t> </a:t>
            </a:r>
            <a:r>
              <a:rPr lang="en-US" dirty="0" err="1"/>
              <a:t>ciljevima</a:t>
            </a:r>
            <a:endParaRPr lang="hr-HR" dirty="0"/>
          </a:p>
          <a:p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onečišćenja</a:t>
            </a:r>
            <a:r>
              <a:rPr lang="en-US" dirty="0"/>
              <a:t> </a:t>
            </a:r>
            <a:r>
              <a:rPr lang="en-US" dirty="0" err="1"/>
              <a:t>zraka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utjecaja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zdravlje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kvalitetu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građana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6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B069C6-4DA4-4188-9824-C4EA60746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Obrazovanje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građana</a:t>
            </a:r>
            <a:r>
              <a:rPr lang="en-US" dirty="0"/>
              <a:t> u </a:t>
            </a:r>
            <a:r>
              <a:rPr lang="en-US" dirty="0" err="1"/>
              <a:t>niskougljični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hr-HR" dirty="0"/>
              <a:t>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876352-5196-42EE-9F2E-54D57E57D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Obrazovni</a:t>
            </a:r>
            <a:r>
              <a:rPr lang="en-US" dirty="0"/>
              <a:t> </a:t>
            </a:r>
            <a:r>
              <a:rPr lang="en-US" dirty="0" err="1"/>
              <a:t>sustav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postati</a:t>
            </a:r>
            <a:r>
              <a:rPr lang="en-US" dirty="0"/>
              <a:t> </a:t>
            </a:r>
            <a:r>
              <a:rPr lang="en-US" dirty="0" err="1"/>
              <a:t>predvodnik</a:t>
            </a:r>
            <a:r>
              <a:rPr lang="en-US" dirty="0"/>
              <a:t> u </a:t>
            </a:r>
            <a:r>
              <a:rPr lang="en-US" dirty="0" err="1"/>
              <a:t>promicanju</a:t>
            </a:r>
            <a:r>
              <a:rPr lang="en-US" dirty="0"/>
              <a:t> </a:t>
            </a:r>
            <a:r>
              <a:rPr lang="en-US" dirty="0" err="1"/>
              <a:t>načela</a:t>
            </a:r>
            <a:r>
              <a:rPr lang="en-US" dirty="0"/>
              <a:t> </a:t>
            </a:r>
            <a:r>
              <a:rPr lang="en-US" dirty="0" err="1"/>
              <a:t>niskougljičnog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mladi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koji </a:t>
            </a:r>
            <a:r>
              <a:rPr lang="en-US" dirty="0" err="1"/>
              <a:t>ulaze</a:t>
            </a:r>
            <a:r>
              <a:rPr lang="en-US" dirty="0"/>
              <a:t> u </a:t>
            </a:r>
            <a:r>
              <a:rPr lang="en-US" dirty="0" err="1"/>
              <a:t>sustav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bit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nositelji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se bez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uvjerenja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provesti</a:t>
            </a:r>
            <a:r>
              <a:rPr lang="en-US" dirty="0"/>
              <a:t>. </a:t>
            </a:r>
            <a:r>
              <a:rPr lang="en-US" dirty="0" err="1"/>
              <a:t>Stoga</a:t>
            </a:r>
            <a:r>
              <a:rPr lang="en-US" dirty="0"/>
              <a:t> je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prioritetna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,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/>
              <a:t>važnija</a:t>
            </a:r>
            <a:r>
              <a:rPr lang="en-US" dirty="0"/>
              <a:t> 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mjere</a:t>
            </a:r>
            <a:r>
              <a:rPr lang="en-US" dirty="0"/>
              <a:t> </a:t>
            </a:r>
            <a:r>
              <a:rPr lang="en-US" dirty="0" err="1"/>
              <a:t>tehničkog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0241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801D3C-0D60-4DCB-96E7-D6FCCB392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F3ADC2-2667-49AD-A7F6-9BF81EBE1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razdoblju</a:t>
            </a:r>
            <a:r>
              <a:rPr lang="en-US" dirty="0"/>
              <a:t> od 2021. do 2030.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obrazovanje</a:t>
            </a:r>
            <a:r>
              <a:rPr lang="en-US" dirty="0"/>
              <a:t> o </a:t>
            </a:r>
            <a:r>
              <a:rPr lang="en-US" dirty="0" err="1"/>
              <a:t>održivom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klimatskim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 u </a:t>
            </a:r>
            <a:r>
              <a:rPr lang="en-US" dirty="0" err="1"/>
              <a:t>Hrvatskoj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razvijati</a:t>
            </a:r>
            <a:r>
              <a:rPr lang="en-US" dirty="0"/>
              <a:t>, </a:t>
            </a:r>
            <a:r>
              <a:rPr lang="en-US" dirty="0" err="1"/>
              <a:t>dopunjavati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modernizirati</a:t>
            </a:r>
            <a:r>
              <a:rPr lang="en-US" dirty="0"/>
              <a:t> u </a:t>
            </a:r>
            <a:r>
              <a:rPr lang="en-US" dirty="0" err="1"/>
              <a:t>hodu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stvarati</a:t>
            </a:r>
            <a:r>
              <a:rPr lang="en-US" dirty="0"/>
              <a:t> </a:t>
            </a:r>
            <a:r>
              <a:rPr lang="en-US" dirty="0" err="1"/>
              <a:t>generacije</a:t>
            </a:r>
            <a:r>
              <a:rPr lang="en-US" dirty="0"/>
              <a:t> </a:t>
            </a:r>
            <a:r>
              <a:rPr lang="en-US" dirty="0" err="1"/>
              <a:t>građana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 koji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cjelovito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sustavno</a:t>
            </a:r>
            <a:r>
              <a:rPr lang="en-US" dirty="0"/>
              <a:t> »</a:t>
            </a:r>
            <a:r>
              <a:rPr lang="en-US" dirty="0" err="1"/>
              <a:t>klimatski</a:t>
            </a:r>
            <a:r>
              <a:rPr lang="en-US" dirty="0"/>
              <a:t> </a:t>
            </a:r>
            <a:r>
              <a:rPr lang="en-US" dirty="0" err="1"/>
              <a:t>osviješteni</a:t>
            </a:r>
            <a:r>
              <a:rPr lang="en-US" dirty="0"/>
              <a:t>«.</a:t>
            </a: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87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4103C1-5333-439B-9815-464318925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ENERGIJA IZ OBNOVLJIVIH IZVORA</a:t>
            </a:r>
            <a:r>
              <a:rPr lang="hr-HR" dirty="0"/>
              <a:t>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8357D3-EB0D-463C-A902-0F033B121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energetskoj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EU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Energetske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,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je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</a:t>
            </a:r>
            <a:r>
              <a:rPr lang="en-US" dirty="0" err="1"/>
              <a:t>obnovljivih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utječe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ovisnosti</a:t>
            </a:r>
            <a:r>
              <a:rPr lang="en-US" dirty="0"/>
              <a:t> o </a:t>
            </a:r>
            <a:r>
              <a:rPr lang="en-US" dirty="0" err="1"/>
              <a:t>uvozu</a:t>
            </a:r>
            <a:r>
              <a:rPr lang="en-US" dirty="0"/>
              <a:t> </a:t>
            </a:r>
            <a:r>
              <a:rPr lang="en-US" dirty="0" err="1"/>
              <a:t>energenata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stakleničkih</a:t>
            </a:r>
            <a:r>
              <a:rPr lang="en-US" dirty="0"/>
              <a:t> </a:t>
            </a:r>
            <a:r>
              <a:rPr lang="en-US" dirty="0" err="1"/>
              <a:t>plinova</a:t>
            </a:r>
            <a:r>
              <a:rPr lang="en-US" dirty="0"/>
              <a:t> u </a:t>
            </a:r>
            <a:r>
              <a:rPr lang="en-US" dirty="0" err="1"/>
              <a:t>proizvodnji</a:t>
            </a:r>
            <a:r>
              <a:rPr lang="en-US" dirty="0"/>
              <a:t> </a:t>
            </a:r>
            <a:r>
              <a:rPr lang="en-US" dirty="0" err="1"/>
              <a:t>električne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toplinske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, </a:t>
            </a:r>
            <a:r>
              <a:rPr lang="en-US" dirty="0" err="1"/>
              <a:t>zbrinjavanju</a:t>
            </a:r>
            <a:r>
              <a:rPr lang="en-US" dirty="0"/>
              <a:t> </a:t>
            </a:r>
            <a:r>
              <a:rPr lang="en-US" dirty="0" err="1"/>
              <a:t>organskog</a:t>
            </a:r>
            <a:r>
              <a:rPr lang="en-US" dirty="0"/>
              <a:t> </a:t>
            </a:r>
            <a:r>
              <a:rPr lang="en-US" dirty="0" err="1"/>
              <a:t>otpada</a:t>
            </a:r>
            <a:r>
              <a:rPr lang="en-US" dirty="0"/>
              <a:t>, </a:t>
            </a:r>
            <a:r>
              <a:rPr lang="en-US" dirty="0" err="1"/>
              <a:t>učinkovitom</a:t>
            </a:r>
            <a:r>
              <a:rPr lang="en-US" dirty="0"/>
              <a:t> </a:t>
            </a:r>
            <a:r>
              <a:rPr lang="en-US" dirty="0" err="1"/>
              <a:t>grijanju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kogeneracijskih</a:t>
            </a:r>
            <a:r>
              <a:rPr lang="en-US" dirty="0"/>
              <a:t> </a:t>
            </a:r>
            <a:r>
              <a:rPr lang="en-US" dirty="0" err="1"/>
              <a:t>postrojenja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otvaranju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niše</a:t>
            </a:r>
            <a:r>
              <a:rPr lang="en-US" dirty="0"/>
              <a:t> u </a:t>
            </a:r>
            <a:r>
              <a:rPr lang="en-US" dirty="0" err="1"/>
              <a:t>uslužnom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industrijskom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vezanom</a:t>
            </a:r>
            <a:r>
              <a:rPr lang="en-US" dirty="0"/>
              <a:t> za </a:t>
            </a:r>
            <a:r>
              <a:rPr lang="en-US" dirty="0" err="1"/>
              <a:t>tehnološki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postrojenja</a:t>
            </a:r>
            <a:r>
              <a:rPr lang="en-US" dirty="0"/>
              <a:t> za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obnovljivih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konačnici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</a:t>
            </a:r>
            <a:r>
              <a:rPr lang="en-US" dirty="0" err="1"/>
              <a:t>zaposlenosti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5993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EB600B-F260-40D1-8F55-B2891351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DC39C12-C7DB-4D07-B54C-1B73002CE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3600" b="1" i="1" dirty="0"/>
              <a:t>HVALA NA PAŽNJI!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426244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7CC0E0-1375-4549-A1C2-0F8165024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Općenito…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05E769-3D62-4746-8A8F-30C351B4A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Globalna promjena klime danas je jedan od najvećih izazova čovječanstva. </a:t>
            </a:r>
          </a:p>
          <a:p>
            <a:r>
              <a:rPr lang="hr-HR" dirty="0"/>
              <a:t>Znanstveno je utvrđeno da su vodeći uzroci promjene klime povećana emisija stakleničkih plinova, najviše kao posljedica izgaranja fosilnih goriva i intenzivne poljoprivrede te sječe prašuma.</a:t>
            </a:r>
          </a:p>
        </p:txBody>
      </p:sp>
    </p:spTree>
    <p:extLst>
      <p:ext uri="{BB962C8B-B14F-4D97-AF65-F5344CB8AC3E}">
        <p14:creationId xmlns:p14="http://schemas.microsoft.com/office/powerpoint/2010/main" val="2841590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D474A7-4C6B-4856-B270-4F6191F5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Pariški sporazum…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055FB0E-9D1E-4892-A2AE-E2CFABAFF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Pariškog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 o </a:t>
            </a:r>
            <a:r>
              <a:rPr lang="en-US" dirty="0" err="1"/>
              <a:t>zadržavanja</a:t>
            </a:r>
            <a:r>
              <a:rPr lang="en-US" dirty="0"/>
              <a:t> </a:t>
            </a:r>
            <a:r>
              <a:rPr lang="en-US" dirty="0" err="1"/>
              <a:t>porasta</a:t>
            </a:r>
            <a:r>
              <a:rPr lang="en-US" dirty="0"/>
              <a:t> temperature do </a:t>
            </a:r>
            <a:r>
              <a:rPr lang="en-US" dirty="0" err="1"/>
              <a:t>najviše</a:t>
            </a:r>
            <a:r>
              <a:rPr lang="en-US" dirty="0"/>
              <a:t> 2 °C, </a:t>
            </a:r>
            <a:r>
              <a:rPr lang="en-US" dirty="0" err="1"/>
              <a:t>te</a:t>
            </a:r>
            <a:r>
              <a:rPr lang="en-US" dirty="0"/>
              <a:t> s </a:t>
            </a:r>
            <a:r>
              <a:rPr lang="en-US" dirty="0" err="1"/>
              <a:t>dodatnim</a:t>
            </a:r>
            <a:r>
              <a:rPr lang="en-US" dirty="0"/>
              <a:t> </a:t>
            </a:r>
            <a:r>
              <a:rPr lang="en-US" dirty="0" err="1"/>
              <a:t>naporima</a:t>
            </a:r>
            <a:r>
              <a:rPr lang="en-US" dirty="0"/>
              <a:t> za </a:t>
            </a:r>
            <a:r>
              <a:rPr lang="en-US" dirty="0" err="1"/>
              <a:t>zadržavanje</a:t>
            </a:r>
            <a:r>
              <a:rPr lang="en-US" dirty="0"/>
              <a:t> temperature </a:t>
            </a:r>
            <a:r>
              <a:rPr lang="en-US" dirty="0" err="1"/>
              <a:t>unutar</a:t>
            </a:r>
            <a:r>
              <a:rPr lang="en-US" dirty="0"/>
              <a:t> 1.5 °C, </a:t>
            </a:r>
            <a:r>
              <a:rPr lang="en-US" dirty="0" err="1"/>
              <a:t>Republika</a:t>
            </a:r>
            <a:r>
              <a:rPr lang="en-US" dirty="0"/>
              <a:t> Hrvatska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dirty="0" err="1"/>
              <a:t>kolektivno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Europske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hr-H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3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14FE8E-9F79-434B-A76F-0B7DC98B5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Strategija…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EB73EF3-5CE5-4B14-B2B0-AB890C6CF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klimatskim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ozonskog</a:t>
            </a:r>
            <a:r>
              <a:rPr lang="en-US" dirty="0"/>
              <a:t> </a:t>
            </a:r>
            <a:r>
              <a:rPr lang="en-US" dirty="0" err="1"/>
              <a:t>sloja</a:t>
            </a:r>
            <a:r>
              <a:rPr lang="en-US" dirty="0"/>
              <a:t> (»</a:t>
            </a:r>
            <a:r>
              <a:rPr lang="en-US" dirty="0" err="1"/>
              <a:t>Narodne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«, br. 127/19.)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obvezu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EU </a:t>
            </a:r>
            <a:r>
              <a:rPr lang="en-US" dirty="0" err="1"/>
              <a:t>Uredbe</a:t>
            </a:r>
            <a:r>
              <a:rPr lang="en-US" dirty="0"/>
              <a:t> o </a:t>
            </a:r>
            <a:r>
              <a:rPr lang="en-US" dirty="0" err="1"/>
              <a:t>upravljanju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</a:t>
            </a:r>
            <a:r>
              <a:rPr lang="en-US" dirty="0" err="1"/>
              <a:t>definira</a:t>
            </a:r>
            <a:r>
              <a:rPr lang="en-US" dirty="0"/>
              <a:t> </a:t>
            </a:r>
            <a:r>
              <a:rPr lang="en-US" dirty="0" err="1"/>
              <a:t>obvezu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niskougljičnog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 do 2030. s </a:t>
            </a:r>
            <a:r>
              <a:rPr lang="en-US" dirty="0" err="1"/>
              <a:t>pogledom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2050. </a:t>
            </a:r>
            <a:r>
              <a:rPr lang="en-US" dirty="0" err="1"/>
              <a:t>godinu</a:t>
            </a:r>
            <a:r>
              <a:rPr lang="en-US" dirty="0"/>
              <a:t> (</a:t>
            </a:r>
            <a:r>
              <a:rPr lang="en-US" dirty="0" err="1"/>
              <a:t>dalje</a:t>
            </a:r>
            <a:r>
              <a:rPr lang="en-US" dirty="0"/>
              <a:t> u </a:t>
            </a:r>
            <a:r>
              <a:rPr lang="en-US" dirty="0" err="1"/>
              <a:t>tekstu</a:t>
            </a:r>
            <a:r>
              <a:rPr lang="en-US" dirty="0"/>
              <a:t>: </a:t>
            </a:r>
            <a:r>
              <a:rPr lang="en-US" dirty="0" err="1"/>
              <a:t>Niskougljična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plana za </a:t>
            </a:r>
            <a:r>
              <a:rPr lang="en-US" dirty="0" err="1"/>
              <a:t>provedbu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za </a:t>
            </a:r>
            <a:r>
              <a:rPr lang="en-US" dirty="0" err="1"/>
              <a:t>razdoblje</a:t>
            </a:r>
            <a:r>
              <a:rPr lang="en-US" dirty="0"/>
              <a:t> od pet </a:t>
            </a:r>
            <a:r>
              <a:rPr lang="en-US" dirty="0" err="1"/>
              <a:t>godina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645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30FEE6-250D-49AC-8130-F29861236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Svrha…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9AEEB3-7338-48CD-B66F-F07C860CD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Svrha</a:t>
            </a:r>
            <a:r>
              <a:rPr lang="en-US" dirty="0"/>
              <a:t> je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pokrenuti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u </a:t>
            </a:r>
            <a:r>
              <a:rPr lang="en-US" dirty="0" err="1"/>
              <a:t>hrvatskom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doprinijeti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stakleničkih</a:t>
            </a:r>
            <a:r>
              <a:rPr lang="en-US" dirty="0"/>
              <a:t> </a:t>
            </a:r>
            <a:r>
              <a:rPr lang="en-US" dirty="0" err="1"/>
              <a:t>plinova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razdvajanje</a:t>
            </a:r>
            <a:r>
              <a:rPr lang="en-US" dirty="0"/>
              <a:t> </a:t>
            </a:r>
            <a:r>
              <a:rPr lang="en-US" dirty="0" err="1"/>
              <a:t>gospodarskog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od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stakleničkih</a:t>
            </a:r>
            <a:r>
              <a:rPr lang="en-US" dirty="0"/>
              <a:t> </a:t>
            </a:r>
            <a:r>
              <a:rPr lang="en-US" dirty="0" err="1"/>
              <a:t>plinova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7833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49457E-2DFD-471F-8EB8-62C379E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hr-HR" dirty="0"/>
              <a:t>…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17ADA1E-1B33-4D4A-B7F6-8A7AC378D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/>
              <a:t>Prvi</a:t>
            </a:r>
            <a:r>
              <a:rPr lang="en-US" u="sng" dirty="0"/>
              <a:t> </a:t>
            </a:r>
            <a:r>
              <a:rPr lang="en-US" u="sng" dirty="0" err="1"/>
              <a:t>korak</a:t>
            </a:r>
            <a:r>
              <a:rPr lang="en-US" u="sng" dirty="0"/>
              <a:t> </a:t>
            </a:r>
            <a:r>
              <a:rPr lang="en-US" dirty="0" err="1"/>
              <a:t>započeo</a:t>
            </a:r>
            <a:r>
              <a:rPr lang="en-US" dirty="0"/>
              <a:t> je 2012.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LEDS </a:t>
            </a:r>
            <a:r>
              <a:rPr lang="en-US" dirty="0" err="1"/>
              <a:t>projekt</a:t>
            </a:r>
            <a:r>
              <a:rPr lang="en-US" dirty="0"/>
              <a:t> (</a:t>
            </a:r>
            <a:r>
              <a:rPr lang="en-US" dirty="0" err="1"/>
              <a:t>engl.</a:t>
            </a:r>
            <a:r>
              <a:rPr lang="en-US" dirty="0"/>
              <a:t> Low Emission Development Strategies) </a:t>
            </a:r>
            <a:r>
              <a:rPr lang="en-US" dirty="0" err="1"/>
              <a:t>Ministarstva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okoliša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u </a:t>
            </a:r>
            <a:r>
              <a:rPr lang="en-US" dirty="0" err="1"/>
              <a:t>partnerstvu</a:t>
            </a:r>
            <a:r>
              <a:rPr lang="en-US" dirty="0"/>
              <a:t> s </a:t>
            </a:r>
            <a:r>
              <a:rPr lang="en-US" dirty="0" err="1"/>
              <a:t>Programom</a:t>
            </a:r>
            <a:r>
              <a:rPr lang="en-US" dirty="0"/>
              <a:t> </a:t>
            </a:r>
            <a:r>
              <a:rPr lang="en-US" dirty="0" err="1"/>
              <a:t>Ujedinjenih</a:t>
            </a:r>
            <a:r>
              <a:rPr lang="en-US" dirty="0"/>
              <a:t> </a:t>
            </a:r>
            <a:r>
              <a:rPr lang="en-US" dirty="0" err="1"/>
              <a:t>naroda</a:t>
            </a:r>
            <a:r>
              <a:rPr lang="en-US" dirty="0"/>
              <a:t> za </a:t>
            </a:r>
            <a:r>
              <a:rPr lang="en-US" dirty="0" err="1"/>
              <a:t>razvoj</a:t>
            </a:r>
            <a:r>
              <a:rPr lang="en-US" dirty="0"/>
              <a:t> (UNDP), </a:t>
            </a:r>
            <a:r>
              <a:rPr lang="en-US" dirty="0" err="1"/>
              <a:t>čime</a:t>
            </a:r>
            <a:r>
              <a:rPr lang="en-US" dirty="0"/>
              <a:t> je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sektorskih</a:t>
            </a:r>
            <a:r>
              <a:rPr lang="en-US" dirty="0"/>
              <a:t> </a:t>
            </a:r>
            <a:r>
              <a:rPr lang="en-US" dirty="0" err="1"/>
              <a:t>radionica</a:t>
            </a:r>
            <a:r>
              <a:rPr lang="en-US" dirty="0"/>
              <a:t> </a:t>
            </a:r>
            <a:r>
              <a:rPr lang="en-US" dirty="0" err="1"/>
              <a:t>izrađen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niskougljičnog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 (LEDS).</a:t>
            </a:r>
          </a:p>
        </p:txBody>
      </p:sp>
    </p:spTree>
    <p:extLst>
      <p:ext uri="{BB962C8B-B14F-4D97-AF65-F5344CB8AC3E}">
        <p14:creationId xmlns:p14="http://schemas.microsoft.com/office/powerpoint/2010/main" val="1203619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95D1BB-1AFB-4AEC-AADE-D9C5B3C57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891A77-C200-40C5-AE6B-A25BC96F3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U </a:t>
            </a:r>
            <a:r>
              <a:rPr lang="en-US" u="sng" dirty="0" err="1"/>
              <a:t>drugom</a:t>
            </a:r>
            <a:r>
              <a:rPr lang="en-US" u="sng" dirty="0"/>
              <a:t> </a:t>
            </a:r>
            <a:r>
              <a:rPr lang="en-US" u="sng" dirty="0" err="1"/>
              <a:t>koraku</a:t>
            </a:r>
            <a:r>
              <a:rPr lang="en-US" dirty="0"/>
              <a:t>, od 2014. do 2015.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sudjelovanje</a:t>
            </a:r>
            <a:r>
              <a:rPr lang="en-US" dirty="0"/>
              <a:t> </a:t>
            </a:r>
            <a:r>
              <a:rPr lang="en-US" dirty="0" err="1"/>
              <a:t>mnogobrojnih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izrađene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stručne</a:t>
            </a:r>
            <a:r>
              <a:rPr lang="en-US" dirty="0"/>
              <a:t> </a:t>
            </a:r>
            <a:r>
              <a:rPr lang="en-US" dirty="0" err="1"/>
              <a:t>podloge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bile </a:t>
            </a:r>
            <a:r>
              <a:rPr lang="en-US" dirty="0" err="1"/>
              <a:t>Zelena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(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, </a:t>
            </a:r>
            <a:r>
              <a:rPr lang="en-US" dirty="0" err="1"/>
              <a:t>mjera</a:t>
            </a:r>
            <a:r>
              <a:rPr lang="en-US" dirty="0"/>
              <a:t>, </a:t>
            </a:r>
            <a:r>
              <a:rPr lang="en-US" dirty="0" err="1"/>
              <a:t>scenarija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utjecaja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Bijela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(</a:t>
            </a:r>
            <a:r>
              <a:rPr lang="en-US" dirty="0" err="1"/>
              <a:t>Nacrt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).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stručnih</a:t>
            </a:r>
            <a:r>
              <a:rPr lang="en-US" dirty="0"/>
              <a:t> </a:t>
            </a:r>
            <a:r>
              <a:rPr lang="en-US" dirty="0" err="1"/>
              <a:t>podloga</a:t>
            </a:r>
            <a:r>
              <a:rPr lang="en-US" dirty="0"/>
              <a:t> </a:t>
            </a:r>
            <a:r>
              <a:rPr lang="en-US" dirty="0" err="1"/>
              <a:t>održan</a:t>
            </a:r>
            <a:r>
              <a:rPr lang="en-US" dirty="0"/>
              <a:t> je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sektorskih</a:t>
            </a:r>
            <a:r>
              <a:rPr lang="en-US" dirty="0"/>
              <a:t> </a:t>
            </a:r>
            <a:r>
              <a:rPr lang="en-US" dirty="0" err="1"/>
              <a:t>radionica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izlaganja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stručna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zainteresirana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uključila</a:t>
            </a:r>
            <a:r>
              <a:rPr lang="en-US" dirty="0"/>
              <a:t> u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stručnih</a:t>
            </a:r>
            <a:r>
              <a:rPr lang="en-US" dirty="0"/>
              <a:t> </a:t>
            </a:r>
            <a:r>
              <a:rPr lang="en-US" dirty="0" err="1"/>
              <a:t>podloga</a:t>
            </a:r>
            <a:r>
              <a:rPr lang="en-US" dirty="0"/>
              <a:t>. </a:t>
            </a:r>
            <a:r>
              <a:rPr lang="en-US" dirty="0" err="1"/>
              <a:t>Započeo</a:t>
            </a:r>
            <a:r>
              <a:rPr lang="en-US" dirty="0"/>
              <a:t> je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strateške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utjecaja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okoliš</a:t>
            </a:r>
            <a:r>
              <a:rPr lang="en-US" dirty="0"/>
              <a:t> s </a:t>
            </a:r>
            <a:r>
              <a:rPr lang="en-US" dirty="0" err="1"/>
              <a:t>glavnom</a:t>
            </a:r>
            <a:r>
              <a:rPr lang="en-US" dirty="0"/>
              <a:t> </a:t>
            </a:r>
            <a:r>
              <a:rPr lang="en-US" dirty="0" err="1"/>
              <a:t>ocjenom</a:t>
            </a:r>
            <a:r>
              <a:rPr lang="en-US" dirty="0"/>
              <a:t> </a:t>
            </a:r>
            <a:r>
              <a:rPr lang="en-US" dirty="0" err="1"/>
              <a:t>prihvatljivosti</a:t>
            </a:r>
            <a:r>
              <a:rPr lang="en-US" dirty="0"/>
              <a:t> za </a:t>
            </a:r>
            <a:r>
              <a:rPr lang="en-US" dirty="0" err="1"/>
              <a:t>ekološku</a:t>
            </a:r>
            <a:r>
              <a:rPr lang="en-US" dirty="0"/>
              <a:t> </a:t>
            </a:r>
            <a:r>
              <a:rPr lang="en-US" dirty="0" err="1"/>
              <a:t>mrežu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6858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34B782-3C1B-424A-98F0-92BCBA1F5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737321-E733-44B4-9D45-D13A3CCB6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 </a:t>
            </a:r>
            <a:r>
              <a:rPr lang="en-US" dirty="0" err="1"/>
              <a:t>trećem</a:t>
            </a:r>
            <a:r>
              <a:rPr lang="en-US" dirty="0"/>
              <a:t> </a:t>
            </a:r>
            <a:r>
              <a:rPr lang="en-US" dirty="0" err="1"/>
              <a:t>koraku</a:t>
            </a:r>
            <a:r>
              <a:rPr lang="en-US" dirty="0"/>
              <a:t>, od 2016. do 2017.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provedeni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proračuni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novelacija</a:t>
            </a:r>
            <a:r>
              <a:rPr lang="en-US" dirty="0"/>
              <a:t> </a:t>
            </a:r>
            <a:r>
              <a:rPr lang="en-US" dirty="0" err="1"/>
              <a:t>niskougljičnih</a:t>
            </a:r>
            <a:r>
              <a:rPr lang="en-US" dirty="0"/>
              <a:t> </a:t>
            </a:r>
            <a:r>
              <a:rPr lang="en-US" dirty="0" err="1"/>
              <a:t>scenarija</a:t>
            </a:r>
            <a:r>
              <a:rPr lang="en-US" dirty="0"/>
              <a:t>.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bile </a:t>
            </a:r>
            <a:r>
              <a:rPr lang="en-US" dirty="0" err="1"/>
              <a:t>promjene</a:t>
            </a:r>
            <a:r>
              <a:rPr lang="en-US" dirty="0"/>
              <a:t> u </a:t>
            </a:r>
            <a:r>
              <a:rPr lang="en-US" dirty="0" err="1"/>
              <a:t>povijesnom</a:t>
            </a:r>
            <a:r>
              <a:rPr lang="en-US" dirty="0"/>
              <a:t> </a:t>
            </a:r>
            <a:r>
              <a:rPr lang="en-US" dirty="0" err="1"/>
              <a:t>nizu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novelacija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goriva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pretpostavke</a:t>
            </a:r>
            <a:r>
              <a:rPr lang="en-US" dirty="0"/>
              <a:t> </a:t>
            </a:r>
            <a:r>
              <a:rPr lang="en-US" dirty="0" err="1"/>
              <a:t>razvojnih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. U </a:t>
            </a:r>
            <a:r>
              <a:rPr lang="en-US" dirty="0" err="1"/>
              <a:t>konzultacijama</a:t>
            </a:r>
            <a:r>
              <a:rPr lang="en-US" dirty="0"/>
              <a:t> s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ministarstvima</a:t>
            </a:r>
            <a:r>
              <a:rPr lang="en-US" dirty="0"/>
              <a:t>, </a:t>
            </a:r>
            <a:r>
              <a:rPr lang="en-US" dirty="0" err="1"/>
              <a:t>napravljena</a:t>
            </a:r>
            <a:r>
              <a:rPr lang="en-US" dirty="0"/>
              <a:t> je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Bijele</a:t>
            </a:r>
            <a:r>
              <a:rPr lang="en-US" dirty="0"/>
              <a:t> </a:t>
            </a:r>
            <a:r>
              <a:rPr lang="en-US" dirty="0" err="1"/>
              <a:t>knjige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. </a:t>
            </a:r>
            <a:r>
              <a:rPr lang="en-US" dirty="0" err="1"/>
              <a:t>Nastavljen</a:t>
            </a:r>
            <a:r>
              <a:rPr lang="en-US" dirty="0"/>
              <a:t> je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strateške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utjecaja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okoliš</a:t>
            </a:r>
            <a:r>
              <a:rPr lang="en-US" dirty="0"/>
              <a:t> s </a:t>
            </a:r>
            <a:r>
              <a:rPr lang="en-US" dirty="0" err="1"/>
              <a:t>glavnom</a:t>
            </a:r>
            <a:r>
              <a:rPr lang="en-US" dirty="0"/>
              <a:t> </a:t>
            </a:r>
            <a:r>
              <a:rPr lang="en-US" dirty="0" err="1"/>
              <a:t>ocjenom</a:t>
            </a:r>
            <a:r>
              <a:rPr lang="en-US" dirty="0"/>
              <a:t> </a:t>
            </a:r>
            <a:r>
              <a:rPr lang="en-US" dirty="0" err="1"/>
              <a:t>prihvatljivosti</a:t>
            </a:r>
            <a:r>
              <a:rPr lang="en-US" dirty="0"/>
              <a:t> za </a:t>
            </a:r>
            <a:r>
              <a:rPr lang="en-US" dirty="0" err="1"/>
              <a:t>ekološku</a:t>
            </a:r>
            <a:r>
              <a:rPr lang="en-US" dirty="0"/>
              <a:t> </a:t>
            </a:r>
            <a:r>
              <a:rPr lang="en-US" dirty="0" err="1"/>
              <a:t>mrežu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provedeno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savjetovanje</a:t>
            </a:r>
            <a:r>
              <a:rPr lang="en-US" dirty="0"/>
              <a:t> o </a:t>
            </a:r>
            <a:r>
              <a:rPr lang="en-US" dirty="0" err="1"/>
              <a:t>Prijedlogu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Strateške</a:t>
            </a:r>
            <a:r>
              <a:rPr lang="en-US" dirty="0"/>
              <a:t> </a:t>
            </a:r>
            <a:r>
              <a:rPr lang="en-US" dirty="0" err="1"/>
              <a:t>studije</a:t>
            </a:r>
            <a:r>
              <a:rPr lang="en-US" dirty="0"/>
              <a:t> </a:t>
            </a:r>
            <a:r>
              <a:rPr lang="en-US" dirty="0" err="1"/>
              <a:t>utjecaja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okoliš</a:t>
            </a:r>
            <a:r>
              <a:rPr lang="en-US" dirty="0"/>
              <a:t> </a:t>
            </a:r>
            <a:r>
              <a:rPr lang="en-US" dirty="0" err="1"/>
              <a:t>Niskougljične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552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F3F3DC-499F-45C8-A77E-5A8E0B681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068005-BA64-4003-BC1C-B78F9582A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u="sng" dirty="0"/>
              <a:t>U </a:t>
            </a:r>
            <a:r>
              <a:rPr lang="en-US" u="sng" dirty="0" err="1"/>
              <a:t>četvrtom</a:t>
            </a:r>
            <a:r>
              <a:rPr lang="en-US" u="sng" dirty="0"/>
              <a:t> </a:t>
            </a:r>
            <a:r>
              <a:rPr lang="en-US" u="sng" dirty="0" err="1"/>
              <a:t>koraku</a:t>
            </a:r>
            <a:r>
              <a:rPr lang="en-US" dirty="0"/>
              <a:t>, od 2019. do 2020.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provedena</a:t>
            </a:r>
            <a:r>
              <a:rPr lang="en-US" dirty="0"/>
              <a:t> je </a:t>
            </a:r>
            <a:r>
              <a:rPr lang="en-US" dirty="0" err="1"/>
              <a:t>novelacija</a:t>
            </a:r>
            <a:r>
              <a:rPr lang="en-US" dirty="0"/>
              <a:t> </a:t>
            </a:r>
            <a:r>
              <a:rPr lang="en-US" dirty="0" err="1"/>
              <a:t>Bijele</a:t>
            </a:r>
            <a:r>
              <a:rPr lang="en-US" dirty="0"/>
              <a:t> </a:t>
            </a:r>
            <a:r>
              <a:rPr lang="en-US" dirty="0" err="1"/>
              <a:t>knjige</a:t>
            </a:r>
            <a:r>
              <a:rPr lang="en-US" dirty="0"/>
              <a:t>.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energetskog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 do 2030. s </a:t>
            </a:r>
            <a:r>
              <a:rPr lang="en-US" dirty="0" err="1"/>
              <a:t>pogledom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2050. </a:t>
            </a:r>
            <a:r>
              <a:rPr lang="en-US" dirty="0" err="1"/>
              <a:t>godinu</a:t>
            </a:r>
            <a:r>
              <a:rPr lang="en-US" dirty="0"/>
              <a:t> 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</a:t>
            </a:r>
            <a:r>
              <a:rPr lang="en-US" dirty="0" err="1"/>
              <a:t>Energetska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Integrirani</a:t>
            </a:r>
            <a:r>
              <a:rPr lang="en-US" dirty="0"/>
              <a:t> </a:t>
            </a:r>
            <a:r>
              <a:rPr lang="en-US" dirty="0" err="1"/>
              <a:t>nacionalni</a:t>
            </a:r>
            <a:r>
              <a:rPr lang="en-US" dirty="0"/>
              <a:t> </a:t>
            </a:r>
            <a:r>
              <a:rPr lang="en-US" dirty="0" err="1"/>
              <a:t>energetski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klimatski</a:t>
            </a:r>
            <a:r>
              <a:rPr lang="en-US" dirty="0"/>
              <a:t> plan za </a:t>
            </a:r>
            <a:r>
              <a:rPr lang="en-US" dirty="0" err="1"/>
              <a:t>razdoblje</a:t>
            </a:r>
            <a:r>
              <a:rPr lang="en-US" dirty="0"/>
              <a:t> od 2021. do 2030. </a:t>
            </a:r>
            <a:r>
              <a:rPr lang="en-US" dirty="0" err="1"/>
              <a:t>godine</a:t>
            </a:r>
            <a:r>
              <a:rPr lang="en-US" dirty="0"/>
              <a:t> 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NECP)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koordinaciji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iterativni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postavljeni</a:t>
            </a:r>
            <a:r>
              <a:rPr lang="en-US" dirty="0"/>
              <a:t> </a:t>
            </a:r>
            <a:r>
              <a:rPr lang="en-US" dirty="0" err="1"/>
              <a:t>sukladni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stakleničkih</a:t>
            </a:r>
            <a:r>
              <a:rPr lang="en-US" dirty="0"/>
              <a:t> </a:t>
            </a:r>
            <a:r>
              <a:rPr lang="en-US" dirty="0" err="1"/>
              <a:t>plinova</a:t>
            </a:r>
            <a:r>
              <a:rPr lang="en-US" dirty="0"/>
              <a:t> u </a:t>
            </a:r>
            <a:r>
              <a:rPr lang="en-US" dirty="0" err="1"/>
              <a:t>energetskim</a:t>
            </a:r>
            <a:r>
              <a:rPr lang="en-US" dirty="0"/>
              <a:t> </a:t>
            </a:r>
            <a:r>
              <a:rPr lang="en-US" dirty="0" err="1"/>
              <a:t>sektorima</a:t>
            </a:r>
            <a:r>
              <a:rPr lang="en-US" dirty="0"/>
              <a:t>.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ažurirani</a:t>
            </a:r>
            <a:r>
              <a:rPr lang="en-US" dirty="0"/>
              <a:t> </a:t>
            </a:r>
            <a:r>
              <a:rPr lang="en-US" dirty="0" err="1"/>
              <a:t>referentni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niskougljični</a:t>
            </a:r>
            <a:r>
              <a:rPr lang="en-US" dirty="0"/>
              <a:t> </a:t>
            </a:r>
            <a:r>
              <a:rPr lang="en-US" dirty="0" err="1"/>
              <a:t>scenariji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energetike</a:t>
            </a:r>
            <a:r>
              <a:rPr lang="en-US" dirty="0"/>
              <a:t> (</a:t>
            </a:r>
            <a:r>
              <a:rPr lang="en-US" dirty="0" err="1"/>
              <a:t>industrijski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uporaba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poljoprivreda</a:t>
            </a:r>
            <a:r>
              <a:rPr lang="en-US" dirty="0"/>
              <a:t>, </a:t>
            </a:r>
            <a:r>
              <a:rPr lang="en-US" dirty="0" err="1"/>
              <a:t>otpad</a:t>
            </a:r>
            <a:r>
              <a:rPr lang="en-US" dirty="0"/>
              <a:t>,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zemljišta</a:t>
            </a:r>
            <a:r>
              <a:rPr lang="en-US" dirty="0"/>
              <a:t>, </a:t>
            </a:r>
            <a:r>
              <a:rPr lang="en-US" dirty="0" err="1"/>
              <a:t>prenamjene</a:t>
            </a:r>
            <a:r>
              <a:rPr lang="en-US" dirty="0"/>
              <a:t> </a:t>
            </a:r>
            <a:r>
              <a:rPr lang="en-US" dirty="0" err="1"/>
              <a:t>zemljišta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šumarstvo</a:t>
            </a:r>
            <a:r>
              <a:rPr lang="en-US" dirty="0"/>
              <a:t> – LULUCF).</a:t>
            </a:r>
          </a:p>
        </p:txBody>
      </p:sp>
    </p:spTree>
    <p:extLst>
      <p:ext uri="{BB962C8B-B14F-4D97-AF65-F5344CB8AC3E}">
        <p14:creationId xmlns:p14="http://schemas.microsoft.com/office/powerpoint/2010/main" val="3277215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{41AEEC53-4A5C-4E20-AA02-CE24569C603C}tf16401375</Template>
  <TotalTime>63</TotalTime>
  <Words>819</Words>
  <Application>Microsoft Office PowerPoint</Application>
  <PresentationFormat>Široki zaslon</PresentationFormat>
  <Paragraphs>28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20" baseType="lpstr">
      <vt:lpstr>Arial</vt:lpstr>
      <vt:lpstr>MS Shell Dlg 2</vt:lpstr>
      <vt:lpstr>Sitka Heading</vt:lpstr>
      <vt:lpstr>Wingdings</vt:lpstr>
      <vt:lpstr>Wingdings 3</vt:lpstr>
      <vt:lpstr>Madison</vt:lpstr>
      <vt:lpstr>Prelazak na proizvodnju s niskom emisijom ugljika,   upravljanje klimatskim rizicima  i  prilagodba klimatskim promjenama</vt:lpstr>
      <vt:lpstr>Općenito…</vt:lpstr>
      <vt:lpstr>Pariški sporazum…</vt:lpstr>
      <vt:lpstr>Strategija…</vt:lpstr>
      <vt:lpstr>Svrha…</vt:lpstr>
      <vt:lpstr>Postupak izrade strategije…</vt:lpstr>
      <vt:lpstr>PowerPoint prezentacija</vt:lpstr>
      <vt:lpstr>PowerPoint prezentacija</vt:lpstr>
      <vt:lpstr>PowerPoint prezentacija</vt:lpstr>
      <vt:lpstr>Opći ciljevi Niskougljične strategije su:</vt:lpstr>
      <vt:lpstr>Obrazovanje i aktivno uključivanje građana u niskougljični razvoj…</vt:lpstr>
      <vt:lpstr>PowerPoint prezentacija</vt:lpstr>
      <vt:lpstr>ENERGIJA IZ OBNOVLJIVIH IZVORA…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Prelazak na proizvodnju s niskom emisijom ugljika,   upravljanje klimatskim rizicima  i  prilagodba klimatskim promjenama</dc:title>
  <dc:creator>Lira2</dc:creator>
  <cp:lastModifiedBy>Lira2</cp:lastModifiedBy>
  <cp:revision>6</cp:revision>
  <dcterms:created xsi:type="dcterms:W3CDTF">2021-09-16T06:56:56Z</dcterms:created>
  <dcterms:modified xsi:type="dcterms:W3CDTF">2021-09-16T08:00:41Z</dcterms:modified>
</cp:coreProperties>
</file>