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8" r:id="rId22"/>
    <p:sldId id="276" r:id="rId23"/>
    <p:sldId id="275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rednji stil 2 - Isticanj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Stil teme 2 - Isticanj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67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BE9AE7-76DC-4F6D-83D2-2B9675D4D426}" type="doc">
      <dgm:prSet loTypeId="urn:microsoft.com/office/officeart/2008/layout/VerticalCurvedList" loCatId="list" qsTypeId="urn:microsoft.com/office/officeart/2005/8/quickstyle/simple5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A8F5EA9A-00C0-4AD0-89FC-496D0389F24B}">
      <dgm:prSet phldrT="[Tekst]"/>
      <dgm:spPr/>
      <dgm:t>
        <a:bodyPr/>
        <a:lstStyle/>
        <a:p>
          <a:r>
            <a:rPr lang="hr-HR" dirty="0"/>
            <a:t>Aktivnosti pripreme dokumentacije projektnog prijedloga i projektno-tehničke dokumentacije</a:t>
          </a:r>
          <a:endParaRPr lang="en-US" dirty="0"/>
        </a:p>
      </dgm:t>
    </dgm:pt>
    <dgm:pt modelId="{A5E474B1-3E98-4F96-8945-DBAA50BB172F}" type="parTrans" cxnId="{8EE23A00-4108-4978-A26F-A9A6EDBB8212}">
      <dgm:prSet/>
      <dgm:spPr/>
      <dgm:t>
        <a:bodyPr/>
        <a:lstStyle/>
        <a:p>
          <a:endParaRPr lang="en-US"/>
        </a:p>
      </dgm:t>
    </dgm:pt>
    <dgm:pt modelId="{025CF4EB-996D-47BA-BB2D-522A27DD85F4}" type="sibTrans" cxnId="{8EE23A00-4108-4978-A26F-A9A6EDBB8212}">
      <dgm:prSet/>
      <dgm:spPr/>
      <dgm:t>
        <a:bodyPr/>
        <a:lstStyle/>
        <a:p>
          <a:endParaRPr lang="en-US"/>
        </a:p>
      </dgm:t>
    </dgm:pt>
    <dgm:pt modelId="{87056EE1-0424-4F4F-8359-A09F4667A4C6}">
      <dgm:prSet phldrT="[Tekst]"/>
      <dgm:spPr/>
      <dgm:t>
        <a:bodyPr/>
        <a:lstStyle/>
        <a:p>
          <a:r>
            <a:rPr lang="hr-HR" dirty="0"/>
            <a:t>Aktivnosti energetske obnove</a:t>
          </a:r>
          <a:endParaRPr lang="en-US" dirty="0"/>
        </a:p>
      </dgm:t>
    </dgm:pt>
    <dgm:pt modelId="{50174D15-F1CE-46E2-9102-6304CA766004}" type="parTrans" cxnId="{99295BDB-6C30-4389-8E4A-5821A2AE22E9}">
      <dgm:prSet/>
      <dgm:spPr/>
      <dgm:t>
        <a:bodyPr/>
        <a:lstStyle/>
        <a:p>
          <a:endParaRPr lang="en-US"/>
        </a:p>
      </dgm:t>
    </dgm:pt>
    <dgm:pt modelId="{04E9C442-2ED3-4129-8AD0-61555829EE82}" type="sibTrans" cxnId="{99295BDB-6C30-4389-8E4A-5821A2AE22E9}">
      <dgm:prSet/>
      <dgm:spPr/>
      <dgm:t>
        <a:bodyPr/>
        <a:lstStyle/>
        <a:p>
          <a:endParaRPr lang="en-US"/>
        </a:p>
      </dgm:t>
    </dgm:pt>
    <dgm:pt modelId="{A2B0B249-CF2A-4882-B899-10E8CF15FC44}">
      <dgm:prSet phldrT="[Tekst]"/>
      <dgm:spPr/>
      <dgm:t>
        <a:bodyPr/>
        <a:lstStyle/>
        <a:p>
          <a:r>
            <a:rPr lang="hr-HR" dirty="0"/>
            <a:t>Aktivnosti upravljanja projektom i administracije te aktivnosti informiranje i vidljivost </a:t>
          </a:r>
          <a:endParaRPr lang="en-US" dirty="0"/>
        </a:p>
      </dgm:t>
    </dgm:pt>
    <dgm:pt modelId="{D085129D-9024-46BA-BA2A-8E8A4BA1B74F}" type="parTrans" cxnId="{1D5772F1-69A4-44CA-90A6-55192957B210}">
      <dgm:prSet/>
      <dgm:spPr/>
      <dgm:t>
        <a:bodyPr/>
        <a:lstStyle/>
        <a:p>
          <a:endParaRPr lang="en-US"/>
        </a:p>
      </dgm:t>
    </dgm:pt>
    <dgm:pt modelId="{88557782-3A43-42C3-99EB-117AC5633ED1}" type="sibTrans" cxnId="{1D5772F1-69A4-44CA-90A6-55192957B210}">
      <dgm:prSet/>
      <dgm:spPr/>
      <dgm:t>
        <a:bodyPr/>
        <a:lstStyle/>
        <a:p>
          <a:endParaRPr lang="en-US"/>
        </a:p>
      </dgm:t>
    </dgm:pt>
    <dgm:pt modelId="{03F67EBD-EBC1-4A01-B1AA-806A786A8EC1}" type="pres">
      <dgm:prSet presAssocID="{99BE9AE7-76DC-4F6D-83D2-2B9675D4D426}" presName="Name0" presStyleCnt="0">
        <dgm:presLayoutVars>
          <dgm:chMax val="7"/>
          <dgm:chPref val="7"/>
          <dgm:dir/>
        </dgm:presLayoutVars>
      </dgm:prSet>
      <dgm:spPr/>
    </dgm:pt>
    <dgm:pt modelId="{A20E0A6C-9794-4A8E-98E0-47FE9F0A1090}" type="pres">
      <dgm:prSet presAssocID="{99BE9AE7-76DC-4F6D-83D2-2B9675D4D426}" presName="Name1" presStyleCnt="0"/>
      <dgm:spPr/>
    </dgm:pt>
    <dgm:pt modelId="{CFDD2A0E-1DC9-400A-AA75-7C0812504A08}" type="pres">
      <dgm:prSet presAssocID="{99BE9AE7-76DC-4F6D-83D2-2B9675D4D426}" presName="cycle" presStyleCnt="0"/>
      <dgm:spPr/>
    </dgm:pt>
    <dgm:pt modelId="{3DF29FDC-196F-499F-A44E-B03A6F490A7A}" type="pres">
      <dgm:prSet presAssocID="{99BE9AE7-76DC-4F6D-83D2-2B9675D4D426}" presName="srcNode" presStyleLbl="node1" presStyleIdx="0" presStyleCnt="3"/>
      <dgm:spPr/>
    </dgm:pt>
    <dgm:pt modelId="{A43806D2-6FE4-4E86-9FB5-AAED890EA680}" type="pres">
      <dgm:prSet presAssocID="{99BE9AE7-76DC-4F6D-83D2-2B9675D4D426}" presName="conn" presStyleLbl="parChTrans1D2" presStyleIdx="0" presStyleCnt="1"/>
      <dgm:spPr/>
    </dgm:pt>
    <dgm:pt modelId="{B42D1353-7063-41D0-A64D-445119C8D931}" type="pres">
      <dgm:prSet presAssocID="{99BE9AE7-76DC-4F6D-83D2-2B9675D4D426}" presName="extraNode" presStyleLbl="node1" presStyleIdx="0" presStyleCnt="3"/>
      <dgm:spPr/>
    </dgm:pt>
    <dgm:pt modelId="{081C242D-82FF-4678-9265-7076FCB17A9A}" type="pres">
      <dgm:prSet presAssocID="{99BE9AE7-76DC-4F6D-83D2-2B9675D4D426}" presName="dstNode" presStyleLbl="node1" presStyleIdx="0" presStyleCnt="3"/>
      <dgm:spPr/>
    </dgm:pt>
    <dgm:pt modelId="{ECA00B66-4AAE-4EB1-BD14-F7E4564BBEED}" type="pres">
      <dgm:prSet presAssocID="{A8F5EA9A-00C0-4AD0-89FC-496D0389F24B}" presName="text_1" presStyleLbl="node1" presStyleIdx="0" presStyleCnt="3">
        <dgm:presLayoutVars>
          <dgm:bulletEnabled val="1"/>
        </dgm:presLayoutVars>
      </dgm:prSet>
      <dgm:spPr/>
    </dgm:pt>
    <dgm:pt modelId="{FDE22A55-A581-423C-A4BD-1F2A32C7B6CC}" type="pres">
      <dgm:prSet presAssocID="{A8F5EA9A-00C0-4AD0-89FC-496D0389F24B}" presName="accent_1" presStyleCnt="0"/>
      <dgm:spPr/>
    </dgm:pt>
    <dgm:pt modelId="{7F0A9454-D3EF-48E9-8D5D-EA36E43AEF85}" type="pres">
      <dgm:prSet presAssocID="{A8F5EA9A-00C0-4AD0-89FC-496D0389F24B}" presName="accentRepeatNode" presStyleLbl="solidFgAcc1" presStyleIdx="0" presStyleCnt="3"/>
      <dgm:spPr/>
    </dgm:pt>
    <dgm:pt modelId="{6B4914C5-2FD6-4BAD-BC08-92EE49C3CE6B}" type="pres">
      <dgm:prSet presAssocID="{87056EE1-0424-4F4F-8359-A09F4667A4C6}" presName="text_2" presStyleLbl="node1" presStyleIdx="1" presStyleCnt="3">
        <dgm:presLayoutVars>
          <dgm:bulletEnabled val="1"/>
        </dgm:presLayoutVars>
      </dgm:prSet>
      <dgm:spPr/>
    </dgm:pt>
    <dgm:pt modelId="{7FA567EB-2D75-489F-BB8E-DD5FA38F404C}" type="pres">
      <dgm:prSet presAssocID="{87056EE1-0424-4F4F-8359-A09F4667A4C6}" presName="accent_2" presStyleCnt="0"/>
      <dgm:spPr/>
    </dgm:pt>
    <dgm:pt modelId="{B45BA28F-CCB5-4F73-8962-B74D063B133A}" type="pres">
      <dgm:prSet presAssocID="{87056EE1-0424-4F4F-8359-A09F4667A4C6}" presName="accentRepeatNode" presStyleLbl="solidFgAcc1" presStyleIdx="1" presStyleCnt="3"/>
      <dgm:spPr/>
    </dgm:pt>
    <dgm:pt modelId="{D9F781CE-6435-4003-ABFA-E64B8482D462}" type="pres">
      <dgm:prSet presAssocID="{A2B0B249-CF2A-4882-B899-10E8CF15FC44}" presName="text_3" presStyleLbl="node1" presStyleIdx="2" presStyleCnt="3">
        <dgm:presLayoutVars>
          <dgm:bulletEnabled val="1"/>
        </dgm:presLayoutVars>
      </dgm:prSet>
      <dgm:spPr/>
    </dgm:pt>
    <dgm:pt modelId="{31BFBACC-748E-4B7C-9245-D58C8A39DC24}" type="pres">
      <dgm:prSet presAssocID="{A2B0B249-CF2A-4882-B899-10E8CF15FC44}" presName="accent_3" presStyleCnt="0"/>
      <dgm:spPr/>
    </dgm:pt>
    <dgm:pt modelId="{335FBDC5-4B61-4788-AFB7-95EFE5BEC01D}" type="pres">
      <dgm:prSet presAssocID="{A2B0B249-CF2A-4882-B899-10E8CF15FC44}" presName="accentRepeatNode" presStyleLbl="solidFgAcc1" presStyleIdx="2" presStyleCnt="3"/>
      <dgm:spPr/>
    </dgm:pt>
  </dgm:ptLst>
  <dgm:cxnLst>
    <dgm:cxn modelId="{8EE23A00-4108-4978-A26F-A9A6EDBB8212}" srcId="{99BE9AE7-76DC-4F6D-83D2-2B9675D4D426}" destId="{A8F5EA9A-00C0-4AD0-89FC-496D0389F24B}" srcOrd="0" destOrd="0" parTransId="{A5E474B1-3E98-4F96-8945-DBAA50BB172F}" sibTransId="{025CF4EB-996D-47BA-BB2D-522A27DD85F4}"/>
    <dgm:cxn modelId="{E43C0C67-AF9F-46E6-B242-1D0D05BED166}" type="presOf" srcId="{025CF4EB-996D-47BA-BB2D-522A27DD85F4}" destId="{A43806D2-6FE4-4E86-9FB5-AAED890EA680}" srcOrd="0" destOrd="0" presId="urn:microsoft.com/office/officeart/2008/layout/VerticalCurvedList"/>
    <dgm:cxn modelId="{80933B96-287C-48AB-A278-EF56307E79A1}" type="presOf" srcId="{99BE9AE7-76DC-4F6D-83D2-2B9675D4D426}" destId="{03F67EBD-EBC1-4A01-B1AA-806A786A8EC1}" srcOrd="0" destOrd="0" presId="urn:microsoft.com/office/officeart/2008/layout/VerticalCurvedList"/>
    <dgm:cxn modelId="{92A1E2B4-5418-4B30-B351-4F40919EF223}" type="presOf" srcId="{A2B0B249-CF2A-4882-B899-10E8CF15FC44}" destId="{D9F781CE-6435-4003-ABFA-E64B8482D462}" srcOrd="0" destOrd="0" presId="urn:microsoft.com/office/officeart/2008/layout/VerticalCurvedList"/>
    <dgm:cxn modelId="{99295BDB-6C30-4389-8E4A-5821A2AE22E9}" srcId="{99BE9AE7-76DC-4F6D-83D2-2B9675D4D426}" destId="{87056EE1-0424-4F4F-8359-A09F4667A4C6}" srcOrd="1" destOrd="0" parTransId="{50174D15-F1CE-46E2-9102-6304CA766004}" sibTransId="{04E9C442-2ED3-4129-8AD0-61555829EE82}"/>
    <dgm:cxn modelId="{74106CE8-86D9-4F13-B80C-9316FD077265}" type="presOf" srcId="{87056EE1-0424-4F4F-8359-A09F4667A4C6}" destId="{6B4914C5-2FD6-4BAD-BC08-92EE49C3CE6B}" srcOrd="0" destOrd="0" presId="urn:microsoft.com/office/officeart/2008/layout/VerticalCurvedList"/>
    <dgm:cxn modelId="{D423A4EB-6243-41C5-8D71-08545AE0DACE}" type="presOf" srcId="{A8F5EA9A-00C0-4AD0-89FC-496D0389F24B}" destId="{ECA00B66-4AAE-4EB1-BD14-F7E4564BBEED}" srcOrd="0" destOrd="0" presId="urn:microsoft.com/office/officeart/2008/layout/VerticalCurvedList"/>
    <dgm:cxn modelId="{1D5772F1-69A4-44CA-90A6-55192957B210}" srcId="{99BE9AE7-76DC-4F6D-83D2-2B9675D4D426}" destId="{A2B0B249-CF2A-4882-B899-10E8CF15FC44}" srcOrd="2" destOrd="0" parTransId="{D085129D-9024-46BA-BA2A-8E8A4BA1B74F}" sibTransId="{88557782-3A43-42C3-99EB-117AC5633ED1}"/>
    <dgm:cxn modelId="{CA44CA9F-66A7-4115-B581-D5FE64E2511E}" type="presParOf" srcId="{03F67EBD-EBC1-4A01-B1AA-806A786A8EC1}" destId="{A20E0A6C-9794-4A8E-98E0-47FE9F0A1090}" srcOrd="0" destOrd="0" presId="urn:microsoft.com/office/officeart/2008/layout/VerticalCurvedList"/>
    <dgm:cxn modelId="{07E25E9D-1EA3-4B44-A677-76B2A72A20DF}" type="presParOf" srcId="{A20E0A6C-9794-4A8E-98E0-47FE9F0A1090}" destId="{CFDD2A0E-1DC9-400A-AA75-7C0812504A08}" srcOrd="0" destOrd="0" presId="urn:microsoft.com/office/officeart/2008/layout/VerticalCurvedList"/>
    <dgm:cxn modelId="{2C0F3828-55BD-4386-A4DA-F0DAFFA89658}" type="presParOf" srcId="{CFDD2A0E-1DC9-400A-AA75-7C0812504A08}" destId="{3DF29FDC-196F-499F-A44E-B03A6F490A7A}" srcOrd="0" destOrd="0" presId="urn:microsoft.com/office/officeart/2008/layout/VerticalCurvedList"/>
    <dgm:cxn modelId="{5C777B76-818E-4625-A3DE-C557697F940F}" type="presParOf" srcId="{CFDD2A0E-1DC9-400A-AA75-7C0812504A08}" destId="{A43806D2-6FE4-4E86-9FB5-AAED890EA680}" srcOrd="1" destOrd="0" presId="urn:microsoft.com/office/officeart/2008/layout/VerticalCurvedList"/>
    <dgm:cxn modelId="{72B80DAF-E33A-4DF1-910D-1A3815A6CCFB}" type="presParOf" srcId="{CFDD2A0E-1DC9-400A-AA75-7C0812504A08}" destId="{B42D1353-7063-41D0-A64D-445119C8D931}" srcOrd="2" destOrd="0" presId="urn:microsoft.com/office/officeart/2008/layout/VerticalCurvedList"/>
    <dgm:cxn modelId="{EC8A7973-A2E9-4941-8361-4E9E6C0C8B95}" type="presParOf" srcId="{CFDD2A0E-1DC9-400A-AA75-7C0812504A08}" destId="{081C242D-82FF-4678-9265-7076FCB17A9A}" srcOrd="3" destOrd="0" presId="urn:microsoft.com/office/officeart/2008/layout/VerticalCurvedList"/>
    <dgm:cxn modelId="{F5020AF7-8306-4B0F-8A2F-3F7C7ED06E85}" type="presParOf" srcId="{A20E0A6C-9794-4A8E-98E0-47FE9F0A1090}" destId="{ECA00B66-4AAE-4EB1-BD14-F7E4564BBEED}" srcOrd="1" destOrd="0" presId="urn:microsoft.com/office/officeart/2008/layout/VerticalCurvedList"/>
    <dgm:cxn modelId="{21C32F53-5112-4F9A-AC51-8AE0D45DF3C0}" type="presParOf" srcId="{A20E0A6C-9794-4A8E-98E0-47FE9F0A1090}" destId="{FDE22A55-A581-423C-A4BD-1F2A32C7B6CC}" srcOrd="2" destOrd="0" presId="urn:microsoft.com/office/officeart/2008/layout/VerticalCurvedList"/>
    <dgm:cxn modelId="{00EDACF4-0662-4651-9C09-C7CFC1CE4C50}" type="presParOf" srcId="{FDE22A55-A581-423C-A4BD-1F2A32C7B6CC}" destId="{7F0A9454-D3EF-48E9-8D5D-EA36E43AEF85}" srcOrd="0" destOrd="0" presId="urn:microsoft.com/office/officeart/2008/layout/VerticalCurvedList"/>
    <dgm:cxn modelId="{E5B0C1C3-19C6-4128-B731-84731A5CB547}" type="presParOf" srcId="{A20E0A6C-9794-4A8E-98E0-47FE9F0A1090}" destId="{6B4914C5-2FD6-4BAD-BC08-92EE49C3CE6B}" srcOrd="3" destOrd="0" presId="urn:microsoft.com/office/officeart/2008/layout/VerticalCurvedList"/>
    <dgm:cxn modelId="{F401312B-47BA-484A-9B80-3149D31B2989}" type="presParOf" srcId="{A20E0A6C-9794-4A8E-98E0-47FE9F0A1090}" destId="{7FA567EB-2D75-489F-BB8E-DD5FA38F404C}" srcOrd="4" destOrd="0" presId="urn:microsoft.com/office/officeart/2008/layout/VerticalCurvedList"/>
    <dgm:cxn modelId="{22B2D156-7630-4C4C-BA2F-1B459B0BAE42}" type="presParOf" srcId="{7FA567EB-2D75-489F-BB8E-DD5FA38F404C}" destId="{B45BA28F-CCB5-4F73-8962-B74D063B133A}" srcOrd="0" destOrd="0" presId="urn:microsoft.com/office/officeart/2008/layout/VerticalCurvedList"/>
    <dgm:cxn modelId="{586031AB-0E04-4AC4-8319-A73F7756E7A0}" type="presParOf" srcId="{A20E0A6C-9794-4A8E-98E0-47FE9F0A1090}" destId="{D9F781CE-6435-4003-ABFA-E64B8482D462}" srcOrd="5" destOrd="0" presId="urn:microsoft.com/office/officeart/2008/layout/VerticalCurvedList"/>
    <dgm:cxn modelId="{5A24CAF5-BF9E-433C-8DD9-C163A7C01327}" type="presParOf" srcId="{A20E0A6C-9794-4A8E-98E0-47FE9F0A1090}" destId="{31BFBACC-748E-4B7C-9245-D58C8A39DC24}" srcOrd="6" destOrd="0" presId="urn:microsoft.com/office/officeart/2008/layout/VerticalCurvedList"/>
    <dgm:cxn modelId="{CF01C2AE-8EE8-4C56-B570-0F387FC24782}" type="presParOf" srcId="{31BFBACC-748E-4B7C-9245-D58C8A39DC24}" destId="{335FBDC5-4B61-4788-AFB7-95EFE5BEC01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806D2-6FE4-4E86-9FB5-AAED890EA680}">
      <dsp:nvSpPr>
        <dsp:cNvPr id="0" name=""/>
        <dsp:cNvSpPr/>
      </dsp:nvSpPr>
      <dsp:spPr>
        <a:xfrm>
          <a:off x="-5267570" y="-806801"/>
          <a:ext cx="6272915" cy="6272915"/>
        </a:xfrm>
        <a:prstGeom prst="blockArc">
          <a:avLst>
            <a:gd name="adj1" fmla="val 18900000"/>
            <a:gd name="adj2" fmla="val 2700000"/>
            <a:gd name="adj3" fmla="val 344"/>
          </a:avLst>
        </a:pr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A00B66-4AAE-4EB1-BD14-F7E4564BBEED}">
      <dsp:nvSpPr>
        <dsp:cNvPr id="0" name=""/>
        <dsp:cNvSpPr/>
      </dsp:nvSpPr>
      <dsp:spPr>
        <a:xfrm>
          <a:off x="646712" y="465931"/>
          <a:ext cx="7340788" cy="931862"/>
        </a:xfrm>
        <a:prstGeom prst="rect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39666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 dirty="0"/>
            <a:t>Aktivnosti pripreme dokumentacije projektnog prijedloga i projektno-tehničke dokumentacije</a:t>
          </a:r>
          <a:endParaRPr lang="en-US" sz="2600" kern="1200" dirty="0"/>
        </a:p>
      </dsp:txBody>
      <dsp:txXfrm>
        <a:off x="646712" y="465931"/>
        <a:ext cx="7340788" cy="931862"/>
      </dsp:txXfrm>
    </dsp:sp>
    <dsp:sp modelId="{7F0A9454-D3EF-48E9-8D5D-EA36E43AEF85}">
      <dsp:nvSpPr>
        <dsp:cNvPr id="0" name=""/>
        <dsp:cNvSpPr/>
      </dsp:nvSpPr>
      <dsp:spPr>
        <a:xfrm>
          <a:off x="64298" y="349448"/>
          <a:ext cx="1164828" cy="11648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B4914C5-2FD6-4BAD-BC08-92EE49C3CE6B}">
      <dsp:nvSpPr>
        <dsp:cNvPr id="0" name=""/>
        <dsp:cNvSpPr/>
      </dsp:nvSpPr>
      <dsp:spPr>
        <a:xfrm>
          <a:off x="985444" y="1863724"/>
          <a:ext cx="7002057" cy="931862"/>
        </a:xfrm>
        <a:prstGeom prst="rect">
          <a:avLst/>
        </a:prstGeom>
        <a:gradFill rotWithShape="0">
          <a:gsLst>
            <a:gs pos="0">
              <a:schemeClr val="accent6">
                <a:shade val="50000"/>
                <a:hueOff val="245616"/>
                <a:satOff val="-10737"/>
                <a:lumOff val="29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50000"/>
                <a:hueOff val="245616"/>
                <a:satOff val="-10737"/>
                <a:lumOff val="29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50000"/>
                <a:hueOff val="245616"/>
                <a:satOff val="-10737"/>
                <a:lumOff val="29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39666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 dirty="0"/>
            <a:t>Aktivnosti energetske obnove</a:t>
          </a:r>
          <a:endParaRPr lang="en-US" sz="2600" kern="1200" dirty="0"/>
        </a:p>
      </dsp:txBody>
      <dsp:txXfrm>
        <a:off x="985444" y="1863724"/>
        <a:ext cx="7002057" cy="931862"/>
      </dsp:txXfrm>
    </dsp:sp>
    <dsp:sp modelId="{B45BA28F-CCB5-4F73-8962-B74D063B133A}">
      <dsp:nvSpPr>
        <dsp:cNvPr id="0" name=""/>
        <dsp:cNvSpPr/>
      </dsp:nvSpPr>
      <dsp:spPr>
        <a:xfrm>
          <a:off x="403030" y="1747241"/>
          <a:ext cx="1164828" cy="11648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shade val="50000"/>
              <a:hueOff val="245616"/>
              <a:satOff val="-10737"/>
              <a:lumOff val="293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9F781CE-6435-4003-ABFA-E64B8482D462}">
      <dsp:nvSpPr>
        <dsp:cNvPr id="0" name=""/>
        <dsp:cNvSpPr/>
      </dsp:nvSpPr>
      <dsp:spPr>
        <a:xfrm>
          <a:off x="646712" y="3261518"/>
          <a:ext cx="7340788" cy="931862"/>
        </a:xfrm>
        <a:prstGeom prst="rect">
          <a:avLst/>
        </a:prstGeom>
        <a:gradFill rotWithShape="0">
          <a:gsLst>
            <a:gs pos="0">
              <a:schemeClr val="accent6">
                <a:shade val="50000"/>
                <a:hueOff val="245616"/>
                <a:satOff val="-10737"/>
                <a:lumOff val="29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50000"/>
                <a:hueOff val="245616"/>
                <a:satOff val="-10737"/>
                <a:lumOff val="29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50000"/>
                <a:hueOff val="245616"/>
                <a:satOff val="-10737"/>
                <a:lumOff val="29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39666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 dirty="0"/>
            <a:t>Aktivnosti upravljanja projektom i administracije te aktivnosti informiranje i vidljivost </a:t>
          </a:r>
          <a:endParaRPr lang="en-US" sz="2600" kern="1200" dirty="0"/>
        </a:p>
      </dsp:txBody>
      <dsp:txXfrm>
        <a:off x="646712" y="3261518"/>
        <a:ext cx="7340788" cy="931862"/>
      </dsp:txXfrm>
    </dsp:sp>
    <dsp:sp modelId="{335FBDC5-4B61-4788-AFB7-95EFE5BEC01D}">
      <dsp:nvSpPr>
        <dsp:cNvPr id="0" name=""/>
        <dsp:cNvSpPr/>
      </dsp:nvSpPr>
      <dsp:spPr>
        <a:xfrm>
          <a:off x="64298" y="3145035"/>
          <a:ext cx="1164828" cy="11648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shade val="50000"/>
              <a:hueOff val="245616"/>
              <a:satOff val="-10737"/>
              <a:lumOff val="293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B2EA71-F42D-43C5-B51A-BB6BF545EF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1C79A44-11B5-4704-A74D-BE3F486980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1A9D296-D23D-4A09-9EDE-9F9122093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6765-2B60-43F9-BB6F-15AD23D2C70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5460AA9-B512-473C-B2E5-056B8F9E3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D071189-4DFB-4505-AEE1-418ADD5AF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9DAD-8613-462D-BECD-58A6AB18F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14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1EF40A-7ED7-45D5-8B55-41983E4B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98856227-CE69-42B5-BC3E-DF94EC1EE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0A84E55-2DEA-4862-9643-F4258C246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6765-2B60-43F9-BB6F-15AD23D2C70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24E20D1-68C4-4BF4-AE7C-88D4476CB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BFD1249-9EA6-43EE-BDE9-C7D9B83E9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9DAD-8613-462D-BECD-58A6AB18F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8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46115217-E891-47B9-A411-2B94DA9183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3E70AC39-25DC-450D-90BC-091C7B3FB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9F3B327-F920-44FB-BCEA-013010BF5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6765-2B60-43F9-BB6F-15AD23D2C70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896581D-CA61-41D8-A318-70545F60B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8ADCCD6-B9BF-4F4C-A0FC-AC8815AEA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9DAD-8613-462D-BECD-58A6AB18F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9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1171451-0475-4CC9-B3A4-E8BE42742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FAD8DF0-2E19-4ACC-B7DE-827B5B663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F7FE6C7-8D43-43ED-AD99-7F3F54BC6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6765-2B60-43F9-BB6F-15AD23D2C70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6872978-809B-43D1-8858-3132100B4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2ACF36C-7E92-4F4B-9B48-5F7DCDB36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9DAD-8613-462D-BECD-58A6AB18F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1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373500-6182-497F-B486-2A3C6CF49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0B650DC-20D9-414F-BB89-451FB6D44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0CAE02B-125A-4CDC-9E0E-30B77FC17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6765-2B60-43F9-BB6F-15AD23D2C70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404731F-D769-49D5-B8A6-A90AAFA63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775222B-1357-4963-8EEC-49AA50694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9DAD-8613-462D-BECD-58A6AB18F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90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E4963B-EC4A-4C4A-A372-FFDA25315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27F08F0-BEF5-4FD2-AB6B-926EF3A5C4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E64C347-53D0-4992-902D-29F8F9D64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C9DA6D1-AFDB-4383-88B5-420B15E34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6765-2B60-43F9-BB6F-15AD23D2C70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3C201E5-8C22-448B-B3E3-B97A6505E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821FF90-7789-43D3-BFB4-E0DB5EBCF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9DAD-8613-462D-BECD-58A6AB18F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5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95ECB0-4339-45E5-A62C-449A2CE70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60C52E2-8237-42B6-BE47-BA7E87019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DA70977-4835-47DA-A565-F20910E6E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EDDA4642-06F8-4060-A043-E3B841E58A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50554678-8CF3-4DF4-80AF-047C0F3B7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46E8C0C5-9616-40C5-ABDB-896C0D63D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6765-2B60-43F9-BB6F-15AD23D2C70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92326EAE-529B-4F14-A7D1-C9891A78A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7FEB61AD-B9D2-4D3C-B3C8-EC7F110EA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9DAD-8613-462D-BECD-58A6AB18F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1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F273E6-6A81-411E-94DA-3EDD09D0B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6190D3A-52BA-49FD-9F61-5E4F32E15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6765-2B60-43F9-BB6F-15AD23D2C70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034DF1C6-2FB4-4668-A86E-03F3CAB06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43FD9F4-091A-4BAB-8928-8E8875F69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9DAD-8613-462D-BECD-58A6AB18F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08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A71486AA-E6D1-4114-B046-1DA27BE1B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6765-2B60-43F9-BB6F-15AD23D2C70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C9247FB5-5941-4A42-8AFC-C2E3F7A58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0F358D69-F77E-4A4D-B07E-D17AA6A3C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9DAD-8613-462D-BECD-58A6AB18F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8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62F417-2929-44C0-BE30-D13146BD6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D5429EC-4B50-4335-9D2C-7F5281BC1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2D6AD6D-AFAE-471C-A71F-9124E0465E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F51096C-DA8B-427D-8C5C-2E856AD4A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6765-2B60-43F9-BB6F-15AD23D2C70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D1F2F1A-8BEB-47C8-9F0F-3ECAF6AE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1D0D337-D919-4F43-9889-ACEA8E44B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9DAD-8613-462D-BECD-58A6AB18F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43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4E6D69-4897-430F-A514-1C60B9DB1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07448338-198F-4577-8368-F5886CC4DC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E6F21E6-67E8-403B-AE1A-5778750D9C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45A190D-F8BD-4374-8EAC-1BE53CE24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6765-2B60-43F9-BB6F-15AD23D2C70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BBF0E33-9A68-488E-830C-4B8569E16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04A26F6-1097-43DD-BB17-3F5F1E8EA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9DAD-8613-462D-BECD-58A6AB18F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5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FCB0F729-464D-42D7-885C-0F97A8DAF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34705A5-A337-47EA-A10A-8D34C9A50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D90C91B-3C3F-4B5A-A85F-EFE0BE92C2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26765-2B60-43F9-BB6F-15AD23D2C709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E285FF3-E7B7-4105-A525-89B3A93CD0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6280D12-CFBE-4E9B-B52E-40B6241E0C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D9DAD-8613-462D-BECD-58A6AB18F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3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l="2000"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C2DEC9-60BE-46B6-93B6-9DA6C65582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3312" y="1732788"/>
            <a:ext cx="9485376" cy="3392424"/>
          </a:xfrm>
        </p:spPr>
        <p:txBody>
          <a:bodyPr>
            <a:normAutofit fontScale="90000"/>
          </a:bodyPr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SC 4b1 </a:t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“Povećanje energetske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učinkovitosti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korištenja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energije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u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proizvodnim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industrijama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1872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C18CA8F-EDDD-48B6-8FE3-79BC88BCC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350" y="1715276"/>
            <a:ext cx="116713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Projektno partnerstvo 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NIJE</a:t>
            </a:r>
            <a:r>
              <a:rPr lang="hr-HR" dirty="0"/>
              <a:t> dozvoljeno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Prijavitelj mora obavljati prihvatljivu djelatnost 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NAJMANJE</a:t>
            </a:r>
            <a:r>
              <a:rPr lang="hr-HR" dirty="0"/>
              <a:t> godinu dana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Prijavitelj</a:t>
            </a:r>
            <a:r>
              <a:rPr lang="hr-HR" dirty="0"/>
              <a:t>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MORA</a:t>
            </a:r>
            <a:r>
              <a:rPr lang="hr-HR" dirty="0"/>
              <a:t> </a:t>
            </a:r>
            <a:r>
              <a:rPr lang="en-US" dirty="0" err="1"/>
              <a:t>imati</a:t>
            </a:r>
            <a:r>
              <a:rPr lang="hr-HR" dirty="0"/>
              <a:t> </a:t>
            </a:r>
            <a:r>
              <a:rPr lang="en-US" dirty="0" err="1"/>
              <a:t>sjedište</a:t>
            </a:r>
            <a:r>
              <a:rPr lang="en-US" dirty="0"/>
              <a:t>,</a:t>
            </a:r>
            <a:r>
              <a:rPr lang="hr-HR" dirty="0"/>
              <a:t> </a:t>
            </a:r>
            <a:r>
              <a:rPr lang="en-US" dirty="0" err="1"/>
              <a:t>poslovnu</a:t>
            </a:r>
            <a:r>
              <a:rPr lang="hr-HR" dirty="0"/>
              <a:t> </a:t>
            </a:r>
            <a:r>
              <a:rPr lang="en-US" dirty="0" err="1"/>
              <a:t>jedinicu</a:t>
            </a:r>
            <a:r>
              <a:rPr lang="en-US" dirty="0"/>
              <a:t>,</a:t>
            </a:r>
            <a:r>
              <a:rPr lang="hr-HR" dirty="0"/>
              <a:t> </a:t>
            </a:r>
            <a:r>
              <a:rPr lang="en-US" dirty="0" err="1"/>
              <a:t>podružnicu</a:t>
            </a:r>
            <a:r>
              <a:rPr lang="hr-HR" dirty="0"/>
              <a:t> </a:t>
            </a:r>
            <a:r>
              <a:rPr lang="en-US" dirty="0" err="1"/>
              <a:t>ili</a:t>
            </a:r>
            <a:r>
              <a:rPr lang="hr-HR" dirty="0"/>
              <a:t> </a:t>
            </a:r>
            <a:r>
              <a:rPr lang="en-US" dirty="0" err="1"/>
              <a:t>nastan</a:t>
            </a:r>
            <a:r>
              <a:rPr lang="hr-HR" dirty="0"/>
              <a:t> </a:t>
            </a:r>
            <a:r>
              <a:rPr lang="en-US" dirty="0"/>
              <a:t>u</a:t>
            </a:r>
            <a:r>
              <a:rPr lang="hr-HR" dirty="0"/>
              <a:t> </a:t>
            </a:r>
            <a:r>
              <a:rPr lang="en-US" dirty="0"/>
              <a:t>RH</a:t>
            </a:r>
            <a:endParaRPr lang="hr-HR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Veliko</a:t>
            </a:r>
            <a:r>
              <a:rPr lang="hr-HR" dirty="0"/>
              <a:t> </a:t>
            </a:r>
            <a:r>
              <a:rPr lang="en-US" dirty="0" err="1"/>
              <a:t>poduzeće</a:t>
            </a:r>
            <a:r>
              <a:rPr lang="hr-HR" dirty="0"/>
              <a:t>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MORA</a:t>
            </a:r>
            <a:r>
              <a:rPr lang="hr-HR" dirty="0"/>
              <a:t> </a:t>
            </a:r>
            <a:r>
              <a:rPr lang="en-US" dirty="0" err="1"/>
              <a:t>imati</a:t>
            </a:r>
            <a:r>
              <a:rPr lang="hr-HR" dirty="0"/>
              <a:t> </a:t>
            </a:r>
            <a:r>
              <a:rPr lang="en-US" dirty="0" err="1"/>
              <a:t>proveden</a:t>
            </a:r>
            <a:r>
              <a:rPr lang="hr-HR" dirty="0"/>
              <a:t> </a:t>
            </a:r>
            <a:r>
              <a:rPr lang="en-US" dirty="0" err="1"/>
              <a:t>energetski</a:t>
            </a:r>
            <a:r>
              <a:rPr lang="hr-HR" dirty="0"/>
              <a:t> </a:t>
            </a:r>
            <a:r>
              <a:rPr lang="en-US" dirty="0" err="1"/>
              <a:t>pregled</a:t>
            </a:r>
            <a:r>
              <a:rPr lang="hr-HR" dirty="0"/>
              <a:t> </a:t>
            </a:r>
            <a:r>
              <a:rPr lang="en-US" dirty="0" err="1"/>
              <a:t>ili</a:t>
            </a:r>
            <a:r>
              <a:rPr lang="hr-HR" dirty="0"/>
              <a:t> </a:t>
            </a:r>
            <a:r>
              <a:rPr lang="en-US" dirty="0" err="1"/>
              <a:t>posjedovati</a:t>
            </a:r>
            <a:r>
              <a:rPr lang="hr-HR" dirty="0"/>
              <a:t> </a:t>
            </a:r>
            <a:r>
              <a:rPr lang="en-US" dirty="0"/>
              <a:t>ISO50001</a:t>
            </a:r>
            <a:r>
              <a:rPr lang="hr-HR" dirty="0"/>
              <a:t> </a:t>
            </a:r>
            <a:r>
              <a:rPr lang="en-US" dirty="0" err="1"/>
              <a:t>Certifikat</a:t>
            </a:r>
            <a:endParaRPr lang="hr-HR" dirty="0"/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Prijavitelj 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MORA </a:t>
            </a:r>
            <a:r>
              <a:rPr lang="hr-HR" dirty="0"/>
              <a:t>imati najmanje jednog zaposlenog na određeno ili neodređeno radno vrijeme na temelju sati rada u mjesecu koji prethodi mjesecu predaje projektnog prijedloga </a:t>
            </a:r>
            <a:endParaRPr lang="en-US" dirty="0"/>
          </a:p>
        </p:txBody>
      </p:sp>
      <p:sp>
        <p:nvSpPr>
          <p:cNvPr id="6" name="Naslov 1">
            <a:extLst>
              <a:ext uri="{FF2B5EF4-FFF2-40B4-BE49-F238E27FC236}">
                <a16:creationId xmlns:a16="http://schemas.microsoft.com/office/drawing/2014/main" id="{2A873BF9-936C-4783-9475-F0D918510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ELIMINACIJSKI UVJETI ZA PRIJAVITELJA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8A99AE5E-B360-47F8-9C28-C648775E6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846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446B56-F1BC-4F4A-80EC-2A75E01A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ELIMINACIJSKI UVJETI ZA PRIJAVITELJA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948B7DA-B91A-4DAE-88F3-8D4BFF6C6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Prijavitelj 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NE SMIJE </a:t>
            </a:r>
            <a:r>
              <a:rPr lang="hr-HR" dirty="0"/>
              <a:t>biti:</a:t>
            </a:r>
          </a:p>
          <a:p>
            <a:pPr lvl="1"/>
            <a:r>
              <a:rPr lang="hr-HR" dirty="0"/>
              <a:t>u sukobu interesa,</a:t>
            </a:r>
          </a:p>
          <a:p>
            <a:pPr lvl="1"/>
            <a:r>
              <a:rPr lang="hr-HR" dirty="0"/>
              <a:t>poduzetnik u teškoćama,</a:t>
            </a:r>
          </a:p>
          <a:p>
            <a:pPr lvl="1"/>
            <a:r>
              <a:rPr lang="hr-HR" dirty="0"/>
              <a:t>u postupku povrata dodijeljene državne potpore ili dodijeljenih bespovratnih izvora iz bilo kojeg javnog izvora,</a:t>
            </a:r>
          </a:p>
          <a:p>
            <a:pPr lvl="1"/>
            <a:r>
              <a:rPr lang="hr-HR" dirty="0"/>
              <a:t>proglašen krivim za teško kršenje ugovora, teški profesionalni propust ili za kaznena djela,</a:t>
            </a:r>
          </a:p>
          <a:p>
            <a:pPr lvl="1"/>
            <a:r>
              <a:rPr lang="hr-HR" dirty="0"/>
              <a:t>u blokadi više od 15 dana u proteklih 6 mjeseci i imati negativni EBITDA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A0A22FB9-A64E-4D8C-A9B9-E695E7EE3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08408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085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3C460A-00F6-41C6-92FA-EE9978AF2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ELIMINACIJSKI UVJETI ZA PRIJAVITELJA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462BADC-978A-451D-9CB5-5390C696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117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Prijavitelj</a:t>
            </a:r>
            <a:r>
              <a:rPr lang="en-US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n</a:t>
            </a:r>
            <a:r>
              <a:rPr lang="en-US" dirty="0" err="1"/>
              <a:t>ije</a:t>
            </a:r>
            <a:r>
              <a:rPr lang="hr-HR" dirty="0"/>
              <a:t> </a:t>
            </a:r>
            <a:r>
              <a:rPr lang="en-US" dirty="0" err="1"/>
              <a:t>dobio</a:t>
            </a:r>
            <a:r>
              <a:rPr lang="hr-HR" dirty="0"/>
              <a:t> </a:t>
            </a:r>
            <a:r>
              <a:rPr lang="en-US" dirty="0" err="1"/>
              <a:t>državnu</a:t>
            </a:r>
            <a:r>
              <a:rPr lang="hr-HR" dirty="0"/>
              <a:t> </a:t>
            </a:r>
            <a:r>
              <a:rPr lang="en-US" dirty="0" err="1"/>
              <a:t>potporu</a:t>
            </a:r>
            <a:r>
              <a:rPr lang="hr-HR" dirty="0"/>
              <a:t> </a:t>
            </a:r>
            <a:r>
              <a:rPr lang="en-US" dirty="0" err="1"/>
              <a:t>ili</a:t>
            </a:r>
            <a:r>
              <a:rPr lang="hr-HR" dirty="0"/>
              <a:t> </a:t>
            </a:r>
            <a:r>
              <a:rPr lang="en-US" dirty="0" err="1"/>
              <a:t>potporu</a:t>
            </a:r>
            <a:r>
              <a:rPr lang="hr-HR" dirty="0"/>
              <a:t> </a:t>
            </a:r>
            <a:r>
              <a:rPr lang="en-US" dirty="0"/>
              <a:t>male </a:t>
            </a:r>
            <a:r>
              <a:rPr lang="en-US" dirty="0" err="1"/>
              <a:t>vrijednosti</a:t>
            </a:r>
            <a:r>
              <a:rPr lang="hr-HR" dirty="0"/>
              <a:t> </a:t>
            </a:r>
            <a:r>
              <a:rPr lang="en-US" dirty="0"/>
              <a:t>za</a:t>
            </a:r>
            <a:r>
              <a:rPr lang="hr-HR" dirty="0"/>
              <a:t> </a:t>
            </a:r>
            <a:r>
              <a:rPr lang="en-US" dirty="0" err="1"/>
              <a:t>isti</a:t>
            </a:r>
            <a:r>
              <a:rPr lang="hr-HR" dirty="0"/>
              <a:t> </a:t>
            </a:r>
            <a:r>
              <a:rPr lang="en-US" dirty="0" err="1"/>
              <a:t>trošak</a:t>
            </a:r>
            <a:r>
              <a:rPr lang="hr-HR" dirty="0"/>
              <a:t> </a:t>
            </a:r>
            <a:r>
              <a:rPr lang="en-US" dirty="0" err="1"/>
              <a:t>projekta</a:t>
            </a:r>
            <a:r>
              <a:rPr lang="hr-HR" dirty="0"/>
              <a:t>,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n</a:t>
            </a:r>
            <a:r>
              <a:rPr lang="en-US" dirty="0" err="1"/>
              <a:t>ije</a:t>
            </a:r>
            <a:r>
              <a:rPr lang="hr-HR" dirty="0"/>
              <a:t> </a:t>
            </a:r>
            <a:r>
              <a:rPr lang="en-US" dirty="0" err="1"/>
              <a:t>dostavio</a:t>
            </a:r>
            <a:r>
              <a:rPr lang="hr-HR" dirty="0"/>
              <a:t> </a:t>
            </a:r>
            <a:r>
              <a:rPr lang="en-US" dirty="0" err="1"/>
              <a:t>lažne</a:t>
            </a:r>
            <a:r>
              <a:rPr lang="hr-HR" dirty="0"/>
              <a:t> </a:t>
            </a:r>
            <a:r>
              <a:rPr lang="en-US" dirty="0" err="1"/>
              <a:t>podatke</a:t>
            </a:r>
            <a:r>
              <a:rPr lang="hr-HR" dirty="0"/>
              <a:t>,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n</a:t>
            </a:r>
            <a:r>
              <a:rPr lang="en-US" dirty="0"/>
              <a:t>ema</a:t>
            </a:r>
            <a:r>
              <a:rPr lang="hr-HR" dirty="0"/>
              <a:t> </a:t>
            </a:r>
            <a:r>
              <a:rPr lang="en-US" dirty="0" err="1"/>
              <a:t>osigurana</a:t>
            </a:r>
            <a:r>
              <a:rPr lang="hr-HR" dirty="0"/>
              <a:t> </a:t>
            </a:r>
            <a:r>
              <a:rPr lang="en-US" dirty="0" err="1"/>
              <a:t>sredstva</a:t>
            </a:r>
            <a:r>
              <a:rPr lang="hr-HR" dirty="0"/>
              <a:t> </a:t>
            </a:r>
            <a:r>
              <a:rPr lang="en-US" dirty="0"/>
              <a:t>za</a:t>
            </a:r>
            <a:r>
              <a:rPr lang="hr-HR" dirty="0"/>
              <a:t> </a:t>
            </a:r>
            <a:r>
              <a:rPr lang="en-US" dirty="0" err="1"/>
              <a:t>provedbu</a:t>
            </a:r>
            <a:r>
              <a:rPr lang="hr-HR" dirty="0"/>
              <a:t> </a:t>
            </a:r>
            <a:r>
              <a:rPr lang="en-US" dirty="0" err="1"/>
              <a:t>projekta</a:t>
            </a:r>
            <a:r>
              <a:rPr lang="hr-HR" dirty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o</a:t>
            </a:r>
            <a:r>
              <a:rPr lang="en-US" dirty="0" err="1"/>
              <a:t>sigurava</a:t>
            </a:r>
            <a:r>
              <a:rPr lang="hr-HR" dirty="0"/>
              <a:t> </a:t>
            </a:r>
            <a:r>
              <a:rPr lang="en-US" dirty="0" err="1"/>
              <a:t>učinkovitu</a:t>
            </a:r>
            <a:r>
              <a:rPr lang="hr-HR" dirty="0"/>
              <a:t> </a:t>
            </a:r>
            <a:r>
              <a:rPr lang="en-US" dirty="0" err="1"/>
              <a:t>uporabu</a:t>
            </a:r>
            <a:r>
              <a:rPr lang="hr-HR" dirty="0"/>
              <a:t> </a:t>
            </a:r>
            <a:r>
              <a:rPr lang="en-US" dirty="0" err="1"/>
              <a:t>sredstava</a:t>
            </a:r>
            <a:r>
              <a:rPr lang="en-US" dirty="0"/>
              <a:t>,</a:t>
            </a:r>
            <a:r>
              <a:rPr lang="hr-HR" dirty="0"/>
              <a:t> </a:t>
            </a:r>
            <a:r>
              <a:rPr lang="en-US" dirty="0" err="1"/>
              <a:t>dostatne</a:t>
            </a:r>
            <a:r>
              <a:rPr lang="hr-HR" dirty="0"/>
              <a:t> </a:t>
            </a:r>
            <a:r>
              <a:rPr lang="en-US" dirty="0" err="1"/>
              <a:t>izvore</a:t>
            </a:r>
            <a:r>
              <a:rPr lang="hr-HR" dirty="0"/>
              <a:t> </a:t>
            </a:r>
            <a:r>
              <a:rPr lang="en-US" dirty="0" err="1"/>
              <a:t>financiranja</a:t>
            </a:r>
            <a:r>
              <a:rPr lang="en-US" dirty="0"/>
              <a:t>,</a:t>
            </a:r>
            <a:r>
              <a:rPr lang="hr-HR" dirty="0"/>
              <a:t> </a:t>
            </a:r>
            <a:r>
              <a:rPr lang="en-US" dirty="0" err="1"/>
              <a:t>pravovremenu</a:t>
            </a:r>
            <a:r>
              <a:rPr lang="hr-HR" dirty="0"/>
              <a:t> </a:t>
            </a:r>
            <a:r>
              <a:rPr lang="en-US" dirty="0" err="1"/>
              <a:t>provedbu</a:t>
            </a:r>
            <a:r>
              <a:rPr lang="en-US" dirty="0"/>
              <a:t>,</a:t>
            </a:r>
            <a:r>
              <a:rPr lang="hr-HR" dirty="0"/>
              <a:t> </a:t>
            </a:r>
            <a:r>
              <a:rPr lang="en-US" dirty="0" err="1"/>
              <a:t>odgovarajuće</a:t>
            </a:r>
            <a:r>
              <a:rPr lang="hr-HR" dirty="0"/>
              <a:t> </a:t>
            </a:r>
            <a:r>
              <a:rPr lang="en-US" dirty="0" err="1"/>
              <a:t>administrativne</a:t>
            </a:r>
            <a:r>
              <a:rPr lang="hr-HR" dirty="0"/>
              <a:t> </a:t>
            </a:r>
            <a:r>
              <a:rPr lang="en-US" dirty="0" err="1"/>
              <a:t>kapacitete</a:t>
            </a:r>
            <a:r>
              <a:rPr lang="hr-HR" dirty="0"/>
              <a:t>.</a:t>
            </a:r>
            <a:endParaRPr lang="en-US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49BEB0BE-141D-4E90-BAE1-8AA098129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18498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853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8E6B7A-3DB9-4E44-84D3-4D3966A0B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ELIMINACIJSKI UVJETI ZA 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PROJEKT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3552915-5BD8-43CA-B6FD-07E965452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20%</a:t>
            </a:r>
            <a:r>
              <a:rPr lang="hr-HR" dirty="0"/>
              <a:t> </a:t>
            </a:r>
            <a:r>
              <a:rPr lang="en-US" dirty="0" err="1"/>
              <a:t>ušteda</a:t>
            </a:r>
            <a:r>
              <a:rPr lang="hr-HR" dirty="0"/>
              <a:t> </a:t>
            </a:r>
            <a:r>
              <a:rPr lang="en-US" dirty="0"/>
              <a:t>u</a:t>
            </a:r>
            <a:r>
              <a:rPr lang="hr-HR" dirty="0"/>
              <a:t> </a:t>
            </a:r>
            <a:r>
              <a:rPr lang="en-US" dirty="0" err="1"/>
              <a:t>proizvodnim</a:t>
            </a:r>
            <a:r>
              <a:rPr lang="hr-HR" dirty="0"/>
              <a:t> </a:t>
            </a:r>
            <a:r>
              <a:rPr lang="en-US" dirty="0" err="1"/>
              <a:t>pogonima</a:t>
            </a:r>
            <a:r>
              <a:rPr lang="hr-HR" dirty="0"/>
              <a:t>,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40%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/>
              <a:t>ušteda</a:t>
            </a:r>
            <a:r>
              <a:rPr lang="hr-HR" dirty="0"/>
              <a:t> </a:t>
            </a:r>
            <a:r>
              <a:rPr lang="en-US" dirty="0"/>
              <a:t>u</a:t>
            </a:r>
            <a:r>
              <a:rPr lang="hr-HR" dirty="0"/>
              <a:t> </a:t>
            </a:r>
            <a:r>
              <a:rPr lang="en-US" dirty="0" err="1"/>
              <a:t>energetskoj</a:t>
            </a:r>
            <a:r>
              <a:rPr lang="hr-HR" dirty="0"/>
              <a:t> </a:t>
            </a:r>
            <a:r>
              <a:rPr lang="en-US" dirty="0" err="1"/>
              <a:t>obnovi</a:t>
            </a:r>
            <a:r>
              <a:rPr lang="hr-HR" dirty="0"/>
              <a:t> </a:t>
            </a:r>
            <a:r>
              <a:rPr lang="en-US" dirty="0" err="1"/>
              <a:t>zgrada</a:t>
            </a:r>
            <a:r>
              <a:rPr lang="hr-HR" dirty="0"/>
              <a:t> </a:t>
            </a:r>
            <a:r>
              <a:rPr lang="en-US" dirty="0"/>
              <a:t>(</a:t>
            </a:r>
            <a:r>
              <a:rPr lang="en-US" dirty="0" err="1"/>
              <a:t>uredske</a:t>
            </a:r>
            <a:r>
              <a:rPr lang="hr-HR" dirty="0"/>
              <a:t> </a:t>
            </a:r>
            <a:r>
              <a:rPr lang="en-US" dirty="0" err="1"/>
              <a:t>zgrade</a:t>
            </a:r>
            <a:r>
              <a:rPr lang="en-US" dirty="0"/>
              <a:t>,</a:t>
            </a:r>
            <a:r>
              <a:rPr lang="hr-HR" dirty="0"/>
              <a:t> </a:t>
            </a:r>
            <a:r>
              <a:rPr lang="en-US" dirty="0" err="1"/>
              <a:t>proizvodne</a:t>
            </a:r>
            <a:r>
              <a:rPr lang="hr-HR" dirty="0"/>
              <a:t> </a:t>
            </a:r>
            <a:r>
              <a:rPr lang="en-US" dirty="0"/>
              <a:t>hale</a:t>
            </a:r>
            <a:r>
              <a:rPr lang="hr-HR" dirty="0"/>
              <a:t> i </a:t>
            </a:r>
            <a:r>
              <a:rPr lang="en-US" dirty="0"/>
              <a:t>sl.)</a:t>
            </a:r>
            <a:r>
              <a:rPr lang="hr-HR" dirty="0"/>
              <a:t> </a:t>
            </a:r>
            <a:r>
              <a:rPr lang="en-US" dirty="0" err="1"/>
              <a:t>dozvoljena</a:t>
            </a:r>
            <a:r>
              <a:rPr lang="hr-HR" dirty="0"/>
              <a:t> </a:t>
            </a:r>
            <a:r>
              <a:rPr lang="en-US" dirty="0" err="1"/>
              <a:t>ako</a:t>
            </a:r>
            <a:r>
              <a:rPr lang="hr-HR" dirty="0"/>
              <a:t> </a:t>
            </a:r>
            <a:r>
              <a:rPr lang="en-US" dirty="0" err="1"/>
              <a:t>projekt</a:t>
            </a:r>
            <a:r>
              <a:rPr lang="hr-HR" dirty="0"/>
              <a:t> </a:t>
            </a:r>
            <a:r>
              <a:rPr lang="en-US" dirty="0" err="1"/>
              <a:t>uključuje</a:t>
            </a:r>
            <a:r>
              <a:rPr lang="hr-HR" dirty="0"/>
              <a:t> </a:t>
            </a:r>
            <a:r>
              <a:rPr lang="en-US" dirty="0" err="1"/>
              <a:t>energetsku</a:t>
            </a:r>
            <a:r>
              <a:rPr lang="hr-HR" dirty="0"/>
              <a:t> </a:t>
            </a:r>
            <a:r>
              <a:rPr lang="en-US" dirty="0" err="1"/>
              <a:t>obnovu</a:t>
            </a:r>
            <a:r>
              <a:rPr lang="hr-HR" dirty="0"/>
              <a:t> </a:t>
            </a:r>
            <a:r>
              <a:rPr lang="en-US" dirty="0" err="1"/>
              <a:t>proizvodnog</a:t>
            </a:r>
            <a:r>
              <a:rPr lang="hr-HR" dirty="0"/>
              <a:t> </a:t>
            </a:r>
            <a:r>
              <a:rPr lang="en-US" dirty="0"/>
              <a:t>pogona</a:t>
            </a:r>
            <a:r>
              <a:rPr lang="hr-HR" dirty="0"/>
              <a:t>,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p</a:t>
            </a:r>
            <a:r>
              <a:rPr lang="en-US" dirty="0" err="1"/>
              <a:t>rojekt</a:t>
            </a:r>
            <a:r>
              <a:rPr lang="hr-HR" dirty="0"/>
              <a:t> </a:t>
            </a:r>
            <a:r>
              <a:rPr lang="en-US" dirty="0"/>
              <a:t>se</a:t>
            </a:r>
            <a:r>
              <a:rPr lang="hr-HR" dirty="0"/>
              <a:t> </a:t>
            </a:r>
            <a:r>
              <a:rPr lang="en-US" dirty="0" err="1"/>
              <a:t>provodi</a:t>
            </a:r>
            <a:r>
              <a:rPr lang="hr-HR" dirty="0"/>
              <a:t> </a:t>
            </a:r>
            <a:r>
              <a:rPr lang="en-US" dirty="0" err="1"/>
              <a:t>neprihvatljivom</a:t>
            </a:r>
            <a:r>
              <a:rPr lang="hr-HR" dirty="0"/>
              <a:t> </a:t>
            </a:r>
            <a:r>
              <a:rPr lang="en-US" dirty="0" err="1"/>
              <a:t>zemljopisnom</a:t>
            </a:r>
            <a:r>
              <a:rPr lang="hr-HR" dirty="0"/>
              <a:t> </a:t>
            </a:r>
            <a:r>
              <a:rPr lang="en-US" dirty="0" err="1"/>
              <a:t>području</a:t>
            </a:r>
            <a:r>
              <a:rPr lang="en-US" dirty="0"/>
              <a:t> (RH)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p</a:t>
            </a:r>
            <a:r>
              <a:rPr lang="en-US" dirty="0" err="1"/>
              <a:t>rojekt</a:t>
            </a:r>
            <a:r>
              <a:rPr lang="hr-HR" dirty="0"/>
              <a:t> </a:t>
            </a:r>
            <a:r>
              <a:rPr lang="en-US" dirty="0"/>
              <a:t>se</a:t>
            </a:r>
            <a:r>
              <a:rPr lang="hr-HR" dirty="0"/>
              <a:t> </a:t>
            </a:r>
            <a:r>
              <a:rPr lang="en-US" dirty="0" err="1"/>
              <a:t>provodi</a:t>
            </a:r>
            <a:r>
              <a:rPr lang="hr-HR" dirty="0"/>
              <a:t> </a:t>
            </a:r>
            <a:r>
              <a:rPr lang="en-US" dirty="0" err="1"/>
              <a:t>unutar</a:t>
            </a:r>
            <a:r>
              <a:rPr lang="hr-HR" dirty="0"/>
              <a:t> </a:t>
            </a:r>
            <a:r>
              <a:rPr lang="en-US" dirty="0" err="1"/>
              <a:t>perioda</a:t>
            </a:r>
            <a:r>
              <a:rPr lang="hr-HR" dirty="0"/>
              <a:t> </a:t>
            </a:r>
            <a:r>
              <a:rPr lang="en-US" dirty="0"/>
              <a:t>od</a:t>
            </a:r>
            <a:r>
              <a:rPr lang="hr-HR" dirty="0"/>
              <a:t> </a:t>
            </a:r>
            <a:r>
              <a:rPr lang="en-US" dirty="0"/>
              <a:t>1.1.2014</a:t>
            </a:r>
            <a:r>
              <a:rPr lang="hr-HR" dirty="0"/>
              <a:t> </a:t>
            </a:r>
            <a:r>
              <a:rPr lang="en-US" dirty="0"/>
              <a:t>do</a:t>
            </a:r>
            <a:r>
              <a:rPr lang="hr-HR" dirty="0"/>
              <a:t> </a:t>
            </a:r>
            <a:r>
              <a:rPr lang="en-US" dirty="0"/>
              <a:t>3</a:t>
            </a:r>
            <a:r>
              <a:rPr lang="hr-HR" dirty="0"/>
              <a:t>0.6.</a:t>
            </a:r>
            <a:r>
              <a:rPr lang="en-US" dirty="0"/>
              <a:t>202</a:t>
            </a:r>
            <a:r>
              <a:rPr lang="hr-HR" dirty="0"/>
              <a:t>3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d</a:t>
            </a:r>
            <a:r>
              <a:rPr lang="en-US" dirty="0"/>
              <a:t>o</a:t>
            </a:r>
            <a:r>
              <a:rPr lang="hr-HR" dirty="0"/>
              <a:t> </a:t>
            </a:r>
            <a:r>
              <a:rPr lang="en-US" dirty="0" err="1"/>
              <a:t>trenutka</a:t>
            </a:r>
            <a:r>
              <a:rPr lang="hr-HR" dirty="0"/>
              <a:t> </a:t>
            </a:r>
            <a:r>
              <a:rPr lang="en-US" dirty="0" err="1"/>
              <a:t>podnošenja</a:t>
            </a:r>
            <a:r>
              <a:rPr lang="hr-HR" dirty="0"/>
              <a:t> </a:t>
            </a:r>
            <a:r>
              <a:rPr lang="en-US" dirty="0" err="1"/>
              <a:t>projektnog</a:t>
            </a:r>
            <a:r>
              <a:rPr lang="hr-HR" dirty="0"/>
              <a:t> </a:t>
            </a:r>
            <a:r>
              <a:rPr lang="en-US" dirty="0" err="1"/>
              <a:t>prijedloga</a:t>
            </a:r>
            <a:r>
              <a:rPr lang="hr-HR" dirty="0"/>
              <a:t>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NE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SMIJU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/>
              <a:t>započeti</a:t>
            </a:r>
            <a:r>
              <a:rPr lang="hr-HR" dirty="0"/>
              <a:t> </a:t>
            </a:r>
            <a:r>
              <a:rPr lang="en-US" dirty="0" err="1"/>
              <a:t>aktivnosti</a:t>
            </a:r>
            <a:r>
              <a:rPr lang="hr-HR" dirty="0"/>
              <a:t> </a:t>
            </a:r>
            <a:r>
              <a:rPr lang="en-US" dirty="0" err="1"/>
              <a:t>energetske</a:t>
            </a:r>
            <a:r>
              <a:rPr lang="hr-HR" dirty="0"/>
              <a:t> </a:t>
            </a:r>
            <a:r>
              <a:rPr lang="en-US" dirty="0" err="1"/>
              <a:t>obnove</a:t>
            </a:r>
            <a:r>
              <a:rPr lang="hr-HR" dirty="0"/>
              <a:t>.</a:t>
            </a:r>
            <a:endParaRPr lang="en-US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CB6680A8-22F7-4E50-9717-D08C660D8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211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02BBE4-BF7D-48BA-BCBF-D454CD424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ELIMINACIJSKI UVJETI ZA 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PROJEKT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6775535-240F-4836-86E6-2762CC55F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Projekt</a:t>
            </a:r>
            <a:r>
              <a:rPr lang="hr-HR" sz="2400" dirty="0"/>
              <a:t> </a:t>
            </a:r>
            <a:r>
              <a:rPr lang="en-US" sz="2400" dirty="0"/>
              <a:t>ne</a:t>
            </a:r>
            <a:r>
              <a:rPr lang="hr-HR" sz="2400" dirty="0"/>
              <a:t> </a:t>
            </a:r>
            <a:r>
              <a:rPr lang="en-US" sz="2400" dirty="0" err="1"/>
              <a:t>uključuje</a:t>
            </a:r>
            <a:r>
              <a:rPr lang="hr-HR" sz="2400" dirty="0"/>
              <a:t> </a:t>
            </a:r>
            <a:r>
              <a:rPr lang="en-US" sz="2400" dirty="0" err="1"/>
              <a:t>izgradnju</a:t>
            </a:r>
            <a:r>
              <a:rPr lang="hr-HR" sz="2400" dirty="0"/>
              <a:t> </a:t>
            </a:r>
            <a:r>
              <a:rPr lang="en-US" sz="2400" dirty="0" err="1"/>
              <a:t>novih</a:t>
            </a:r>
            <a:r>
              <a:rPr lang="hr-HR" sz="2400" dirty="0"/>
              <a:t> </a:t>
            </a:r>
            <a:r>
              <a:rPr lang="en-US" sz="2400" dirty="0" err="1"/>
              <a:t>proizvodnih</a:t>
            </a:r>
            <a:r>
              <a:rPr lang="hr-HR" sz="2400" dirty="0"/>
              <a:t> </a:t>
            </a:r>
            <a:r>
              <a:rPr lang="en-US" sz="2400" dirty="0"/>
              <a:t>pogona</a:t>
            </a:r>
            <a:r>
              <a:rPr lang="hr-HR" sz="2400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osim</a:t>
            </a:r>
            <a:r>
              <a:rPr lang="hr-HR" sz="2400" dirty="0"/>
              <a:t> </a:t>
            </a:r>
            <a:r>
              <a:rPr lang="en-US" sz="2400" dirty="0" err="1"/>
              <a:t>izgradnje</a:t>
            </a:r>
            <a:r>
              <a:rPr lang="hr-HR" sz="2400" dirty="0"/>
              <a:t> </a:t>
            </a:r>
            <a:r>
              <a:rPr lang="en-US" sz="2400" dirty="0"/>
              <a:t>u</a:t>
            </a:r>
            <a:r>
              <a:rPr lang="hr-HR" sz="2400" dirty="0"/>
              <a:t> </a:t>
            </a:r>
            <a:r>
              <a:rPr lang="en-US" sz="2400" dirty="0" err="1"/>
              <a:t>svrsi</a:t>
            </a:r>
            <a:r>
              <a:rPr lang="hr-HR" sz="2400" dirty="0"/>
              <a:t> </a:t>
            </a:r>
            <a:r>
              <a:rPr lang="en-US" sz="2400" dirty="0" err="1"/>
              <a:t>ugradnje</a:t>
            </a:r>
            <a:r>
              <a:rPr lang="hr-HR" sz="2400" dirty="0"/>
              <a:t> </a:t>
            </a:r>
            <a:r>
              <a:rPr lang="en-US" sz="2400" dirty="0"/>
              <a:t>OIE)</a:t>
            </a:r>
            <a:r>
              <a:rPr lang="hr-HR" sz="2400" dirty="0"/>
              <a:t>,</a:t>
            </a: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P</a:t>
            </a:r>
            <a:r>
              <a:rPr lang="en-US" sz="2400" dirty="0" err="1"/>
              <a:t>rojekt</a:t>
            </a:r>
            <a:r>
              <a:rPr lang="hr-HR" sz="2400" dirty="0"/>
              <a:t> </a:t>
            </a:r>
            <a:r>
              <a:rPr lang="en-US" sz="2400" dirty="0" err="1"/>
              <a:t>uključuje</a:t>
            </a:r>
            <a:r>
              <a:rPr lang="hr-HR" sz="2400" dirty="0"/>
              <a:t> </a:t>
            </a:r>
            <a:r>
              <a:rPr lang="en-US" sz="2400" dirty="0" err="1"/>
              <a:t>aktivnosti</a:t>
            </a:r>
            <a:r>
              <a:rPr lang="hr-HR" sz="2400" dirty="0"/>
              <a:t> </a:t>
            </a:r>
            <a:r>
              <a:rPr lang="en-US" sz="2400" dirty="0" err="1"/>
              <a:t>demontaže</a:t>
            </a:r>
            <a:r>
              <a:rPr lang="hr-HR" sz="2400" dirty="0"/>
              <a:t> </a:t>
            </a:r>
            <a:r>
              <a:rPr lang="en-US" sz="2400" dirty="0" err="1"/>
              <a:t>i</a:t>
            </a:r>
            <a:r>
              <a:rPr lang="hr-HR" sz="2400" dirty="0"/>
              <a:t> </a:t>
            </a:r>
            <a:r>
              <a:rPr lang="en-US" sz="2400" dirty="0" err="1"/>
              <a:t>zbrinjavanja</a:t>
            </a:r>
            <a:r>
              <a:rPr lang="hr-HR" sz="2400" dirty="0"/>
              <a:t> </a:t>
            </a:r>
            <a:r>
              <a:rPr lang="en-US" sz="2400" dirty="0" err="1"/>
              <a:t>opreme</a:t>
            </a:r>
            <a:r>
              <a:rPr lang="hr-HR" sz="2400" dirty="0"/>
              <a:t> </a:t>
            </a:r>
            <a:r>
              <a:rPr lang="en-US" sz="2400" dirty="0" err="1"/>
              <a:t>koja</a:t>
            </a:r>
            <a:r>
              <a:rPr lang="hr-HR" sz="2400" dirty="0"/>
              <a:t> </a:t>
            </a:r>
            <a:r>
              <a:rPr lang="en-US" sz="2400" dirty="0"/>
              <a:t>se</a:t>
            </a:r>
            <a:r>
              <a:rPr lang="hr-HR" sz="2400" dirty="0"/>
              <a:t> </a:t>
            </a:r>
            <a:r>
              <a:rPr lang="en-US" sz="2400" dirty="0" err="1"/>
              <a:t>zamjenjuje</a:t>
            </a:r>
            <a:r>
              <a:rPr lang="hr-HR" sz="2400" dirty="0"/>
              <a:t>.</a:t>
            </a:r>
          </a:p>
          <a:p>
            <a:endParaRPr lang="hr-HR" sz="2400" dirty="0"/>
          </a:p>
          <a:p>
            <a:pPr marL="0" indent="0">
              <a:buNone/>
            </a:pPr>
            <a:r>
              <a:rPr lang="en-US" sz="2400" dirty="0" err="1"/>
              <a:t>Aktivnosti</a:t>
            </a:r>
            <a:r>
              <a:rPr lang="hr-HR" sz="2400" dirty="0"/>
              <a:t> </a:t>
            </a:r>
            <a:r>
              <a:rPr lang="en-US" sz="2400" dirty="0" err="1"/>
              <a:t>projekta</a:t>
            </a:r>
            <a:r>
              <a:rPr lang="hr-HR" sz="2400" dirty="0"/>
              <a:t> </a:t>
            </a:r>
            <a:r>
              <a:rPr lang="en-US" sz="2400" dirty="0" err="1"/>
              <a:t>su</a:t>
            </a:r>
            <a:r>
              <a:rPr lang="hr-HR" sz="2400" dirty="0"/>
              <a:t> </a:t>
            </a:r>
            <a:r>
              <a:rPr lang="en-US" sz="2400" dirty="0"/>
              <a:t>u</a:t>
            </a:r>
            <a:r>
              <a:rPr lang="hr-HR" sz="2400" dirty="0"/>
              <a:t> </a:t>
            </a:r>
            <a:r>
              <a:rPr lang="en-US" sz="2400" dirty="0" err="1"/>
              <a:t>skladu</a:t>
            </a:r>
            <a:r>
              <a:rPr lang="hr-HR" sz="2400" dirty="0"/>
              <a:t> </a:t>
            </a:r>
            <a:r>
              <a:rPr lang="en-US" sz="2400" dirty="0"/>
              <a:t>s</a:t>
            </a:r>
            <a:r>
              <a:rPr lang="hr-HR" sz="2400" dirty="0"/>
              <a:t> </a:t>
            </a:r>
            <a:r>
              <a:rPr lang="en-US" sz="2400" dirty="0" err="1"/>
              <a:t>prihvatljivim</a:t>
            </a:r>
            <a:r>
              <a:rPr lang="hr-HR" sz="2400" dirty="0"/>
              <a:t> </a:t>
            </a:r>
            <a:r>
              <a:rPr lang="en-US" sz="2400" dirty="0" err="1"/>
              <a:t>aktivnostima</a:t>
            </a:r>
            <a:r>
              <a:rPr lang="hr-HR" sz="2400" dirty="0"/>
              <a:t> </a:t>
            </a:r>
            <a:r>
              <a:rPr lang="en-US" sz="2400" dirty="0" err="1"/>
              <a:t>Poziva</a:t>
            </a:r>
            <a:r>
              <a:rPr lang="en-US" sz="2400" dirty="0"/>
              <a:t>:</a:t>
            </a:r>
          </a:p>
          <a:p>
            <a:pPr lvl="1"/>
            <a:r>
              <a:rPr lang="hr-HR" sz="2000" dirty="0"/>
              <a:t>p</a:t>
            </a:r>
            <a:r>
              <a:rPr lang="en-US" sz="2000" dirty="0" err="1"/>
              <a:t>rijavitelj</a:t>
            </a:r>
            <a:r>
              <a:rPr lang="hr-HR" sz="2000" dirty="0"/>
              <a:t> </a:t>
            </a:r>
            <a:r>
              <a:rPr lang="en-US" sz="2000" dirty="0" err="1"/>
              <a:t>neće</a:t>
            </a:r>
            <a:r>
              <a:rPr lang="hr-HR" sz="2000" dirty="0"/>
              <a:t> </a:t>
            </a:r>
            <a:r>
              <a:rPr lang="en-US" sz="2000" dirty="0" err="1"/>
              <a:t>ostvarivati</a:t>
            </a:r>
            <a:r>
              <a:rPr lang="hr-HR" sz="2000" dirty="0"/>
              <a:t> </a:t>
            </a:r>
            <a:r>
              <a:rPr lang="en-US" sz="2000" dirty="0" err="1"/>
              <a:t>pravo</a:t>
            </a:r>
            <a:r>
              <a:rPr lang="hr-HR" sz="2000" dirty="0"/>
              <a:t> </a:t>
            </a:r>
            <a:r>
              <a:rPr lang="en-US" sz="2000" dirty="0" err="1"/>
              <a:t>na</a:t>
            </a:r>
            <a:r>
              <a:rPr lang="hr-HR" sz="2000" dirty="0"/>
              <a:t> </a:t>
            </a:r>
            <a:r>
              <a:rPr lang="en-US" sz="2000" dirty="0" err="1"/>
              <a:t>zajamčen</a:t>
            </a:r>
            <a:r>
              <a:rPr lang="hr-HR" sz="2000" dirty="0"/>
              <a:t>u </a:t>
            </a:r>
            <a:r>
              <a:rPr lang="en-US" sz="2000" dirty="0" err="1"/>
              <a:t>tarifu</a:t>
            </a:r>
            <a:r>
              <a:rPr lang="hr-HR" sz="2000" dirty="0"/>
              <a:t> (3 godine po završetku), </a:t>
            </a:r>
            <a:endParaRPr lang="en-US" sz="2000" dirty="0"/>
          </a:p>
          <a:p>
            <a:pPr lvl="1"/>
            <a:r>
              <a:rPr lang="hr-HR" sz="2000" dirty="0"/>
              <a:t>i</a:t>
            </a:r>
            <a:r>
              <a:rPr lang="en-US" sz="2000" dirty="0" err="1"/>
              <a:t>skazivanje</a:t>
            </a:r>
            <a:r>
              <a:rPr lang="hr-HR" sz="2000" dirty="0"/>
              <a:t> </a:t>
            </a:r>
            <a:r>
              <a:rPr lang="en-US" sz="2000" dirty="0" err="1"/>
              <a:t>ušteda</a:t>
            </a:r>
            <a:r>
              <a:rPr lang="hr-HR" sz="2000" dirty="0"/>
              <a:t> </a:t>
            </a:r>
            <a:r>
              <a:rPr lang="en-US" sz="2000" dirty="0"/>
              <a:t>je</a:t>
            </a:r>
            <a:r>
              <a:rPr lang="hr-HR" sz="2000" dirty="0"/>
              <a:t> </a:t>
            </a:r>
            <a:r>
              <a:rPr lang="en-US" sz="2000" dirty="0" err="1"/>
              <a:t>uskladu</a:t>
            </a:r>
            <a:r>
              <a:rPr lang="hr-HR" sz="2000" dirty="0"/>
              <a:t> </a:t>
            </a:r>
            <a:r>
              <a:rPr lang="en-US" sz="2000" dirty="0"/>
              <a:t>s</a:t>
            </a:r>
            <a:r>
              <a:rPr lang="hr-HR" sz="2000" dirty="0"/>
              <a:t> </a:t>
            </a:r>
            <a:r>
              <a:rPr lang="en-US" sz="2000" dirty="0" err="1"/>
              <a:t>metodologijom</a:t>
            </a:r>
            <a:r>
              <a:rPr lang="hr-HR" sz="2000" dirty="0"/>
              <a:t> </a:t>
            </a:r>
            <a:r>
              <a:rPr lang="en-US" sz="2000" dirty="0" err="1"/>
              <a:t>izračuna</a:t>
            </a:r>
            <a:r>
              <a:rPr lang="hr-HR" sz="2000" dirty="0"/>
              <a:t> </a:t>
            </a:r>
            <a:r>
              <a:rPr lang="en-US" sz="2000" dirty="0" err="1"/>
              <a:t>i</a:t>
            </a:r>
            <a:r>
              <a:rPr lang="hr-HR" sz="2000" dirty="0"/>
              <a:t> </a:t>
            </a:r>
            <a:r>
              <a:rPr lang="en-US" sz="2000" dirty="0" err="1"/>
              <a:t>iskazivanja</a:t>
            </a:r>
            <a:r>
              <a:rPr lang="hr-HR" sz="2000" dirty="0"/>
              <a:t> </a:t>
            </a:r>
            <a:r>
              <a:rPr lang="en-US" sz="2000" dirty="0" err="1"/>
              <a:t>ušteda</a:t>
            </a:r>
            <a:r>
              <a:rPr lang="hr-HR" sz="2000" dirty="0"/>
              <a:t>,</a:t>
            </a:r>
            <a:endParaRPr lang="en-US" sz="2000" dirty="0"/>
          </a:p>
          <a:p>
            <a:pPr lvl="1"/>
            <a:r>
              <a:rPr lang="hr-HR" sz="2000" dirty="0"/>
              <a:t>p</a:t>
            </a:r>
            <a:r>
              <a:rPr lang="en-US" sz="2000" dirty="0" err="1"/>
              <a:t>rojektne</a:t>
            </a:r>
            <a:r>
              <a:rPr lang="hr-HR" sz="2000" dirty="0"/>
              <a:t> </a:t>
            </a:r>
            <a:r>
              <a:rPr lang="en-US" sz="2000" dirty="0" err="1"/>
              <a:t>aktivnosti</a:t>
            </a:r>
            <a:r>
              <a:rPr lang="hr-HR" sz="2000" dirty="0"/>
              <a:t> </a:t>
            </a:r>
            <a:r>
              <a:rPr lang="en-US" sz="2000" dirty="0" err="1"/>
              <a:t>isključivo</a:t>
            </a:r>
            <a:r>
              <a:rPr lang="hr-HR" sz="2000" dirty="0"/>
              <a:t> </a:t>
            </a:r>
            <a:r>
              <a:rPr lang="en-US" sz="2000" dirty="0" err="1"/>
              <a:t>su</a:t>
            </a:r>
            <a:r>
              <a:rPr lang="hr-HR" sz="2000" dirty="0"/>
              <a:t> </a:t>
            </a:r>
            <a:r>
              <a:rPr lang="en-US" sz="2000" dirty="0" err="1"/>
              <a:t>vezane</a:t>
            </a:r>
            <a:r>
              <a:rPr lang="hr-HR" sz="2000" dirty="0"/>
              <a:t> </a:t>
            </a:r>
            <a:r>
              <a:rPr lang="en-US" sz="2000" dirty="0" err="1"/>
              <a:t>uz</a:t>
            </a:r>
            <a:r>
              <a:rPr lang="hr-HR" sz="2000" dirty="0"/>
              <a:t> </a:t>
            </a:r>
            <a:r>
              <a:rPr lang="en-US" sz="2000" dirty="0" err="1"/>
              <a:t>obavljanje</a:t>
            </a:r>
            <a:r>
              <a:rPr lang="hr-HR" sz="2000" dirty="0"/>
              <a:t> </a:t>
            </a:r>
            <a:r>
              <a:rPr lang="en-US" sz="2000" dirty="0" err="1"/>
              <a:t>prihvatljivih</a:t>
            </a:r>
            <a:r>
              <a:rPr lang="hr-HR" sz="2000" dirty="0"/>
              <a:t> </a:t>
            </a:r>
            <a:r>
              <a:rPr lang="en-US" sz="2000" dirty="0" err="1"/>
              <a:t>djelatnosti</a:t>
            </a:r>
            <a:r>
              <a:rPr lang="hr-HR" sz="2000" dirty="0"/>
              <a:t>.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82F0A2C7-85D0-43C9-9FF7-DCE417549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977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AC9555B-5B4D-494C-85B4-27DD944FC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ELIMINACIJSKI UVJETI ZA 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PROJEKT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305F50F-B211-42A4-B03A-DBBEDC8DB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Projekt je u skladu 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uvjetima trajnosti i održivosti operacija,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nacionalnim propisima i propisima EU,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horizontalnim politikama EU,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najmanjim i najvećim dopuštenim iznosima bespovratnih sredstava,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maksimalnim propisanim intenzitetom potpore prema veličini poduzeća,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načelom </a:t>
            </a:r>
            <a:r>
              <a:rPr lang="hr-HR" dirty="0" err="1"/>
              <a:t>nekumulativnosti</a:t>
            </a:r>
            <a:r>
              <a:rPr lang="hr-HR" dirty="0"/>
              <a:t>.</a:t>
            </a:r>
            <a:endParaRPr lang="en-US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10B74F8D-48D8-4649-937C-2D7878D63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043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79E413-CD56-4A19-98CA-249D26EC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ELIMINACIJSKI UVJETI ZA 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PROJEKT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64A612F-0FE7-4790-BC5E-EAE008B99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Projekt</a:t>
            </a:r>
            <a:r>
              <a:rPr lang="hr-HR" dirty="0"/>
              <a:t> </a:t>
            </a:r>
            <a:r>
              <a:rPr lang="en-US" dirty="0"/>
              <a:t>je</a:t>
            </a:r>
            <a:r>
              <a:rPr lang="hr-HR" dirty="0"/>
              <a:t> </a:t>
            </a:r>
            <a:r>
              <a:rPr lang="en-US" dirty="0" err="1"/>
              <a:t>spreman</a:t>
            </a:r>
            <a:r>
              <a:rPr lang="hr-HR" dirty="0"/>
              <a:t> </a:t>
            </a:r>
            <a:r>
              <a:rPr lang="en-US" dirty="0" err="1"/>
              <a:t>započetak</a:t>
            </a:r>
            <a:r>
              <a:rPr lang="hr-HR" dirty="0"/>
              <a:t> </a:t>
            </a:r>
            <a:r>
              <a:rPr lang="en-US" dirty="0" err="1"/>
              <a:t>provedbe</a:t>
            </a:r>
            <a:r>
              <a:rPr lang="hr-HR" dirty="0"/>
              <a:t> </a:t>
            </a:r>
            <a:r>
              <a:rPr lang="en-US" dirty="0" err="1"/>
              <a:t>i</a:t>
            </a:r>
            <a:r>
              <a:rPr lang="hr-HR" dirty="0"/>
              <a:t> </a:t>
            </a:r>
            <a:r>
              <a:rPr lang="en-US" dirty="0" err="1"/>
              <a:t>završetak</a:t>
            </a:r>
            <a:r>
              <a:rPr lang="hr-HR" dirty="0"/>
              <a:t> </a:t>
            </a:r>
            <a:r>
              <a:rPr lang="en-US" dirty="0" err="1"/>
              <a:t>aktivnosti</a:t>
            </a:r>
            <a:r>
              <a:rPr lang="en-US" dirty="0"/>
              <a:t>,</a:t>
            </a:r>
            <a:r>
              <a:rPr lang="hr-HR" dirty="0"/>
              <a:t> </a:t>
            </a:r>
            <a:r>
              <a:rPr lang="en-US" dirty="0" err="1"/>
              <a:t>izrađena</a:t>
            </a:r>
            <a:r>
              <a:rPr lang="hr-HR" dirty="0"/>
              <a:t> </a:t>
            </a:r>
            <a:r>
              <a:rPr lang="en-US" dirty="0"/>
              <a:t>je</a:t>
            </a:r>
            <a:r>
              <a:rPr lang="hr-HR" dirty="0"/>
              <a:t> </a:t>
            </a:r>
            <a:r>
              <a:rPr lang="en-US" dirty="0" err="1"/>
              <a:t>potrebna</a:t>
            </a:r>
            <a:r>
              <a:rPr lang="hr-HR" dirty="0"/>
              <a:t> </a:t>
            </a:r>
            <a:r>
              <a:rPr lang="en-US" dirty="0" err="1"/>
              <a:t>dokumentacija</a:t>
            </a:r>
            <a:r>
              <a:rPr lang="hr-HR" dirty="0"/>
              <a:t> </a:t>
            </a:r>
            <a:r>
              <a:rPr lang="en-US" dirty="0" err="1"/>
              <a:t>i</a:t>
            </a:r>
            <a:r>
              <a:rPr lang="hr-HR" dirty="0"/>
              <a:t> </a:t>
            </a:r>
            <a:r>
              <a:rPr lang="en-US" dirty="0" err="1"/>
              <a:t>dobivene</a:t>
            </a:r>
            <a:r>
              <a:rPr lang="hr-HR" dirty="0"/>
              <a:t> </a:t>
            </a:r>
            <a:r>
              <a:rPr lang="en-US" dirty="0" err="1"/>
              <a:t>su</a:t>
            </a:r>
            <a:r>
              <a:rPr lang="hr-HR" dirty="0"/>
              <a:t> </a:t>
            </a:r>
            <a:r>
              <a:rPr lang="en-US" dirty="0" err="1"/>
              <a:t>sve</a:t>
            </a:r>
            <a:r>
              <a:rPr lang="hr-HR" dirty="0"/>
              <a:t> </a:t>
            </a:r>
            <a:r>
              <a:rPr lang="en-US" dirty="0" err="1"/>
              <a:t>potrebne</a:t>
            </a:r>
            <a:r>
              <a:rPr lang="hr-HR" dirty="0"/>
              <a:t> </a:t>
            </a:r>
            <a:r>
              <a:rPr lang="en-US" dirty="0" err="1"/>
              <a:t>dozvole</a:t>
            </a:r>
            <a:r>
              <a:rPr lang="en-US" dirty="0"/>
              <a:t>,</a:t>
            </a:r>
            <a:r>
              <a:rPr lang="hr-HR" dirty="0"/>
              <a:t> </a:t>
            </a:r>
            <a:r>
              <a:rPr lang="en-US" dirty="0" err="1"/>
              <a:t>odnosno</a:t>
            </a:r>
            <a:r>
              <a:rPr lang="hr-HR" dirty="0"/>
              <a:t> </a:t>
            </a:r>
            <a:r>
              <a:rPr lang="en-US" dirty="0" err="1"/>
              <a:t>prijavitelj</a:t>
            </a:r>
            <a:r>
              <a:rPr lang="hr-HR" dirty="0"/>
              <a:t> </a:t>
            </a:r>
            <a:r>
              <a:rPr lang="en-US" dirty="0"/>
              <a:t>mora</a:t>
            </a:r>
            <a:r>
              <a:rPr lang="hr-HR" dirty="0"/>
              <a:t> </a:t>
            </a:r>
            <a:r>
              <a:rPr lang="en-US" dirty="0" err="1"/>
              <a:t>priložiti</a:t>
            </a:r>
            <a:r>
              <a:rPr lang="en-US" dirty="0"/>
              <a:t>:</a:t>
            </a:r>
            <a:endParaRPr lang="hr-H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s</a:t>
            </a:r>
            <a:r>
              <a:rPr lang="en-US" dirty="0"/>
              <a:t>vu</a:t>
            </a:r>
            <a:r>
              <a:rPr lang="hr-HR" dirty="0"/>
              <a:t> </a:t>
            </a:r>
            <a:r>
              <a:rPr lang="en-US" dirty="0" err="1"/>
              <a:t>potrebnu</a:t>
            </a:r>
            <a:r>
              <a:rPr lang="hr-HR" dirty="0"/>
              <a:t> </a:t>
            </a:r>
            <a:r>
              <a:rPr lang="en-US" dirty="0" err="1"/>
              <a:t>projektno</a:t>
            </a:r>
            <a:r>
              <a:rPr lang="hr-HR" dirty="0"/>
              <a:t> </a:t>
            </a:r>
            <a:r>
              <a:rPr lang="en-US" dirty="0" err="1"/>
              <a:t>tehničku</a:t>
            </a:r>
            <a:r>
              <a:rPr lang="hr-HR" dirty="0"/>
              <a:t> </a:t>
            </a:r>
            <a:r>
              <a:rPr lang="en-US" dirty="0" err="1"/>
              <a:t>dokumentaciju</a:t>
            </a:r>
            <a:r>
              <a:rPr lang="hr-HR" dirty="0"/>
              <a:t> </a:t>
            </a:r>
            <a:r>
              <a:rPr lang="en-US" dirty="0"/>
              <a:t>(</a:t>
            </a:r>
            <a:r>
              <a:rPr lang="en-US" dirty="0" err="1"/>
              <a:t>glavni</a:t>
            </a:r>
            <a:r>
              <a:rPr lang="hr-HR" dirty="0"/>
              <a:t> </a:t>
            </a:r>
            <a:r>
              <a:rPr lang="en-US" dirty="0" err="1"/>
              <a:t>projekt</a:t>
            </a:r>
            <a:r>
              <a:rPr lang="en-US" dirty="0"/>
              <a:t>)</a:t>
            </a:r>
            <a:endParaRPr lang="hr-H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d</a:t>
            </a:r>
            <a:r>
              <a:rPr lang="en-US" dirty="0" err="1"/>
              <a:t>okumentaciju</a:t>
            </a:r>
            <a:r>
              <a:rPr lang="hr-HR" dirty="0"/>
              <a:t> </a:t>
            </a:r>
            <a:r>
              <a:rPr lang="en-US" dirty="0" err="1"/>
              <a:t>koja</a:t>
            </a:r>
            <a:r>
              <a:rPr lang="hr-HR" dirty="0"/>
              <a:t> </a:t>
            </a:r>
            <a:r>
              <a:rPr lang="en-US" dirty="0" err="1"/>
              <a:t>dokazuje</a:t>
            </a:r>
            <a:r>
              <a:rPr lang="hr-HR" dirty="0"/>
              <a:t> </a:t>
            </a:r>
            <a:r>
              <a:rPr lang="en-US" dirty="0"/>
              <a:t>da</a:t>
            </a:r>
            <a:r>
              <a:rPr lang="hr-HR" dirty="0"/>
              <a:t> </a:t>
            </a:r>
            <a:r>
              <a:rPr lang="en-US" dirty="0"/>
              <a:t>je</a:t>
            </a:r>
            <a:r>
              <a:rPr lang="hr-HR" dirty="0"/>
              <a:t> </a:t>
            </a:r>
            <a:r>
              <a:rPr lang="en-US" dirty="0" err="1"/>
              <a:t>zgrada</a:t>
            </a:r>
            <a:r>
              <a:rPr lang="hr-HR" dirty="0"/>
              <a:t> </a:t>
            </a:r>
            <a:r>
              <a:rPr lang="en-US" dirty="0" err="1"/>
              <a:t>postojeća</a:t>
            </a:r>
            <a:r>
              <a:rPr lang="hr-HR" dirty="0"/>
              <a:t>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/>
              <a:t>Izjavu</a:t>
            </a:r>
            <a:r>
              <a:rPr lang="hr-HR" dirty="0"/>
              <a:t> </a:t>
            </a:r>
            <a:r>
              <a:rPr lang="en-US" dirty="0"/>
              <a:t>je</a:t>
            </a:r>
            <a:r>
              <a:rPr lang="hr-HR" dirty="0"/>
              <a:t> </a:t>
            </a:r>
            <a:r>
              <a:rPr lang="en-US" dirty="0"/>
              <a:t>li</a:t>
            </a:r>
            <a:r>
              <a:rPr lang="hr-HR" dirty="0"/>
              <a:t> </a:t>
            </a:r>
            <a:r>
              <a:rPr lang="en-US" dirty="0"/>
              <a:t>za</a:t>
            </a:r>
            <a:r>
              <a:rPr lang="hr-HR" dirty="0"/>
              <a:t> </a:t>
            </a:r>
            <a:r>
              <a:rPr lang="en-US" dirty="0" err="1"/>
              <a:t>provedbu</a:t>
            </a:r>
            <a:r>
              <a:rPr lang="hr-HR" dirty="0"/>
              <a:t> </a:t>
            </a:r>
            <a:r>
              <a:rPr lang="en-US" dirty="0" err="1"/>
              <a:t>aktivnosti</a:t>
            </a:r>
            <a:r>
              <a:rPr lang="hr-HR" dirty="0"/>
              <a:t> </a:t>
            </a:r>
            <a:r>
              <a:rPr lang="en-US" dirty="0" err="1"/>
              <a:t>potreban</a:t>
            </a:r>
            <a:r>
              <a:rPr lang="hr-HR" dirty="0"/>
              <a:t> </a:t>
            </a:r>
            <a:r>
              <a:rPr lang="en-US" dirty="0" err="1"/>
              <a:t>akt</a:t>
            </a:r>
            <a:r>
              <a:rPr lang="hr-HR" dirty="0"/>
              <a:t> </a:t>
            </a:r>
            <a:r>
              <a:rPr lang="en-US" dirty="0"/>
              <a:t>za</a:t>
            </a:r>
            <a:r>
              <a:rPr lang="hr-HR" dirty="0"/>
              <a:t> </a:t>
            </a:r>
            <a:r>
              <a:rPr lang="en-US" dirty="0" err="1"/>
              <a:t>građenje</a:t>
            </a:r>
            <a:r>
              <a:rPr lang="hr-HR" dirty="0"/>
              <a:t>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a</a:t>
            </a:r>
            <a:r>
              <a:rPr lang="en-US" dirty="0"/>
              <a:t>kt</a:t>
            </a:r>
            <a:r>
              <a:rPr lang="hr-HR" dirty="0"/>
              <a:t> </a:t>
            </a:r>
            <a:r>
              <a:rPr lang="en-US" dirty="0"/>
              <a:t>za</a:t>
            </a:r>
            <a:r>
              <a:rPr lang="hr-HR" dirty="0"/>
              <a:t> </a:t>
            </a:r>
            <a:r>
              <a:rPr lang="en-US" dirty="0" err="1"/>
              <a:t>građenje</a:t>
            </a:r>
            <a:r>
              <a:rPr lang="en-US" dirty="0"/>
              <a:t>,</a:t>
            </a:r>
            <a:r>
              <a:rPr lang="hr-HR" dirty="0"/>
              <a:t> </a:t>
            </a:r>
            <a:r>
              <a:rPr lang="en-US" dirty="0" err="1"/>
              <a:t>odobrenja</a:t>
            </a:r>
            <a:r>
              <a:rPr lang="en-US" dirty="0"/>
              <a:t>,</a:t>
            </a:r>
            <a:r>
              <a:rPr lang="hr-HR" dirty="0"/>
              <a:t> </a:t>
            </a:r>
            <a:r>
              <a:rPr lang="en-US" dirty="0" err="1"/>
              <a:t>suglasnosti</a:t>
            </a:r>
            <a:r>
              <a:rPr lang="en-US" dirty="0"/>
              <a:t>,</a:t>
            </a:r>
            <a:r>
              <a:rPr lang="hr-HR" dirty="0"/>
              <a:t> </a:t>
            </a:r>
            <a:r>
              <a:rPr lang="en-US" dirty="0" err="1"/>
              <a:t>posebni</a:t>
            </a:r>
            <a:r>
              <a:rPr lang="hr-HR" dirty="0"/>
              <a:t> </a:t>
            </a:r>
            <a:r>
              <a:rPr lang="en-US" dirty="0" err="1"/>
              <a:t>uvjeti</a:t>
            </a:r>
            <a:r>
              <a:rPr lang="hr-HR" dirty="0"/>
              <a:t> </a:t>
            </a:r>
            <a:r>
              <a:rPr lang="en-US" dirty="0" err="1"/>
              <a:t>građenja</a:t>
            </a:r>
            <a:r>
              <a:rPr lang="hr-HR" dirty="0"/>
              <a:t>.</a:t>
            </a:r>
            <a:endParaRPr lang="en-US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84B0DEBA-5F54-4407-9C3E-8C2DB28B7C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15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636A07-BCDC-4279-A3D4-58F6EA58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41576" y="365125"/>
            <a:ext cx="10515600" cy="1325563"/>
          </a:xfrm>
        </p:spPr>
        <p:txBody>
          <a:bodyPr/>
          <a:lstStyle/>
          <a:p>
            <a:pPr algn="ctr"/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PRIHVATLJIVE AKTIVNOSTI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5" name="Rezervirano mjesto sadržaja 4">
            <a:extLst>
              <a:ext uri="{FF2B5EF4-FFF2-40B4-BE49-F238E27FC236}">
                <a16:creationId xmlns:a16="http://schemas.microsoft.com/office/drawing/2014/main" id="{B3E959B0-852D-4784-9B02-2C712A52B2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614089"/>
              </p:ext>
            </p:extLst>
          </p:nvPr>
        </p:nvGraphicFramePr>
        <p:xfrm>
          <a:off x="2667000" y="1690688"/>
          <a:ext cx="8051800" cy="4659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5510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DAC0FB-35F5-4726-8AF9-3E9B555E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1. 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Aktivnosti pripreme dokumentacije projektnog prijedloga i projektno-tehničke dokumentacije</a:t>
            </a:r>
            <a:br>
              <a:rPr lang="en-US" dirty="0"/>
            </a:b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1B7180A-0737-4B66-BEA6-F5ECBFB8C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184" y="2506662"/>
            <a:ext cx="5087112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Prijavni obrasci,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dokumentacija za nabavu,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ostala projektno-tehnička dokumentacija (glavni projekt),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provedba energetskog pregleda (izuzetak velika poduzeća).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8A68C8CF-0A6B-4303-9821-270016254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58231"/>
            <a:ext cx="4667250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445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1E66F1-74DB-4299-BB5F-3F34BE5E9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2. 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Aktivnosti energetske obnove</a:t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hr-HR" sz="3600" b="1" dirty="0">
                <a:solidFill>
                  <a:schemeClr val="accent6">
                    <a:lumMod val="50000"/>
                  </a:schemeClr>
                </a:solidFill>
              </a:rPr>
              <a:t>2.1. Energetska učinkovitost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hr-HR" sz="3600" b="1" dirty="0">
                <a:solidFill>
                  <a:schemeClr val="accent6">
                    <a:lumMod val="50000"/>
                  </a:schemeClr>
                </a:solidFill>
              </a:rPr>
              <a:t> obnovljivi izvori energije u proizvodnim pogonima</a:t>
            </a:r>
            <a:br>
              <a:rPr lang="hr-HR" b="1" dirty="0"/>
            </a:br>
            <a:br>
              <a:rPr lang="en-US" b="1" dirty="0"/>
            </a:br>
            <a:endParaRPr lang="en-US" b="1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2D14F4-69A8-4630-9872-2FCB0D2BC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Uvođenje</a:t>
            </a:r>
            <a:r>
              <a:rPr lang="en-US" sz="2400" dirty="0"/>
              <a:t> </a:t>
            </a:r>
            <a:r>
              <a:rPr lang="hr-HR" sz="2400" dirty="0"/>
              <a:t>učinkovitijih</a:t>
            </a:r>
            <a:r>
              <a:rPr lang="en-US" sz="2400" dirty="0"/>
              <a:t> </a:t>
            </a:r>
            <a:r>
              <a:rPr lang="hr-HR" sz="2400" dirty="0"/>
              <a:t>elektromotornih</a:t>
            </a:r>
            <a:r>
              <a:rPr lang="en-US" sz="2400" dirty="0"/>
              <a:t> </a:t>
            </a:r>
            <a:r>
              <a:rPr lang="hr-HR" sz="2400" dirty="0"/>
              <a:t>pogona</a:t>
            </a:r>
            <a:r>
              <a:rPr lang="en-US" sz="2400" dirty="0"/>
              <a:t> </a:t>
            </a:r>
            <a:r>
              <a:rPr lang="hr-HR" sz="2400" dirty="0"/>
              <a:t>(sukladno</a:t>
            </a:r>
            <a:r>
              <a:rPr lang="en-US" sz="2400" dirty="0"/>
              <a:t> </a:t>
            </a:r>
            <a:r>
              <a:rPr lang="hr-HR" sz="2400" dirty="0"/>
              <a:t>normi</a:t>
            </a:r>
            <a:r>
              <a:rPr lang="en-US" sz="2400" dirty="0"/>
              <a:t> </a:t>
            </a:r>
            <a:r>
              <a:rPr lang="hr-HR" sz="2400" dirty="0"/>
              <a:t>IEC60034-30)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Poboljšanje</a:t>
            </a:r>
            <a:r>
              <a:rPr lang="en-US" sz="2400" dirty="0"/>
              <a:t> </a:t>
            </a:r>
            <a:r>
              <a:rPr lang="hr-HR" sz="2400" dirty="0"/>
              <a:t>učinkovitosti</a:t>
            </a:r>
            <a:r>
              <a:rPr lang="en-US" sz="2400" dirty="0"/>
              <a:t> </a:t>
            </a:r>
            <a:r>
              <a:rPr lang="hr-HR" sz="2400" dirty="0"/>
              <a:t>korištenja</a:t>
            </a:r>
            <a:r>
              <a:rPr lang="en-US" sz="2400" dirty="0"/>
              <a:t> </a:t>
            </a:r>
            <a:r>
              <a:rPr lang="hr-HR" sz="2400" dirty="0"/>
              <a:t>toplinske</a:t>
            </a:r>
            <a:r>
              <a:rPr lang="en-US" sz="2400" dirty="0"/>
              <a:t> </a:t>
            </a:r>
            <a:r>
              <a:rPr lang="hr-HR" sz="2400" dirty="0"/>
              <a:t>energije</a:t>
            </a:r>
            <a:r>
              <a:rPr lang="en-US" sz="2400" dirty="0"/>
              <a:t> </a:t>
            </a:r>
            <a:r>
              <a:rPr lang="hr-HR" sz="2400" dirty="0"/>
              <a:t>u</a:t>
            </a:r>
            <a:r>
              <a:rPr lang="en-US" sz="2400" dirty="0"/>
              <a:t> </a:t>
            </a:r>
            <a:r>
              <a:rPr lang="hr-HR" sz="2400" dirty="0"/>
              <a:t>proizvodnim/radnim</a:t>
            </a:r>
            <a:r>
              <a:rPr lang="en-US" sz="2400" dirty="0"/>
              <a:t> </a:t>
            </a:r>
            <a:r>
              <a:rPr lang="hr-HR" sz="2400" dirty="0"/>
              <a:t>procesima</a:t>
            </a:r>
            <a:r>
              <a:rPr lang="en-US" sz="2400" dirty="0"/>
              <a:t> </a:t>
            </a:r>
            <a:r>
              <a:rPr lang="hr-HR" sz="2400" dirty="0"/>
              <a:t>uz</a:t>
            </a:r>
            <a:r>
              <a:rPr lang="en-US" sz="2400" dirty="0"/>
              <a:t> </a:t>
            </a:r>
            <a:r>
              <a:rPr lang="hr-HR" sz="2400" dirty="0"/>
              <a:t>rekuperaciju</a:t>
            </a:r>
            <a:r>
              <a:rPr lang="en-US" sz="2400" dirty="0"/>
              <a:t> </a:t>
            </a:r>
            <a:r>
              <a:rPr lang="hr-HR" sz="2400" dirty="0"/>
              <a:t>otpadne</a:t>
            </a:r>
            <a:r>
              <a:rPr lang="en-US" sz="2400" dirty="0"/>
              <a:t> </a:t>
            </a:r>
            <a:r>
              <a:rPr lang="hr-HR" sz="2400" dirty="0"/>
              <a:t>topline</a:t>
            </a:r>
            <a:r>
              <a:rPr lang="en-US" sz="2400" dirty="0"/>
              <a:t> </a:t>
            </a:r>
            <a:r>
              <a:rPr lang="hr-HR" sz="2400" dirty="0"/>
              <a:t>u</a:t>
            </a:r>
            <a:r>
              <a:rPr lang="en-US" sz="2400" dirty="0"/>
              <a:t> </a:t>
            </a:r>
            <a:r>
              <a:rPr lang="hr-HR" sz="2400" dirty="0"/>
              <a:t>procesima,</a:t>
            </a:r>
            <a:r>
              <a:rPr lang="en-US" sz="2400" dirty="0"/>
              <a:t> </a:t>
            </a:r>
            <a:r>
              <a:rPr lang="hr-HR" sz="2400" dirty="0"/>
              <a:t>tehnološku</a:t>
            </a:r>
            <a:r>
              <a:rPr lang="en-US" sz="2400" dirty="0"/>
              <a:t> </a:t>
            </a:r>
            <a:r>
              <a:rPr lang="hr-HR" sz="2400" dirty="0"/>
              <a:t>racionalizaciju</a:t>
            </a:r>
            <a:r>
              <a:rPr lang="en-US" sz="2400" dirty="0"/>
              <a:t> </a:t>
            </a:r>
            <a:r>
              <a:rPr lang="hr-HR" sz="2400" dirty="0"/>
              <a:t>potrošnje</a:t>
            </a:r>
            <a:r>
              <a:rPr lang="en-US" sz="2400" dirty="0"/>
              <a:t> </a:t>
            </a:r>
            <a:r>
              <a:rPr lang="hr-HR" sz="2400" dirty="0"/>
              <a:t>energije,</a:t>
            </a:r>
            <a:r>
              <a:rPr lang="en-US" sz="2400" dirty="0"/>
              <a:t> </a:t>
            </a:r>
            <a:r>
              <a:rPr lang="hr-HR" sz="2400" dirty="0"/>
              <a:t>promjenu</a:t>
            </a:r>
            <a:r>
              <a:rPr lang="en-US" sz="2400" dirty="0"/>
              <a:t> </a:t>
            </a:r>
            <a:r>
              <a:rPr lang="hr-HR" sz="2400" dirty="0"/>
              <a:t>postupaka</a:t>
            </a:r>
            <a:r>
              <a:rPr lang="en-US" sz="2400" dirty="0"/>
              <a:t> </a:t>
            </a:r>
            <a:r>
              <a:rPr lang="hr-HR" sz="2400" dirty="0"/>
              <a:t>vođenja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hr-HR" sz="2400" dirty="0"/>
              <a:t>upravljanja</a:t>
            </a:r>
            <a:r>
              <a:rPr lang="en-US" sz="2400" dirty="0"/>
              <a:t> </a:t>
            </a:r>
            <a:r>
              <a:rPr lang="hr-HR" sz="2400" dirty="0"/>
              <a:t>procesima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Uvođenje</a:t>
            </a:r>
            <a:r>
              <a:rPr lang="en-US" sz="2400" dirty="0"/>
              <a:t> </a:t>
            </a:r>
            <a:r>
              <a:rPr lang="hr-HR" sz="2400" dirty="0"/>
              <a:t>učinkovitijih</a:t>
            </a:r>
            <a:r>
              <a:rPr lang="en-US" sz="2400" dirty="0"/>
              <a:t> </a:t>
            </a:r>
            <a:r>
              <a:rPr lang="hr-HR" sz="2400" dirty="0"/>
              <a:t>rashladnih</a:t>
            </a:r>
            <a:r>
              <a:rPr lang="en-US" sz="2400" dirty="0"/>
              <a:t> </a:t>
            </a:r>
            <a:r>
              <a:rPr lang="hr-HR" sz="2400" dirty="0"/>
              <a:t>sustava</a:t>
            </a:r>
            <a:r>
              <a:rPr lang="en-US" sz="2400" dirty="0"/>
              <a:t> </a:t>
            </a:r>
            <a:r>
              <a:rPr lang="hr-HR" sz="2400" dirty="0"/>
              <a:t>u</a:t>
            </a:r>
            <a:r>
              <a:rPr lang="en-US" sz="2400" dirty="0"/>
              <a:t> </a:t>
            </a:r>
            <a:r>
              <a:rPr lang="hr-HR" sz="2400" dirty="0"/>
              <a:t>proizvodnom</a:t>
            </a:r>
            <a:r>
              <a:rPr lang="en-US" sz="2400" dirty="0"/>
              <a:t> </a:t>
            </a:r>
            <a:r>
              <a:rPr lang="hr-HR" sz="2400" dirty="0"/>
              <a:t>procesu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Revitalizacija</a:t>
            </a:r>
            <a:r>
              <a:rPr lang="en-US" sz="2400" dirty="0"/>
              <a:t> </a:t>
            </a:r>
            <a:r>
              <a:rPr lang="hr-HR" sz="2400" dirty="0"/>
              <a:t>toplinske</a:t>
            </a:r>
            <a:r>
              <a:rPr lang="en-US" sz="2400" dirty="0"/>
              <a:t> </a:t>
            </a:r>
            <a:r>
              <a:rPr lang="hr-HR" sz="2400" dirty="0"/>
              <a:t>infrastrukture</a:t>
            </a:r>
            <a:r>
              <a:rPr lang="en-US" sz="2400" dirty="0"/>
              <a:t> </a:t>
            </a:r>
            <a:r>
              <a:rPr lang="hr-HR" sz="2400" dirty="0"/>
              <a:t>učinkovitijim</a:t>
            </a:r>
            <a:r>
              <a:rPr lang="en-US" sz="2400" dirty="0"/>
              <a:t> </a:t>
            </a:r>
            <a:r>
              <a:rPr lang="hr-HR" sz="2400" dirty="0"/>
              <a:t>grijanjem/hlađenjem</a:t>
            </a:r>
            <a:r>
              <a:rPr lang="en-US" sz="2400" dirty="0"/>
              <a:t> </a:t>
            </a:r>
            <a:r>
              <a:rPr lang="hr-HR" sz="2400" dirty="0"/>
              <a:t>proizvodnih/radnih</a:t>
            </a:r>
            <a:r>
              <a:rPr lang="en-US" sz="2400" dirty="0"/>
              <a:t> </a:t>
            </a:r>
            <a:r>
              <a:rPr lang="hr-HR" sz="2400" dirty="0"/>
              <a:t>prostora,</a:t>
            </a:r>
            <a:r>
              <a:rPr lang="en-US" sz="2400" dirty="0"/>
              <a:t> </a:t>
            </a:r>
            <a:r>
              <a:rPr lang="hr-HR" sz="2400" dirty="0"/>
              <a:t>pripremom</a:t>
            </a:r>
            <a:r>
              <a:rPr lang="en-US" sz="2400" dirty="0"/>
              <a:t> </a:t>
            </a:r>
            <a:r>
              <a:rPr lang="hr-HR" sz="2400" dirty="0"/>
              <a:t>tople</a:t>
            </a:r>
            <a:r>
              <a:rPr lang="en-US" sz="2400" dirty="0"/>
              <a:t> </a:t>
            </a:r>
            <a:r>
              <a:rPr lang="hr-HR" sz="2400" dirty="0"/>
              <a:t>vode,</a:t>
            </a:r>
            <a:r>
              <a:rPr lang="en-US" sz="2400" dirty="0"/>
              <a:t> </a:t>
            </a:r>
            <a:r>
              <a:rPr lang="hr-HR" sz="2400" dirty="0"/>
              <a:t>proizvodnjom</a:t>
            </a:r>
            <a:r>
              <a:rPr lang="en-US" sz="2400" dirty="0"/>
              <a:t> </a:t>
            </a:r>
            <a:r>
              <a:rPr lang="hr-HR" sz="2400" dirty="0"/>
              <a:t>tehnološke</a:t>
            </a:r>
            <a:r>
              <a:rPr lang="en-US" sz="2400" dirty="0"/>
              <a:t> </a:t>
            </a:r>
            <a:r>
              <a:rPr lang="hr-HR" sz="2400" dirty="0"/>
              <a:t>pare</a:t>
            </a:r>
            <a:r>
              <a:rPr lang="en-US" sz="2400" dirty="0"/>
              <a:t> </a:t>
            </a:r>
            <a:r>
              <a:rPr lang="hr-HR" sz="2400" dirty="0"/>
              <a:t>I</a:t>
            </a:r>
            <a:r>
              <a:rPr lang="en-US" sz="2400" dirty="0"/>
              <a:t> </a:t>
            </a:r>
            <a:r>
              <a:rPr lang="hr-HR" sz="2400" dirty="0"/>
              <a:t>tople</a:t>
            </a:r>
            <a:r>
              <a:rPr lang="en-US" sz="2400" dirty="0"/>
              <a:t> </a:t>
            </a:r>
            <a:r>
              <a:rPr lang="hr-HR" sz="2400" dirty="0"/>
              <a:t>vode,</a:t>
            </a:r>
            <a:r>
              <a:rPr lang="en-US" sz="2400" dirty="0"/>
              <a:t> </a:t>
            </a:r>
            <a:r>
              <a:rPr lang="hr-HR" sz="2400" dirty="0"/>
              <a:t>te</a:t>
            </a:r>
            <a:r>
              <a:rPr lang="en-US" sz="2400" dirty="0"/>
              <a:t> </a:t>
            </a:r>
            <a:r>
              <a:rPr lang="hr-HR" sz="2400" dirty="0"/>
              <a:t>rekonstrukcijom</a:t>
            </a:r>
            <a:r>
              <a:rPr lang="en-US" sz="2400" dirty="0"/>
              <a:t> </a:t>
            </a:r>
            <a:r>
              <a:rPr lang="hr-HR" sz="2400" dirty="0"/>
              <a:t>cijevnih</a:t>
            </a:r>
            <a:r>
              <a:rPr lang="en-US" sz="2400" dirty="0"/>
              <a:t> </a:t>
            </a:r>
            <a:r>
              <a:rPr lang="hr-HR" sz="2400" dirty="0"/>
              <a:t>razvoda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6A5D0C93-95BC-4EF4-8B07-708146DFD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231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1499AB-2974-4D2A-8502-4B8AFA16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794988"/>
            <a:ext cx="6220968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SADRŽAJ RADIONICE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1B5A3F8-B34F-4633-A97A-D24FD3B6D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216" y="2506662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Pozivu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Eliminacijski</a:t>
            </a:r>
            <a:r>
              <a:rPr lang="en-US" dirty="0"/>
              <a:t> </a:t>
            </a:r>
            <a:r>
              <a:rPr lang="en-US" dirty="0" err="1"/>
              <a:t>uvjeti</a:t>
            </a:r>
            <a:r>
              <a:rPr lang="en-US" dirty="0"/>
              <a:t> za </a:t>
            </a:r>
            <a:r>
              <a:rPr lang="en-US" dirty="0" err="1"/>
              <a:t>prijavitelje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Eliminacijski</a:t>
            </a:r>
            <a:r>
              <a:rPr lang="en-US" dirty="0"/>
              <a:t> </a:t>
            </a:r>
            <a:r>
              <a:rPr lang="en-US" dirty="0" err="1"/>
              <a:t>uvjeti</a:t>
            </a:r>
            <a:r>
              <a:rPr lang="en-US" dirty="0"/>
              <a:t> za </a:t>
            </a:r>
            <a:r>
              <a:rPr lang="en-US" dirty="0" err="1"/>
              <a:t>projekte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Prihvatljive</a:t>
            </a:r>
            <a:r>
              <a:rPr lang="en-US" dirty="0"/>
              <a:t> </a:t>
            </a:r>
            <a:r>
              <a:rPr lang="en-US" dirty="0" err="1"/>
              <a:t>aktivnosti</a:t>
            </a:r>
            <a:endParaRPr lang="en-US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B2AE2146-C678-49E3-8153-1C9AAE6FA4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576" y="1457770"/>
            <a:ext cx="3477768" cy="380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652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AE1B788-2CA2-4AF6-B3DA-0B3824D05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8355"/>
            <a:ext cx="10515600" cy="553860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Zahvati na energetskim agregatima kojima se smanjuje potrošnja energije korištenjem otpadne topline ili drugim tehničko/tehnološkim mjerama na agregatima i pripadnoj opremi kojim se direktno doprinosi smanjenju potrošnje energije,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uvođenje/rekonstrukcija cjelovite regulacije sustava s ciljem smanjenja potrošnje energije,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poboljšavanje energetske učinkovitosti u elektroenergetici,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revitalizacija električnih instalacija učinkoviti sustavi rasvjete (u</a:t>
            </a:r>
            <a:r>
              <a:rPr lang="en-US" sz="2400" dirty="0"/>
              <a:t> </a:t>
            </a:r>
            <a:r>
              <a:rPr lang="hr-HR" sz="2400" dirty="0"/>
              <a:t>skladu</a:t>
            </a:r>
            <a:r>
              <a:rPr lang="en-US" sz="2400" dirty="0"/>
              <a:t> </a:t>
            </a:r>
            <a:r>
              <a:rPr lang="hr-HR" sz="2400" dirty="0"/>
              <a:t>s</a:t>
            </a:r>
            <a:r>
              <a:rPr lang="en-US" sz="2400" dirty="0"/>
              <a:t> </a:t>
            </a:r>
            <a:r>
              <a:rPr lang="hr-HR" sz="2400" dirty="0"/>
              <a:t>normomHRNEN12464),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pametna brojila I uređaji za detaljnije praćenje potrošnje</a:t>
            </a:r>
            <a:r>
              <a:rPr lang="en-US" sz="2400" dirty="0"/>
              <a:t> </a:t>
            </a:r>
            <a:r>
              <a:rPr lang="hr-HR" sz="2400" dirty="0"/>
              <a:t>energije,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povećanje energetske učinkovitosti i korištenja obnovljivih izvora energije u proizvodnim industrijama.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1DCFD605-BE7D-405F-8260-168B555A9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6575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DA5E43A-5053-4FFB-9590-1F3804D08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1872"/>
            <a:ext cx="10515600" cy="54350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Sve ostale tehnološke mjere i drugi zahvati u proizvodnom/rad</a:t>
            </a:r>
            <a:r>
              <a:rPr lang="en-US" dirty="0"/>
              <a:t>n</a:t>
            </a:r>
            <a:r>
              <a:rPr lang="hr-HR" dirty="0"/>
              <a:t>om procesu koji rezultiraju smanjenjem utroška energije i doprinose energetskoj učinkovitosti procesa u skladu s ovim Pozivom,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postavljanje novih sustava za proizvodnju energije uz uvjet učinkovite kogeneracije i </a:t>
            </a:r>
            <a:r>
              <a:rPr lang="hr-HR" dirty="0" err="1"/>
              <a:t>trigeneracije</a:t>
            </a:r>
            <a:r>
              <a:rPr lang="hr-HR" dirty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postavljanje novih sustava za proizvodnju električne energije te toplinske i/ili rashladne energije, energije za grijanje sanitarne i/ili tehnološke vode te energije za grijanje i hlađenje prostora</a:t>
            </a:r>
            <a:r>
              <a:rPr lang="en-US" dirty="0"/>
              <a:t>.</a:t>
            </a: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41B9A2B4-AEF0-49E7-A10A-0688FDEEA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8186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378218-D808-4609-BFF6-6BF73E99F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2.2. Energetska obnova zgrada</a:t>
            </a:r>
            <a:br>
              <a:rPr lang="hr-HR" b="1" dirty="0"/>
            </a:b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A1D2FD0-67F8-4A2B-B47D-CE6488BA4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Obnova</a:t>
            </a:r>
            <a:r>
              <a:rPr lang="en-US" dirty="0"/>
              <a:t> </a:t>
            </a:r>
            <a:r>
              <a:rPr lang="en-US" dirty="0" err="1"/>
              <a:t>ovojnice</a:t>
            </a:r>
            <a:r>
              <a:rPr lang="en-US" dirty="0"/>
              <a:t> </a:t>
            </a:r>
            <a:r>
              <a:rPr lang="en-US" dirty="0" err="1"/>
              <a:t>zgrade</a:t>
            </a:r>
            <a:r>
              <a:rPr lang="en-US" dirty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obnova</a:t>
            </a:r>
            <a:r>
              <a:rPr lang="en-US" dirty="0"/>
              <a:t> </a:t>
            </a:r>
            <a:r>
              <a:rPr lang="en-US" dirty="0" err="1"/>
              <a:t>tehničkih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</a:t>
            </a:r>
            <a:r>
              <a:rPr lang="en-US" dirty="0" err="1"/>
              <a:t>zgrade</a:t>
            </a:r>
            <a:r>
              <a:rPr lang="en-US" dirty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energijom</a:t>
            </a:r>
            <a:r>
              <a:rPr lang="en-US" dirty="0"/>
              <a:t>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optimizacija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obnovljivih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energije</a:t>
            </a:r>
            <a:r>
              <a:rPr lang="en-US" dirty="0"/>
              <a:t>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uporaba</a:t>
            </a:r>
            <a:r>
              <a:rPr lang="en-US" dirty="0"/>
              <a:t> </a:t>
            </a:r>
            <a:r>
              <a:rPr lang="en-US" dirty="0" err="1"/>
              <a:t>visokoučinkovite</a:t>
            </a:r>
            <a:r>
              <a:rPr lang="en-US" dirty="0"/>
              <a:t>  </a:t>
            </a:r>
            <a:r>
              <a:rPr lang="en-US" dirty="0" err="1"/>
              <a:t>kogeneracije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05617954-6B7A-4F97-82EF-C7CBD2C10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297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E0FE0D-0EB3-4734-A02E-1E91569FD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3. 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Aktivnosti upravljanja projektom i administracije te aktivnosti informiranje i vidljivost </a:t>
            </a:r>
            <a:br>
              <a:rPr lang="en-US" dirty="0"/>
            </a:b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D2108D-1D56-4DB0-95F0-0336E2AF6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administracija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tehnička</a:t>
            </a:r>
            <a:r>
              <a:rPr lang="en-US" dirty="0"/>
              <a:t> </a:t>
            </a:r>
            <a:r>
              <a:rPr lang="en-US" dirty="0" err="1"/>
              <a:t>koordinacija</a:t>
            </a:r>
            <a:r>
              <a:rPr lang="en-US" dirty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financijsko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izvještavanje</a:t>
            </a:r>
            <a:r>
              <a:rPr lang="en-US" dirty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izvedbe</a:t>
            </a:r>
            <a:r>
              <a:rPr lang="en-US" dirty="0"/>
              <a:t> </a:t>
            </a:r>
            <a:r>
              <a:rPr lang="en-US" dirty="0" err="1"/>
              <a:t>radova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puštanja</a:t>
            </a:r>
            <a:r>
              <a:rPr lang="en-US" dirty="0"/>
              <a:t> u </a:t>
            </a:r>
            <a:r>
              <a:rPr lang="en-US" dirty="0" err="1"/>
              <a:t>pogon</a:t>
            </a:r>
            <a:r>
              <a:rPr lang="en-US" dirty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promidžba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vidljivost</a:t>
            </a:r>
            <a:r>
              <a:rPr lang="en-US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21BC56BB-5D8B-414E-BA2E-5D14883BD9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3430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0124C8-2442-423A-96FA-7ED9476EC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SADRŽAJ PROJEKTNE PRIJAVE -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obvezno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A451F13-82E7-4505-A1FA-5C91C6E6F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 numCol="2"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Prijavni</a:t>
            </a:r>
            <a:r>
              <a:rPr lang="en-US" sz="2400" dirty="0"/>
              <a:t> </a:t>
            </a:r>
            <a:r>
              <a:rPr lang="en-US" sz="2400" dirty="0" err="1"/>
              <a:t>obrazac</a:t>
            </a:r>
            <a:r>
              <a:rPr lang="en-US" sz="24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Obrazac</a:t>
            </a:r>
            <a:r>
              <a:rPr lang="en-US" sz="2400" dirty="0"/>
              <a:t> s </a:t>
            </a:r>
            <a:r>
              <a:rPr lang="en-US" sz="2400" dirty="0" err="1"/>
              <a:t>dodatnim</a:t>
            </a:r>
            <a:r>
              <a:rPr lang="en-US" sz="2400" dirty="0"/>
              <a:t> </a:t>
            </a:r>
            <a:r>
              <a:rPr lang="en-US" sz="2400" dirty="0" err="1"/>
              <a:t>podacima</a:t>
            </a:r>
            <a:r>
              <a:rPr lang="en-US" sz="2400" dirty="0"/>
              <a:t> o </a:t>
            </a:r>
            <a:r>
              <a:rPr lang="en-US" sz="2400" dirty="0" err="1"/>
              <a:t>projektnom</a:t>
            </a:r>
            <a:r>
              <a:rPr lang="en-US" sz="2400" dirty="0"/>
              <a:t> </a:t>
            </a:r>
            <a:r>
              <a:rPr lang="en-US" sz="2400" dirty="0" err="1"/>
              <a:t>prijedlogu</a:t>
            </a: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Izjava</a:t>
            </a:r>
            <a:r>
              <a:rPr lang="en-US" sz="2400" dirty="0"/>
              <a:t> </a:t>
            </a:r>
            <a:r>
              <a:rPr lang="en-US" sz="2400" dirty="0" err="1"/>
              <a:t>prijavitelja</a:t>
            </a: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Izjava</a:t>
            </a:r>
            <a:r>
              <a:rPr lang="en-US" sz="2400" dirty="0"/>
              <a:t> o </a:t>
            </a:r>
            <a:r>
              <a:rPr lang="en-US" sz="2400" dirty="0" err="1"/>
              <a:t>korištenim</a:t>
            </a:r>
            <a:r>
              <a:rPr lang="en-US" sz="2400" dirty="0"/>
              <a:t> de minimis </a:t>
            </a:r>
            <a:r>
              <a:rPr lang="en-US" sz="2400" dirty="0" err="1"/>
              <a:t>potporama</a:t>
            </a: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Izjava</a:t>
            </a:r>
            <a:r>
              <a:rPr lang="en-US" sz="2400" dirty="0"/>
              <a:t> o </a:t>
            </a:r>
            <a:r>
              <a:rPr lang="en-US" sz="2400" dirty="0" err="1"/>
              <a:t>osiguranju</a:t>
            </a:r>
            <a:r>
              <a:rPr lang="en-US" sz="2400" dirty="0"/>
              <a:t> </a:t>
            </a:r>
            <a:r>
              <a:rPr lang="en-US" sz="2400" dirty="0" err="1"/>
              <a:t>sredstava</a:t>
            </a: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Glavni</a:t>
            </a:r>
            <a:r>
              <a:rPr lang="en-US" sz="2400" dirty="0"/>
              <a:t> </a:t>
            </a:r>
            <a:r>
              <a:rPr lang="en-US" sz="2400" dirty="0" err="1"/>
              <a:t>projekt</a:t>
            </a:r>
            <a:r>
              <a:rPr lang="en-US" sz="2400" dirty="0"/>
              <a:t> koji </a:t>
            </a:r>
            <a:r>
              <a:rPr lang="en-US" sz="2400" dirty="0" err="1"/>
              <a:t>uključuje</a:t>
            </a:r>
            <a:r>
              <a:rPr lang="en-US" sz="2400" dirty="0"/>
              <a:t> </a:t>
            </a:r>
            <a:r>
              <a:rPr lang="en-US" sz="2400" dirty="0" err="1"/>
              <a:t>proračun</a:t>
            </a:r>
            <a:r>
              <a:rPr lang="en-US" sz="2400" dirty="0"/>
              <a:t> </a:t>
            </a:r>
            <a:r>
              <a:rPr lang="en-US" sz="2400" dirty="0" err="1"/>
              <a:t>ušteda</a:t>
            </a:r>
            <a:r>
              <a:rPr lang="en-US" sz="24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Izjava</a:t>
            </a:r>
            <a:r>
              <a:rPr lang="en-US" sz="2400" dirty="0"/>
              <a:t> </a:t>
            </a:r>
            <a:r>
              <a:rPr lang="en-US" sz="2400" dirty="0" err="1"/>
              <a:t>ovlaštenog</a:t>
            </a:r>
            <a:r>
              <a:rPr lang="en-US" sz="2400" dirty="0"/>
              <a:t> </a:t>
            </a:r>
            <a:r>
              <a:rPr lang="en-US" sz="2400" dirty="0" err="1"/>
              <a:t>projektanta</a:t>
            </a:r>
            <a:r>
              <a:rPr lang="en-US" sz="2400" dirty="0"/>
              <a:t> </a:t>
            </a:r>
            <a:r>
              <a:rPr lang="en-US" sz="2400" dirty="0" err="1"/>
              <a:t>Glavnog</a:t>
            </a:r>
            <a:r>
              <a:rPr lang="en-US" sz="2400" dirty="0"/>
              <a:t> </a:t>
            </a:r>
            <a:r>
              <a:rPr lang="en-US" sz="2400" dirty="0" err="1"/>
              <a:t>projekta</a:t>
            </a:r>
            <a:r>
              <a:rPr lang="en-US" sz="24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Skupna</a:t>
            </a:r>
            <a:r>
              <a:rPr lang="en-US" sz="2400" dirty="0"/>
              <a:t> </a:t>
            </a:r>
            <a:r>
              <a:rPr lang="en-US" sz="2400" dirty="0" err="1"/>
              <a:t>izjava</a:t>
            </a: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Izjava</a:t>
            </a:r>
            <a:r>
              <a:rPr lang="en-US" sz="2400" dirty="0"/>
              <a:t> o </a:t>
            </a:r>
            <a:r>
              <a:rPr lang="en-US" sz="2400" dirty="0" err="1"/>
              <a:t>veličini</a:t>
            </a:r>
            <a:r>
              <a:rPr lang="en-US" sz="2400" dirty="0"/>
              <a:t> </a:t>
            </a:r>
            <a:r>
              <a:rPr lang="en-US" sz="2400" dirty="0" err="1"/>
              <a:t>poduzeća</a:t>
            </a: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Tablica</a:t>
            </a:r>
            <a:r>
              <a:rPr lang="en-US" sz="2400" dirty="0"/>
              <a:t> </a:t>
            </a:r>
            <a:r>
              <a:rPr lang="en-US" sz="2400" dirty="0" err="1"/>
              <a:t>izračuna</a:t>
            </a:r>
            <a:r>
              <a:rPr lang="en-US" sz="2400" dirty="0"/>
              <a:t> </a:t>
            </a:r>
            <a:r>
              <a:rPr lang="en-US" sz="2400" dirty="0" err="1"/>
              <a:t>potpora</a:t>
            </a: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Godišnji</a:t>
            </a:r>
            <a:r>
              <a:rPr lang="en-US" sz="2400" dirty="0"/>
              <a:t> </a:t>
            </a:r>
            <a:r>
              <a:rPr lang="en-US" sz="2400" dirty="0" err="1"/>
              <a:t>financijski</a:t>
            </a:r>
            <a:r>
              <a:rPr lang="en-US" sz="2400" dirty="0"/>
              <a:t> </a:t>
            </a:r>
            <a:r>
              <a:rPr lang="en-US" sz="2400" dirty="0" err="1"/>
              <a:t>izvještaj</a:t>
            </a:r>
            <a:r>
              <a:rPr lang="en-US" sz="2400" dirty="0"/>
              <a:t> (GFI) </a:t>
            </a:r>
            <a:r>
              <a:rPr lang="en-US" sz="2400" dirty="0" err="1"/>
              <a:t>ili</a:t>
            </a:r>
            <a:r>
              <a:rPr lang="en-US" sz="2400" dirty="0"/>
              <a:t> DOK za </a:t>
            </a:r>
            <a:r>
              <a:rPr lang="en-US" sz="2400" dirty="0" err="1"/>
              <a:t>obrtnike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važeći</a:t>
            </a:r>
            <a:r>
              <a:rPr lang="en-US" sz="2400" dirty="0"/>
              <a:t> </a:t>
            </a:r>
            <a:r>
              <a:rPr lang="en-US" sz="2400" dirty="0" err="1"/>
              <a:t>jednako</a:t>
            </a:r>
            <a:r>
              <a:rPr lang="en-US" sz="2400" dirty="0"/>
              <a:t> </a:t>
            </a:r>
            <a:r>
              <a:rPr lang="en-US" sz="2400" dirty="0" err="1"/>
              <a:t>vrijedan</a:t>
            </a:r>
            <a:r>
              <a:rPr lang="en-US" sz="2400" dirty="0"/>
              <a:t> </a:t>
            </a:r>
            <a:r>
              <a:rPr lang="en-US" sz="2400" dirty="0" err="1"/>
              <a:t>dokument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je </a:t>
            </a:r>
            <a:r>
              <a:rPr lang="en-US" sz="2400" dirty="0" err="1"/>
              <a:t>izdalo</a:t>
            </a:r>
            <a:r>
              <a:rPr lang="en-US" sz="2400" dirty="0"/>
              <a:t> </a:t>
            </a:r>
            <a:r>
              <a:rPr lang="en-US" sz="2400" dirty="0" err="1"/>
              <a:t>nadležno</a:t>
            </a:r>
            <a:r>
              <a:rPr lang="en-US" sz="2400" dirty="0"/>
              <a:t> </a:t>
            </a:r>
            <a:r>
              <a:rPr lang="en-US" sz="2400" dirty="0" err="1"/>
              <a:t>tijelo</a:t>
            </a:r>
            <a:r>
              <a:rPr lang="en-US" sz="2400" dirty="0"/>
              <a:t> u </a:t>
            </a:r>
            <a:r>
              <a:rPr lang="en-US" sz="2400" dirty="0" err="1"/>
              <a:t>državi</a:t>
            </a:r>
            <a:r>
              <a:rPr lang="en-US" sz="2400" dirty="0"/>
              <a:t> </a:t>
            </a:r>
            <a:r>
              <a:rPr lang="en-US" sz="2400" dirty="0" err="1"/>
              <a:t>sjedišta</a:t>
            </a:r>
            <a:r>
              <a:rPr lang="en-US" sz="2400" dirty="0"/>
              <a:t> </a:t>
            </a:r>
            <a:r>
              <a:rPr lang="en-US" sz="2400" dirty="0" err="1"/>
              <a:t>prijavitelja</a:t>
            </a: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BON2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ekvivalent</a:t>
            </a:r>
            <a:r>
              <a:rPr lang="en-US" sz="2400" dirty="0"/>
              <a:t> – ne </a:t>
            </a:r>
            <a:r>
              <a:rPr lang="en-US" sz="2400" dirty="0" err="1"/>
              <a:t>stariji</a:t>
            </a:r>
            <a:r>
              <a:rPr lang="en-US" sz="2400" dirty="0"/>
              <a:t> od </a:t>
            </a:r>
            <a:r>
              <a:rPr lang="en-US" sz="2400" dirty="0" err="1"/>
              <a:t>mjesec</a:t>
            </a:r>
            <a:r>
              <a:rPr lang="en-US" sz="2400" dirty="0"/>
              <a:t> dana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err="1"/>
              <a:t>Izvod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sudskog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obrtnog</a:t>
            </a:r>
            <a:r>
              <a:rPr lang="en-US" sz="2400" dirty="0"/>
              <a:t> </a:t>
            </a:r>
            <a:r>
              <a:rPr lang="en-US" sz="2400" dirty="0" err="1"/>
              <a:t>registra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22407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0124C8-2442-423A-96FA-7ED9476EC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SADRŽAJ PROJEKTNE PRIJAVE - </a:t>
            </a:r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obvezno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A451F13-82E7-4505-A1FA-5C91C6E6F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Rješenje</a:t>
            </a:r>
            <a:r>
              <a:rPr lang="en-US" dirty="0"/>
              <a:t> </a:t>
            </a:r>
            <a:r>
              <a:rPr lang="en-US" dirty="0" err="1"/>
              <a:t>nadležnog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en-US" dirty="0"/>
              <a:t> o </a:t>
            </a:r>
            <a:r>
              <a:rPr lang="en-US" dirty="0" err="1"/>
              <a:t>provedenom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ocjene</a:t>
            </a:r>
            <a:r>
              <a:rPr lang="en-US" dirty="0"/>
              <a:t> </a:t>
            </a:r>
            <a:r>
              <a:rPr lang="en-US" dirty="0" err="1"/>
              <a:t>prihvatljivosti</a:t>
            </a:r>
            <a:r>
              <a:rPr lang="en-US" dirty="0"/>
              <a:t> </a:t>
            </a:r>
            <a:r>
              <a:rPr lang="en-US" dirty="0" err="1"/>
              <a:t>zahvata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ekološku</a:t>
            </a:r>
            <a:r>
              <a:rPr lang="en-US" dirty="0"/>
              <a:t> </a:t>
            </a:r>
            <a:r>
              <a:rPr lang="en-US" dirty="0" err="1"/>
              <a:t>mrežu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Potvrda</a:t>
            </a:r>
            <a:r>
              <a:rPr lang="en-US" dirty="0"/>
              <a:t> </a:t>
            </a:r>
            <a:r>
              <a:rPr lang="en-US" dirty="0" err="1"/>
              <a:t>Porezne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Obrazac</a:t>
            </a:r>
            <a:r>
              <a:rPr lang="en-US" dirty="0"/>
              <a:t> za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o </a:t>
            </a:r>
            <a:r>
              <a:rPr lang="en-US" dirty="0" err="1"/>
              <a:t>ukupno</a:t>
            </a:r>
            <a:r>
              <a:rPr lang="en-US" dirty="0"/>
              <a:t> </a:t>
            </a:r>
            <a:r>
              <a:rPr lang="en-US" dirty="0" err="1"/>
              <a:t>ostvarenim</a:t>
            </a:r>
            <a:r>
              <a:rPr lang="en-US" dirty="0"/>
              <a:t> </a:t>
            </a:r>
            <a:r>
              <a:rPr lang="en-US" dirty="0" err="1"/>
              <a:t>primicima</a:t>
            </a:r>
            <a:r>
              <a:rPr lang="en-US" dirty="0"/>
              <a:t> po </a:t>
            </a:r>
            <a:r>
              <a:rPr lang="en-US" dirty="0" err="1"/>
              <a:t>pojedinom</a:t>
            </a:r>
            <a:r>
              <a:rPr lang="en-US" dirty="0"/>
              <a:t> </a:t>
            </a:r>
            <a:r>
              <a:rPr lang="en-US" dirty="0" err="1"/>
              <a:t>poreznom</a:t>
            </a:r>
            <a:r>
              <a:rPr lang="en-US" dirty="0"/>
              <a:t> </a:t>
            </a:r>
            <a:r>
              <a:rPr lang="en-US" dirty="0" err="1"/>
              <a:t>obvezniku</a:t>
            </a:r>
            <a:r>
              <a:rPr lang="en-US" dirty="0"/>
              <a:t> (JOPPD)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jednako</a:t>
            </a:r>
            <a:r>
              <a:rPr lang="en-US" dirty="0"/>
              <a:t> </a:t>
            </a:r>
            <a:r>
              <a:rPr lang="en-US" dirty="0" err="1"/>
              <a:t>vrijedni</a:t>
            </a:r>
            <a:r>
              <a:rPr lang="en-US" dirty="0"/>
              <a:t> document –ne </a:t>
            </a:r>
            <a:r>
              <a:rPr lang="en-US" dirty="0" err="1"/>
              <a:t>stariji</a:t>
            </a:r>
            <a:r>
              <a:rPr lang="en-US" dirty="0"/>
              <a:t> od </a:t>
            </a:r>
            <a:r>
              <a:rPr lang="en-US" dirty="0" err="1"/>
              <a:t>mjesec</a:t>
            </a:r>
            <a:r>
              <a:rPr lang="en-US" dirty="0"/>
              <a:t> dana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ACF03E87-17FC-4129-9E86-C8F415539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7938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>
            <a:extLst>
              <a:ext uri="{FF2B5EF4-FFF2-40B4-BE49-F238E27FC236}">
                <a16:creationId xmlns:a16="http://schemas.microsoft.com/office/drawing/2014/main" id="{AC4ED42D-DF99-4FF0-B7E0-6415823B49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021" y="1023321"/>
            <a:ext cx="5433384" cy="3825546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99B5219-CF3B-4D0A-AE44-B59E1A23B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913" y="418608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chemeClr val="accent6">
                    <a:lumMod val="50000"/>
                  </a:schemeClr>
                </a:solidFill>
              </a:rPr>
              <a:t>PITANJA</a:t>
            </a:r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A08B7B26-A6AF-445A-813F-DC90DF6E85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5569840"/>
            <a:ext cx="10515600" cy="1288160"/>
          </a:xfrm>
        </p:spPr>
      </p:pic>
      <p:sp>
        <p:nvSpPr>
          <p:cNvPr id="11" name="TekstniOkvir 10">
            <a:extLst>
              <a:ext uri="{FF2B5EF4-FFF2-40B4-BE49-F238E27FC236}">
                <a16:creationId xmlns:a16="http://schemas.microsoft.com/office/drawing/2014/main" id="{17ECF936-ED90-4F16-B803-DAAE58B4AAFE}"/>
              </a:ext>
            </a:extLst>
          </p:cNvPr>
          <p:cNvSpPr txBox="1"/>
          <p:nvPr/>
        </p:nvSpPr>
        <p:spPr>
          <a:xfrm>
            <a:off x="0" y="341277"/>
            <a:ext cx="97722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POVEĆANJE ENERGETSKE UČINKOVITOSTI I KORIŠTENJA ENERGIJE U PROIZVODNIM INDUSTRIJAMA</a:t>
            </a:r>
          </a:p>
        </p:txBody>
      </p:sp>
    </p:spTree>
    <p:extLst>
      <p:ext uri="{BB962C8B-B14F-4D97-AF65-F5344CB8AC3E}">
        <p14:creationId xmlns:p14="http://schemas.microsoft.com/office/powerpoint/2010/main" val="1071930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6DC498D-DE5A-49F5-9519-8F41D8052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5397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OSNOVNE INFORMACIJE O POZIVU KK.04.1.1.03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CADC383-1C2F-411B-973A-E6093C408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Operativni program “Konkurentnost i kohezija 2014.-2020”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Prioritetna os 4, specifični cilj 4b1 - Povećanje energetske učinkovitosti i korištenja energije u proizvodnim industrijama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Europski fond za regionalni razvoj (EFRR)</a:t>
            </a:r>
          </a:p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PREDMET POZIVA</a:t>
            </a:r>
          </a:p>
          <a:p>
            <a:pPr lvl="1"/>
            <a:r>
              <a:rPr lang="hr-HR" dirty="0"/>
              <a:t>Poduprijeti ostvarenje energetskih ušteda kroz povećanje učinkovitosti korištenja energije u proizvodnim industrijama, omogućujući jednake količine proizvoda korištenjem manje količine isporučene energije te smanjenje udjela konvencionalnih (fosilnih) goriva u ukupnoj potrošnji energije uvođenjem obnovljivih izvora</a:t>
            </a:r>
            <a:r>
              <a:rPr lang="en-US" dirty="0"/>
              <a:t> </a:t>
            </a:r>
            <a:r>
              <a:rPr lang="hr-HR" dirty="0"/>
              <a:t>energije (OIE).</a:t>
            </a:r>
          </a:p>
        </p:txBody>
      </p:sp>
    </p:spTree>
    <p:extLst>
      <p:ext uri="{BB962C8B-B14F-4D97-AF65-F5344CB8AC3E}">
        <p14:creationId xmlns:p14="http://schemas.microsoft.com/office/powerpoint/2010/main" val="1122431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D81024-7EF5-4693-A67B-30D7E1478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UPRAVLJAČKA STRUKTURA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D80A5DEC-0327-4B50-B5E8-0FFA860AEB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423422"/>
              </p:ext>
            </p:extLst>
          </p:nvPr>
        </p:nvGraphicFramePr>
        <p:xfrm>
          <a:off x="838203" y="1828800"/>
          <a:ext cx="10515597" cy="3200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68674343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547150395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086310608"/>
                    </a:ext>
                  </a:extLst>
                </a:gridCol>
              </a:tblGrid>
              <a:tr h="245999">
                <a:tc>
                  <a:txBody>
                    <a:bodyPr/>
                    <a:lstStyle/>
                    <a:p>
                      <a:pPr algn="ctr"/>
                      <a:r>
                        <a:rPr lang="hr-HR" sz="2400" noProof="0" dirty="0"/>
                        <a:t>MRRFEU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 dirty="0"/>
                        <a:t>MINGOR</a:t>
                      </a:r>
                      <a:endParaRPr lang="hr-HR" sz="2400" noProof="0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noProof="0" dirty="0"/>
                        <a:t>FZOEU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320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2400" noProof="0" dirty="0"/>
                        <a:t>Upravljačko tijelo (UT)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noProof="0" dirty="0"/>
                        <a:t>Posredničko tijelo razine 1 (PT1)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noProof="0" dirty="0" err="1"/>
                        <a:t>Posredničko</a:t>
                      </a:r>
                      <a:r>
                        <a:rPr lang="en-US" sz="2400" noProof="0" dirty="0"/>
                        <a:t> </a:t>
                      </a:r>
                      <a:r>
                        <a:rPr lang="en-US" sz="2400" noProof="0" dirty="0" err="1"/>
                        <a:t>tijelo</a:t>
                      </a:r>
                      <a:r>
                        <a:rPr lang="en-US" sz="2400" noProof="0" dirty="0"/>
                        <a:t> </a:t>
                      </a:r>
                      <a:r>
                        <a:rPr lang="en-US" sz="2400" noProof="0" dirty="0" err="1"/>
                        <a:t>razine</a:t>
                      </a:r>
                      <a:r>
                        <a:rPr lang="en-US" sz="2400" noProof="0" dirty="0"/>
                        <a:t> </a:t>
                      </a:r>
                      <a:r>
                        <a:rPr lang="hr-HR" sz="2400" noProof="0" dirty="0"/>
                        <a:t>2</a:t>
                      </a:r>
                      <a:r>
                        <a:rPr lang="en-US" sz="2400" noProof="0" dirty="0"/>
                        <a:t> (PT</a:t>
                      </a:r>
                      <a:r>
                        <a:rPr lang="hr-HR" sz="2400" noProof="0" dirty="0"/>
                        <a:t>2</a:t>
                      </a:r>
                      <a:r>
                        <a:rPr lang="en-US" sz="2400" noProof="0" dirty="0"/>
                        <a:t>)</a:t>
                      </a:r>
                      <a:endParaRPr lang="hr-HR" sz="2400" noProof="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896408"/>
                  </a:ext>
                </a:extLst>
              </a:tr>
              <a:tr h="128610">
                <a:tc>
                  <a:txBody>
                    <a:bodyPr/>
                    <a:lstStyle/>
                    <a:p>
                      <a:pPr algn="ctr"/>
                      <a:r>
                        <a:rPr lang="hr-HR" sz="2400" noProof="0" dirty="0"/>
                        <a:t>-</a:t>
                      </a:r>
                      <a:r>
                        <a:rPr lang="en-US" sz="2400" noProof="0" dirty="0"/>
                        <a:t> </a:t>
                      </a:r>
                      <a:r>
                        <a:rPr lang="hr-HR" sz="2400" noProof="0" dirty="0"/>
                        <a:t>odgovorno za cjelokupnu provedbu OPKK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 dirty="0"/>
                        <a:t>- </a:t>
                      </a:r>
                      <a:r>
                        <a:rPr lang="hr-HR" sz="2400" noProof="0" dirty="0"/>
                        <a:t>priprema</a:t>
                      </a:r>
                      <a:r>
                        <a:rPr lang="en-US" sz="2400" noProof="0" dirty="0"/>
                        <a:t> </a:t>
                      </a:r>
                      <a:r>
                        <a:rPr lang="hr-HR" sz="2400" noProof="0" dirty="0"/>
                        <a:t>i objavljuje Pozive za dodjelu bespovratnih sredstva</a:t>
                      </a:r>
                    </a:p>
                    <a:p>
                      <a:pPr algn="ctr"/>
                      <a:r>
                        <a:rPr lang="hr-HR" sz="2400" noProof="0" dirty="0"/>
                        <a:t>-</a:t>
                      </a:r>
                      <a:r>
                        <a:rPr lang="en-US" sz="2400" noProof="0" dirty="0"/>
                        <a:t> </a:t>
                      </a:r>
                      <a:r>
                        <a:rPr lang="hr-HR" sz="2400" noProof="0" dirty="0"/>
                        <a:t>donosi odluku o dodjeli bespovratnih sredstava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noProof="0" dirty="0"/>
                        <a:t>- provodi postupak odabira i nadzire provedbu projekta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9402128"/>
                  </a:ext>
                </a:extLst>
              </a:tr>
            </a:tbl>
          </a:graphicData>
        </a:graphic>
      </p:graphicFrame>
      <p:pic>
        <p:nvPicPr>
          <p:cNvPr id="6" name="Slika 5">
            <a:extLst>
              <a:ext uri="{FF2B5EF4-FFF2-40B4-BE49-F238E27FC236}">
                <a16:creationId xmlns:a16="http://schemas.microsoft.com/office/drawing/2014/main" id="{0CDC3F5C-41A2-4E3F-B396-C798A2EE3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65630"/>
            <a:ext cx="12192001" cy="1492370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1B082C14-EEC4-4729-AA66-E5936AB9EC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053" y="5923074"/>
            <a:ext cx="1920699" cy="73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030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D5ACF9-A3B7-416A-8605-A4E3A4C03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>
                <a:solidFill>
                  <a:schemeClr val="accent6">
                    <a:lumMod val="50000"/>
                  </a:schemeClr>
                </a:solidFill>
              </a:rPr>
              <a:t>OSNOVNE INFORMACIJE O POZIVU KK.04.1.1.03</a:t>
            </a:r>
            <a:endParaRPr lang="en-US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D71EEA6-FCBC-41F3-BB3B-3A6149B6F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900" y="1880489"/>
            <a:ext cx="117602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Raspoloživo: </a:t>
            </a:r>
            <a:r>
              <a:rPr lang="hr-HR" sz="2400" b="1" u="sng" dirty="0">
                <a:solidFill>
                  <a:schemeClr val="accent6">
                    <a:lumMod val="50000"/>
                  </a:schemeClr>
                </a:solidFill>
              </a:rPr>
              <a:t>266.000.000,00</a:t>
            </a:r>
            <a:r>
              <a:rPr lang="hr-HR" sz="2400" u="sng" dirty="0"/>
              <a:t> </a:t>
            </a:r>
            <a:r>
              <a:rPr lang="hr-HR" sz="2400" dirty="0"/>
              <a:t>HRK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NAJNIŽNI iznos bespovratnih sredstava po projektnom prijedlogu: </a:t>
            </a:r>
            <a:r>
              <a:rPr lang="hr-HR" sz="2400" b="1" u="sng" dirty="0">
                <a:solidFill>
                  <a:schemeClr val="accent6">
                    <a:lumMod val="50000"/>
                  </a:schemeClr>
                </a:solidFill>
              </a:rPr>
              <a:t>200.000,00</a:t>
            </a:r>
            <a:r>
              <a:rPr lang="hr-HR" sz="2400" dirty="0"/>
              <a:t> HRK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/>
              <a:t>NAJVIŠI iznos bespovratnih sredstava po projektnom prijedlogu: </a:t>
            </a:r>
            <a:r>
              <a:rPr lang="hr-HR" sz="2400" b="1" u="sng" dirty="0">
                <a:solidFill>
                  <a:schemeClr val="accent6">
                    <a:lumMod val="50000"/>
                  </a:schemeClr>
                </a:solidFill>
              </a:rPr>
              <a:t>20.000.000,00</a:t>
            </a:r>
            <a:r>
              <a:rPr lang="hr-HR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hr-HR" sz="2400" dirty="0"/>
              <a:t>HRK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b="1" u="sng" dirty="0">
                <a:solidFill>
                  <a:schemeClr val="accent6">
                    <a:lumMod val="50000"/>
                  </a:schemeClr>
                </a:solidFill>
              </a:rPr>
              <a:t>1 projektni prijedlog po prijavitelju </a:t>
            </a:r>
            <a:endParaRPr lang="en-US" sz="2400" b="1" u="sng" dirty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ü"/>
            </a:pPr>
            <a:endParaRPr lang="hr-HR" sz="2400" b="1" u="sng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hr-HR" sz="2400" b="1" u="sng" dirty="0">
                <a:solidFill>
                  <a:schemeClr val="accent6">
                    <a:lumMod val="50000"/>
                  </a:schemeClr>
                </a:solidFill>
              </a:rPr>
              <a:t>ROKOVI ZA PODNOŠENJE PROJEKNTOG PRIJEDLOGA:</a:t>
            </a:r>
          </a:p>
          <a:p>
            <a:pPr lvl="1" algn="ctr"/>
            <a:r>
              <a:rPr lang="hr-HR" sz="2000" b="1" u="sng" dirty="0">
                <a:solidFill>
                  <a:schemeClr val="accent6">
                    <a:lumMod val="50000"/>
                  </a:schemeClr>
                </a:solidFill>
              </a:rPr>
              <a:t>od 16. studenog 2020. godine (10:00h)</a:t>
            </a:r>
          </a:p>
          <a:p>
            <a:pPr lvl="1" algn="ctr"/>
            <a:r>
              <a:rPr lang="hr-HR" sz="2000" b="1" u="sng" dirty="0">
                <a:solidFill>
                  <a:schemeClr val="accent6">
                    <a:lumMod val="50000"/>
                  </a:schemeClr>
                </a:solidFill>
              </a:rPr>
              <a:t>do 25. siječnja 2021. godine (12:00h)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89B88BC8-F25E-40A1-9B10-D0D757634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337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437893-241E-4B87-BF89-63DAC4657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POKAZATELJI POZIVA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E9D74DE7-866B-4F45-93F3-53F6C0ED7E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607216"/>
              </p:ext>
            </p:extLst>
          </p:nvPr>
        </p:nvGraphicFramePr>
        <p:xfrm>
          <a:off x="838200" y="1444466"/>
          <a:ext cx="9597327" cy="39690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597327">
                  <a:extLst>
                    <a:ext uri="{9D8B030D-6E8A-4147-A177-3AD203B41FA5}">
                      <a16:colId xmlns:a16="http://schemas.microsoft.com/office/drawing/2014/main" val="4206352736"/>
                    </a:ext>
                  </a:extLst>
                </a:gridCol>
              </a:tblGrid>
              <a:tr h="521494">
                <a:tc>
                  <a:txBody>
                    <a:bodyPr/>
                    <a:lstStyle/>
                    <a:p>
                      <a:r>
                        <a:rPr lang="hr-HR" sz="2400" dirty="0"/>
                        <a:t>POKAZATELJI REZULTATA </a:t>
                      </a:r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714854"/>
                  </a:ext>
                </a:extLst>
              </a:tr>
              <a:tr h="599282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hr-HR" sz="2000" b="1" dirty="0"/>
                        <a:t>Količina obnovljive energije u bruto konačnoj potrošnji energije u proizvodnim industrijama / kWh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hr-HR" sz="2000" b="1" dirty="0"/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hr-HR" sz="2000" b="0" i="1" dirty="0"/>
                        <a:t>pokazatelj mjeri povećanje električne energije proizvedene iz obnovljivih izvora energije poslije provedbe aktivnosti projektnog prijedloga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988132"/>
                  </a:ext>
                </a:extLst>
              </a:tr>
              <a:tr h="521494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hr-HR" sz="2000" b="1" dirty="0"/>
                        <a:t>Ušteda energije u proizvodnim industrijama 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386627"/>
                  </a:ext>
                </a:extLst>
              </a:tr>
              <a:tr h="521494">
                <a:tc>
                  <a:txBody>
                    <a:bodyPr/>
                    <a:lstStyle/>
                    <a:p>
                      <a:r>
                        <a:rPr lang="hr-HR" sz="2000" i="1" dirty="0"/>
                        <a:t>pokazatelj mjeri ukupni iznos ušteda isporučene energije poslije energetske obnove, odnosno mjeri razliku između količine isporučene energije prije provedbe aktivnosti projektnog prijedloga i poslije provedbe aktivnosti projektnog prijedloga </a:t>
                      </a:r>
                      <a:endParaRPr lang="en-US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986903"/>
                  </a:ext>
                </a:extLst>
              </a:tr>
            </a:tbl>
          </a:graphicData>
        </a:graphic>
      </p:graphicFrame>
      <p:pic>
        <p:nvPicPr>
          <p:cNvPr id="6" name="Slika 5">
            <a:extLst>
              <a:ext uri="{FF2B5EF4-FFF2-40B4-BE49-F238E27FC236}">
                <a16:creationId xmlns:a16="http://schemas.microsoft.com/office/drawing/2014/main" id="{8D168B27-E594-47DA-A626-5EC153A3D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91968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013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5718CD-F46F-4E2D-82CD-B2EFD04B7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>
                <a:solidFill>
                  <a:schemeClr val="accent6">
                    <a:lumMod val="50000"/>
                  </a:schemeClr>
                </a:solidFill>
              </a:rPr>
              <a:t>PROGRAM DODJELE DRŽAVNIH POTPORA / POTPORE MALE VRIJEDNOSTI </a:t>
            </a:r>
            <a:endParaRPr lang="en-US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2" name="Rezervirano mjesto sadržaja 11">
            <a:extLst>
              <a:ext uri="{FF2B5EF4-FFF2-40B4-BE49-F238E27FC236}">
                <a16:creationId xmlns:a16="http://schemas.microsoft.com/office/drawing/2014/main" id="{4579E7D1-10F6-4B3D-99AC-41C7A2A9DB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4964145"/>
              </p:ext>
            </p:extLst>
          </p:nvPr>
        </p:nvGraphicFramePr>
        <p:xfrm>
          <a:off x="578035" y="1654111"/>
          <a:ext cx="11035929" cy="4956684"/>
        </p:xfrm>
        <a:graphic>
          <a:graphicData uri="http://schemas.openxmlformats.org/drawingml/2006/table">
            <a:tbl>
              <a:tblPr firstRow="1" firstCol="1" bandRow="1"/>
              <a:tblGrid>
                <a:gridCol w="2758981">
                  <a:extLst>
                    <a:ext uri="{9D8B030D-6E8A-4147-A177-3AD203B41FA5}">
                      <a16:colId xmlns:a16="http://schemas.microsoft.com/office/drawing/2014/main" val="3096231736"/>
                    </a:ext>
                  </a:extLst>
                </a:gridCol>
                <a:gridCol w="2069236">
                  <a:extLst>
                    <a:ext uri="{9D8B030D-6E8A-4147-A177-3AD203B41FA5}">
                      <a16:colId xmlns:a16="http://schemas.microsoft.com/office/drawing/2014/main" val="1483257797"/>
                    </a:ext>
                  </a:extLst>
                </a:gridCol>
                <a:gridCol w="2069236">
                  <a:extLst>
                    <a:ext uri="{9D8B030D-6E8A-4147-A177-3AD203B41FA5}">
                      <a16:colId xmlns:a16="http://schemas.microsoft.com/office/drawing/2014/main" val="1533368194"/>
                    </a:ext>
                  </a:extLst>
                </a:gridCol>
                <a:gridCol w="1983019">
                  <a:extLst>
                    <a:ext uri="{9D8B030D-6E8A-4147-A177-3AD203B41FA5}">
                      <a16:colId xmlns:a16="http://schemas.microsoft.com/office/drawing/2014/main" val="3698656918"/>
                    </a:ext>
                  </a:extLst>
                </a:gridCol>
                <a:gridCol w="2155457">
                  <a:extLst>
                    <a:ext uri="{9D8B030D-6E8A-4147-A177-3AD203B41FA5}">
                      <a16:colId xmlns:a16="http://schemas.microsoft.com/office/drawing/2014/main" val="1586430033"/>
                    </a:ext>
                  </a:extLst>
                </a:gridCol>
              </a:tblGrid>
              <a:tr h="234264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Maksimalni intenzitet potpore EFRR prema veličini poduzeća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735858"/>
                  </a:ext>
                </a:extLst>
              </a:tr>
              <a:tr h="5354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i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Kategorija aktivnosti/</a:t>
                      </a:r>
                      <a:r>
                        <a:rPr lang="hr-HR" sz="140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b="1" i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vrsta potpore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i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Mikro i malo poduzeće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i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Srednje poduzeće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i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Veliko poduzeće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i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Vezana tipologija</a:t>
                      </a:r>
                      <a:r>
                        <a:rPr lang="hr-HR" sz="140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b="1" i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Programa dodjele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562090"/>
                  </a:ext>
                </a:extLst>
              </a:tr>
              <a:tr h="1670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Priprema dokumentacije</a:t>
                      </a:r>
                      <a:r>
                        <a:rPr lang="hr-H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projektnog prijedloga i ostale projektno – tehničke</a:t>
                      </a:r>
                      <a:r>
                        <a:rPr lang="hr-H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dokumentacije</a:t>
                      </a:r>
                      <a:r>
                        <a:rPr lang="hr-H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85,0000000%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85,0000000%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85,0000000%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Program dodjele potpora male vrijednosti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708484"/>
                  </a:ext>
                </a:extLst>
              </a:tr>
              <a:tr h="13185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Mjere energetske učinkovitosti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65,0000000%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55,0000000%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45,0000000%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Program dodjele državnih potpora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045372"/>
                  </a:ext>
                </a:extLst>
              </a:tr>
              <a:tr h="11980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Mjere za visokoučinkovitu kogeneraciju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80,0000000%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70,0000000%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60,0000000%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Program dodjele državnih potpora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587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849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BB7BB3E7-7795-454F-9ED1-4CC5B02006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4374146"/>
              </p:ext>
            </p:extLst>
          </p:nvPr>
        </p:nvGraphicFramePr>
        <p:xfrm>
          <a:off x="609598" y="1627473"/>
          <a:ext cx="10972801" cy="3463418"/>
        </p:xfrm>
        <a:graphic>
          <a:graphicData uri="http://schemas.openxmlformats.org/drawingml/2006/table">
            <a:tbl>
              <a:tblPr firstRow="1" firstCol="1" bandRow="1"/>
              <a:tblGrid>
                <a:gridCol w="2743200">
                  <a:extLst>
                    <a:ext uri="{9D8B030D-6E8A-4147-A177-3AD203B41FA5}">
                      <a16:colId xmlns:a16="http://schemas.microsoft.com/office/drawing/2014/main" val="282020179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05170324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516160958"/>
                    </a:ext>
                  </a:extLst>
                </a:gridCol>
                <a:gridCol w="1971676">
                  <a:extLst>
                    <a:ext uri="{9D8B030D-6E8A-4147-A177-3AD203B41FA5}">
                      <a16:colId xmlns:a16="http://schemas.microsoft.com/office/drawing/2014/main" val="3606541523"/>
                    </a:ext>
                  </a:extLst>
                </a:gridCol>
                <a:gridCol w="2143125">
                  <a:extLst>
                    <a:ext uri="{9D8B030D-6E8A-4147-A177-3AD203B41FA5}">
                      <a16:colId xmlns:a16="http://schemas.microsoft.com/office/drawing/2014/main" val="187487627"/>
                    </a:ext>
                  </a:extLst>
                </a:gridCol>
              </a:tblGrid>
              <a:tr h="56705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Mjere za promicanje energije iz obnovljivih izvora energije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80,0000000%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70,0000000%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60,0000000%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Program dodjele državnih potpora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996586"/>
                  </a:ext>
                </a:extLst>
              </a:tr>
              <a:tr h="566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65,0000000%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55,0000000%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45,0000000%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265112"/>
                  </a:ext>
                </a:extLst>
              </a:tr>
              <a:tr h="1250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Upravljanje projektom i administracija te informiranje i vidljivost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85,0000000%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85,0000000%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85,0000000%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prihvatljivih troškova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hr-H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Program dodjele državnih potpora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4315519"/>
                  </a:ext>
                </a:extLst>
              </a:tr>
            </a:tbl>
          </a:graphicData>
        </a:graphic>
      </p:graphicFrame>
      <p:graphicFrame>
        <p:nvGraphicFramePr>
          <p:cNvPr id="6" name="Tablica 5">
            <a:extLst>
              <a:ext uri="{FF2B5EF4-FFF2-40B4-BE49-F238E27FC236}">
                <a16:creationId xmlns:a16="http://schemas.microsoft.com/office/drawing/2014/main" id="{2AB613C7-D4CC-4DDF-9173-84DB0F9E4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282011"/>
              </p:ext>
            </p:extLst>
          </p:nvPr>
        </p:nvGraphicFramePr>
        <p:xfrm>
          <a:off x="609599" y="907291"/>
          <a:ext cx="10972801" cy="720182"/>
        </p:xfrm>
        <a:graphic>
          <a:graphicData uri="http://schemas.openxmlformats.org/drawingml/2006/table">
            <a:tbl>
              <a:tblPr firstRow="1" firstCol="1" bandRow="1"/>
              <a:tblGrid>
                <a:gridCol w="2743200">
                  <a:extLst>
                    <a:ext uri="{9D8B030D-6E8A-4147-A177-3AD203B41FA5}">
                      <a16:colId xmlns:a16="http://schemas.microsoft.com/office/drawing/2014/main" val="40871867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71287821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738121416"/>
                    </a:ext>
                  </a:extLst>
                </a:gridCol>
                <a:gridCol w="1971676">
                  <a:extLst>
                    <a:ext uri="{9D8B030D-6E8A-4147-A177-3AD203B41FA5}">
                      <a16:colId xmlns:a16="http://schemas.microsoft.com/office/drawing/2014/main" val="295150203"/>
                    </a:ext>
                  </a:extLst>
                </a:gridCol>
                <a:gridCol w="2143125">
                  <a:extLst>
                    <a:ext uri="{9D8B030D-6E8A-4147-A177-3AD203B41FA5}">
                      <a16:colId xmlns:a16="http://schemas.microsoft.com/office/drawing/2014/main" val="109787548"/>
                    </a:ext>
                  </a:extLst>
                </a:gridCol>
              </a:tblGrid>
              <a:tr h="219186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Maksimalni intenzitet potpore EFRR prema veličini poduzeća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102022"/>
                  </a:ext>
                </a:extLst>
              </a:tr>
              <a:tr h="5009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Kategorija aktivnosti/</a:t>
                      </a:r>
                      <a:r>
                        <a:rPr lang="hr-H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vrsta potpore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Mikro i malo poduzeće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Srednje poduzeće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Veliko poduzeće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Vezana tipologija</a:t>
                      </a:r>
                      <a:r>
                        <a:rPr lang="hr-H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Programa dodjele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634" marR="67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231831"/>
                  </a:ext>
                </a:extLst>
              </a:tr>
            </a:tbl>
          </a:graphicData>
        </a:graphic>
      </p:graphicFrame>
      <p:pic>
        <p:nvPicPr>
          <p:cNvPr id="5" name="Slika 4">
            <a:extLst>
              <a:ext uri="{FF2B5EF4-FFF2-40B4-BE49-F238E27FC236}">
                <a16:creationId xmlns:a16="http://schemas.microsoft.com/office/drawing/2014/main" id="{C5F127FA-0ED4-482F-A071-2DDDD7DD33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5494451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768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AFCB9E-6419-4133-BF07-ABA37EFF6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chemeClr val="accent6">
                    <a:lumMod val="50000"/>
                  </a:schemeClr>
                </a:solidFill>
              </a:rPr>
              <a:t>ELIMINACIJSKI UVJETI ZA PRIJAVITELJA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13E6DB5-0823-4C38-9CFD-AB3D86712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1441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hr-HR" sz="2400" b="1" dirty="0">
                <a:solidFill>
                  <a:schemeClr val="accent6">
                    <a:lumMod val="50000"/>
                  </a:schemeClr>
                </a:solidFill>
              </a:rPr>
              <a:t>Prihvatljiva su privatna mikro, mala, srednja i velika poduzeća </a:t>
            </a:r>
            <a:r>
              <a:rPr lang="hr-HR" sz="2400" dirty="0"/>
              <a:t>(privatno poduzeće je poduzeće koje se nalazi u situaciji da jedno ili više tijela javne vlasti zajedno ili samostalno, izravno ili neizravno upravljaju s 25% ili više kapitala ili glasačkih prava u dotičnom poduzeću)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b="1" dirty="0">
                <a:solidFill>
                  <a:schemeClr val="accent6">
                    <a:lumMod val="50000"/>
                  </a:schemeClr>
                </a:solidFill>
              </a:rPr>
              <a:t>Prihvatljive industrije – NKD 2007 područje B, odjeljci 05-09 te područje C, odjeljci 13-33</a:t>
            </a:r>
            <a:r>
              <a:rPr lang="hr-HR" sz="2400" dirty="0"/>
              <a:t>, odnosno sve industrije (industrija željeza i čelika, industrija obojenih metala, kemijska industrija, industrija stakla, keramika i građevinski materijal, rudarstvo, tekstilna industrija…) </a:t>
            </a:r>
            <a:r>
              <a:rPr lang="hr-HR" sz="2400" b="1" dirty="0">
                <a:solidFill>
                  <a:schemeClr val="accent6">
                    <a:lumMod val="50000"/>
                  </a:schemeClr>
                </a:solidFill>
              </a:rPr>
              <a:t>OSIM proizvodnje hrane i pića i duhanske industrije. </a:t>
            </a:r>
          </a:p>
          <a:p>
            <a:endParaRPr lang="en-US" sz="2400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D11FE54A-02F9-4813-A8A3-39AB8B4C5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64480"/>
            <a:ext cx="12192000" cy="149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59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445</TotalTime>
  <Words>1552</Words>
  <Application>Microsoft Office PowerPoint</Application>
  <PresentationFormat>Široki zaslon</PresentationFormat>
  <Paragraphs>228</Paragraphs>
  <Slides>26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Tema sustava Office</vt:lpstr>
      <vt:lpstr>SC 4b1  “Povećanje energetske učinkovitosti i korištenja energije u proizvodnim industrijama”</vt:lpstr>
      <vt:lpstr>SADRŽAJ RADIONICE</vt:lpstr>
      <vt:lpstr>OSNOVNE INFORMACIJE O POZIVU KK.04.1.1.03</vt:lpstr>
      <vt:lpstr>UPRAVLJAČKA STRUKTURA</vt:lpstr>
      <vt:lpstr>OSNOVNE INFORMACIJE O POZIVU KK.04.1.1.03</vt:lpstr>
      <vt:lpstr>POKAZATELJI POZIVA</vt:lpstr>
      <vt:lpstr>PROGRAM DODJELE DRŽAVNIH POTPORA / POTPORE MALE VRIJEDNOSTI </vt:lpstr>
      <vt:lpstr>PowerPoint prezentacija</vt:lpstr>
      <vt:lpstr>ELIMINACIJSKI UVJETI ZA PRIJAVITELJA</vt:lpstr>
      <vt:lpstr>ELIMINACIJSKI UVJETI ZA PRIJAVITELJA</vt:lpstr>
      <vt:lpstr>ELIMINACIJSKI UVJETI ZA PRIJAVITELJA</vt:lpstr>
      <vt:lpstr>ELIMINACIJSKI UVJETI ZA PRIJAVITELJA</vt:lpstr>
      <vt:lpstr>ELIMINACIJSKI UVJETI ZA PROJEKT</vt:lpstr>
      <vt:lpstr>ELIMINACIJSKI UVJETI ZA PROJEKT</vt:lpstr>
      <vt:lpstr>ELIMINACIJSKI UVJETI ZA PROJEKT</vt:lpstr>
      <vt:lpstr>ELIMINACIJSKI UVJETI ZA PROJEKT</vt:lpstr>
      <vt:lpstr>PRIHVATLJIVE AKTIVNOSTI</vt:lpstr>
      <vt:lpstr> 1. Aktivnosti pripreme dokumentacije projektnog prijedloga i projektno-tehničke dokumentacije </vt:lpstr>
      <vt:lpstr>  2. Aktivnosti energetske obnove 2.1. Energetska učinkovitost i obnovljivi izvori energije u proizvodnim pogonima  </vt:lpstr>
      <vt:lpstr>PowerPoint prezentacija</vt:lpstr>
      <vt:lpstr>PowerPoint prezentacija</vt:lpstr>
      <vt:lpstr>2.2. Energetska obnova zgrada </vt:lpstr>
      <vt:lpstr> 3. Aktivnosti upravljanja projektom i administracije te aktivnosti informiranje i vidljivost  </vt:lpstr>
      <vt:lpstr>SADRŽAJ PROJEKTNE PRIJAVE - obvezno</vt:lpstr>
      <vt:lpstr>SADRŽAJ PROJEKTNE PRIJAVE - obvezno</vt:lpstr>
      <vt:lpstr>PITANJA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 4b1 “Povećanje energetske učinkovitosti i korištenja energije u proizvodnim industrijama”</dc:title>
  <dc:creator>Lira8</dc:creator>
  <cp:lastModifiedBy>Lira8</cp:lastModifiedBy>
  <cp:revision>34</cp:revision>
  <dcterms:created xsi:type="dcterms:W3CDTF">2020-10-26T09:58:54Z</dcterms:created>
  <dcterms:modified xsi:type="dcterms:W3CDTF">2020-10-27T11:45:24Z</dcterms:modified>
</cp:coreProperties>
</file>