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8"/>
  </p:notesMasterIdLst>
  <p:handoutMasterIdLst>
    <p:handoutMasterId r:id="rId39"/>
  </p:handoutMasterIdLst>
  <p:sldIdLst>
    <p:sldId id="257" r:id="rId2"/>
    <p:sldId id="300" r:id="rId3"/>
    <p:sldId id="311" r:id="rId4"/>
    <p:sldId id="314" r:id="rId5"/>
    <p:sldId id="315" r:id="rId6"/>
    <p:sldId id="375" r:id="rId7"/>
    <p:sldId id="301" r:id="rId8"/>
    <p:sldId id="309" r:id="rId9"/>
    <p:sldId id="276" r:id="rId10"/>
    <p:sldId id="378" r:id="rId11"/>
    <p:sldId id="382" r:id="rId12"/>
    <p:sldId id="376" r:id="rId13"/>
    <p:sldId id="386" r:id="rId14"/>
    <p:sldId id="383" r:id="rId15"/>
    <p:sldId id="387" r:id="rId16"/>
    <p:sldId id="281" r:id="rId17"/>
    <p:sldId id="278" r:id="rId18"/>
    <p:sldId id="283" r:id="rId19"/>
    <p:sldId id="282" r:id="rId20"/>
    <p:sldId id="284" r:id="rId21"/>
    <p:sldId id="287" r:id="rId22"/>
    <p:sldId id="289" r:id="rId23"/>
    <p:sldId id="303" r:id="rId24"/>
    <p:sldId id="304" r:id="rId25"/>
    <p:sldId id="258" r:id="rId26"/>
    <p:sldId id="259" r:id="rId27"/>
    <p:sldId id="384" r:id="rId28"/>
    <p:sldId id="389" r:id="rId29"/>
    <p:sldId id="390" r:id="rId30"/>
    <p:sldId id="391" r:id="rId31"/>
    <p:sldId id="394" r:id="rId32"/>
    <p:sldId id="392" r:id="rId33"/>
    <p:sldId id="393" r:id="rId34"/>
    <p:sldId id="388" r:id="rId35"/>
    <p:sldId id="310" r:id="rId36"/>
    <p:sldId id="313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C6D6"/>
    <a:srgbClr val="FCF7F1"/>
    <a:srgbClr val="344529"/>
    <a:srgbClr val="2B3922"/>
    <a:srgbClr val="2E3722"/>
    <a:srgbClr val="B8D233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778FE-81BB-430F-B1B9-B80B55C8BA8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6111352-DBD8-4C8D-87D4-2D8AC207BAE9}">
      <dgm:prSet/>
      <dgm:spPr/>
      <dgm:t>
        <a:bodyPr/>
        <a:lstStyle/>
        <a:p>
          <a:r>
            <a:rPr lang="hr-HR"/>
            <a:t>KRIVI SMJER – ako ne znaš kamo ideš (planiranje!)</a:t>
          </a:r>
          <a:endParaRPr lang="en-US"/>
        </a:p>
      </dgm:t>
    </dgm:pt>
    <dgm:pt modelId="{9CB29CC8-6EC9-4CF5-A85A-E1607383707D}" type="parTrans" cxnId="{693C7C09-87D6-4F59-8B42-F67126F1ED86}">
      <dgm:prSet/>
      <dgm:spPr/>
      <dgm:t>
        <a:bodyPr/>
        <a:lstStyle/>
        <a:p>
          <a:endParaRPr lang="en-US"/>
        </a:p>
      </dgm:t>
    </dgm:pt>
    <dgm:pt modelId="{561E6880-408E-4E9D-B75E-42555B1074A9}" type="sibTrans" cxnId="{693C7C09-87D6-4F59-8B42-F67126F1ED86}">
      <dgm:prSet/>
      <dgm:spPr/>
      <dgm:t>
        <a:bodyPr/>
        <a:lstStyle/>
        <a:p>
          <a:endParaRPr lang="en-US"/>
        </a:p>
      </dgm:t>
    </dgm:pt>
    <dgm:pt modelId="{472AB19A-39CA-48B4-B95E-3082C0A904D1}">
      <dgm:prSet/>
      <dgm:spPr/>
      <dgm:t>
        <a:bodyPr/>
        <a:lstStyle/>
        <a:p>
          <a:r>
            <a:rPr lang="hr-HR"/>
            <a:t>Nedostatak temeljnih ekonomskih znanja i poduzetničkih vještina</a:t>
          </a:r>
          <a:endParaRPr lang="en-US"/>
        </a:p>
      </dgm:t>
    </dgm:pt>
    <dgm:pt modelId="{70B74FBA-A4B1-48A3-8BC0-8528EC0E6707}" type="parTrans" cxnId="{B90F91F8-D7B4-4742-9C39-2942607DEED4}">
      <dgm:prSet/>
      <dgm:spPr/>
      <dgm:t>
        <a:bodyPr/>
        <a:lstStyle/>
        <a:p>
          <a:endParaRPr lang="en-US"/>
        </a:p>
      </dgm:t>
    </dgm:pt>
    <dgm:pt modelId="{E7C37C41-B82C-49D8-B2D4-76F1E3484EE5}" type="sibTrans" cxnId="{B90F91F8-D7B4-4742-9C39-2942607DEED4}">
      <dgm:prSet/>
      <dgm:spPr/>
      <dgm:t>
        <a:bodyPr/>
        <a:lstStyle/>
        <a:p>
          <a:endParaRPr lang="en-US"/>
        </a:p>
      </dgm:t>
    </dgm:pt>
    <dgm:pt modelId="{FD7E6A01-4E33-4BB0-873A-2F3452708592}">
      <dgm:prSet/>
      <dgm:spPr/>
      <dgm:t>
        <a:bodyPr/>
        <a:lstStyle/>
        <a:p>
          <a:r>
            <a:rPr lang="hr-HR"/>
            <a:t>Nedostatak financija</a:t>
          </a:r>
          <a:endParaRPr lang="en-US"/>
        </a:p>
      </dgm:t>
    </dgm:pt>
    <dgm:pt modelId="{9F9EB2C1-D0A8-43D2-9BBF-03F82874D5FA}" type="parTrans" cxnId="{803F6771-764A-4814-A54C-C79D0373E4CF}">
      <dgm:prSet/>
      <dgm:spPr/>
      <dgm:t>
        <a:bodyPr/>
        <a:lstStyle/>
        <a:p>
          <a:endParaRPr lang="en-US"/>
        </a:p>
      </dgm:t>
    </dgm:pt>
    <dgm:pt modelId="{C1B79483-5621-4A0F-BBF9-2D6B3A1A2AC8}" type="sibTrans" cxnId="{803F6771-764A-4814-A54C-C79D0373E4CF}">
      <dgm:prSet/>
      <dgm:spPr/>
      <dgm:t>
        <a:bodyPr/>
        <a:lstStyle/>
        <a:p>
          <a:endParaRPr lang="en-US"/>
        </a:p>
      </dgm:t>
    </dgm:pt>
    <dgm:pt modelId="{6062823C-F463-499A-A0D1-57E9950BAEF1}">
      <dgm:prSet/>
      <dgm:spPr/>
      <dgm:t>
        <a:bodyPr/>
        <a:lstStyle/>
        <a:p>
          <a:r>
            <a:rPr lang="hr-HR"/>
            <a:t>Šuma zakona i propisa</a:t>
          </a:r>
          <a:endParaRPr lang="en-US"/>
        </a:p>
      </dgm:t>
    </dgm:pt>
    <dgm:pt modelId="{F06B70A9-10EE-4A7E-B59E-6C64CE1A5DFB}" type="parTrans" cxnId="{7004220C-ADDC-4122-B41F-B9CBD9238DD5}">
      <dgm:prSet/>
      <dgm:spPr/>
      <dgm:t>
        <a:bodyPr/>
        <a:lstStyle/>
        <a:p>
          <a:endParaRPr lang="en-US"/>
        </a:p>
      </dgm:t>
    </dgm:pt>
    <dgm:pt modelId="{15E0644A-92AE-4002-9288-89735078E775}" type="sibTrans" cxnId="{7004220C-ADDC-4122-B41F-B9CBD9238DD5}">
      <dgm:prSet/>
      <dgm:spPr/>
      <dgm:t>
        <a:bodyPr/>
        <a:lstStyle/>
        <a:p>
          <a:endParaRPr lang="en-US"/>
        </a:p>
      </dgm:t>
    </dgm:pt>
    <dgm:pt modelId="{F4530E12-9354-4E5A-9785-CE29F713108F}" type="pres">
      <dgm:prSet presAssocID="{105778FE-81BB-430F-B1B9-B80B55C8BA8E}" presName="linear" presStyleCnt="0">
        <dgm:presLayoutVars>
          <dgm:animLvl val="lvl"/>
          <dgm:resizeHandles val="exact"/>
        </dgm:presLayoutVars>
      </dgm:prSet>
      <dgm:spPr/>
    </dgm:pt>
    <dgm:pt modelId="{419C2A04-0E75-4FA1-9720-9BF29EFEEB0B}" type="pres">
      <dgm:prSet presAssocID="{D6111352-DBD8-4C8D-87D4-2D8AC207BAE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BE0FB47-3988-4413-B47B-8885669B0639}" type="pres">
      <dgm:prSet presAssocID="{561E6880-408E-4E9D-B75E-42555B1074A9}" presName="spacer" presStyleCnt="0"/>
      <dgm:spPr/>
    </dgm:pt>
    <dgm:pt modelId="{0561288E-4DB6-48AD-9576-027A1A1638EE}" type="pres">
      <dgm:prSet presAssocID="{472AB19A-39CA-48B4-B95E-3082C0A904D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32AAF78-0508-40FD-B7A9-D7E4056AC669}" type="pres">
      <dgm:prSet presAssocID="{E7C37C41-B82C-49D8-B2D4-76F1E3484EE5}" presName="spacer" presStyleCnt="0"/>
      <dgm:spPr/>
    </dgm:pt>
    <dgm:pt modelId="{EF5CDD6F-6278-4266-94F1-D7F3B16391D4}" type="pres">
      <dgm:prSet presAssocID="{FD7E6A01-4E33-4BB0-873A-2F345270859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C64BD00-EF58-43FC-B7BC-C670B390979A}" type="pres">
      <dgm:prSet presAssocID="{C1B79483-5621-4A0F-BBF9-2D6B3A1A2AC8}" presName="spacer" presStyleCnt="0"/>
      <dgm:spPr/>
    </dgm:pt>
    <dgm:pt modelId="{901A66ED-2831-4189-8961-A48374D2893D}" type="pres">
      <dgm:prSet presAssocID="{6062823C-F463-499A-A0D1-57E9950BAEF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93C7C09-87D6-4F59-8B42-F67126F1ED86}" srcId="{105778FE-81BB-430F-B1B9-B80B55C8BA8E}" destId="{D6111352-DBD8-4C8D-87D4-2D8AC207BAE9}" srcOrd="0" destOrd="0" parTransId="{9CB29CC8-6EC9-4CF5-A85A-E1607383707D}" sibTransId="{561E6880-408E-4E9D-B75E-42555B1074A9}"/>
    <dgm:cxn modelId="{7004220C-ADDC-4122-B41F-B9CBD9238DD5}" srcId="{105778FE-81BB-430F-B1B9-B80B55C8BA8E}" destId="{6062823C-F463-499A-A0D1-57E9950BAEF1}" srcOrd="3" destOrd="0" parTransId="{F06B70A9-10EE-4A7E-B59E-6C64CE1A5DFB}" sibTransId="{15E0644A-92AE-4002-9288-89735078E775}"/>
    <dgm:cxn modelId="{803F6771-764A-4814-A54C-C79D0373E4CF}" srcId="{105778FE-81BB-430F-B1B9-B80B55C8BA8E}" destId="{FD7E6A01-4E33-4BB0-873A-2F3452708592}" srcOrd="2" destOrd="0" parTransId="{9F9EB2C1-D0A8-43D2-9BBF-03F82874D5FA}" sibTransId="{C1B79483-5621-4A0F-BBF9-2D6B3A1A2AC8}"/>
    <dgm:cxn modelId="{3F65D55A-BC05-44A7-A129-FA04C099B992}" type="presOf" srcId="{472AB19A-39CA-48B4-B95E-3082C0A904D1}" destId="{0561288E-4DB6-48AD-9576-027A1A1638EE}" srcOrd="0" destOrd="0" presId="urn:microsoft.com/office/officeart/2005/8/layout/vList2"/>
    <dgm:cxn modelId="{2DA79A86-335B-46B7-A888-ED8A6FD3A80D}" type="presOf" srcId="{FD7E6A01-4E33-4BB0-873A-2F3452708592}" destId="{EF5CDD6F-6278-4266-94F1-D7F3B16391D4}" srcOrd="0" destOrd="0" presId="urn:microsoft.com/office/officeart/2005/8/layout/vList2"/>
    <dgm:cxn modelId="{378DB190-2EA5-4D38-886D-7AE0083D98E3}" type="presOf" srcId="{D6111352-DBD8-4C8D-87D4-2D8AC207BAE9}" destId="{419C2A04-0E75-4FA1-9720-9BF29EFEEB0B}" srcOrd="0" destOrd="0" presId="urn:microsoft.com/office/officeart/2005/8/layout/vList2"/>
    <dgm:cxn modelId="{D71F099B-4189-4EB3-B7D3-C74FC2C46DD4}" type="presOf" srcId="{105778FE-81BB-430F-B1B9-B80B55C8BA8E}" destId="{F4530E12-9354-4E5A-9785-CE29F713108F}" srcOrd="0" destOrd="0" presId="urn:microsoft.com/office/officeart/2005/8/layout/vList2"/>
    <dgm:cxn modelId="{963654C4-57D4-4C28-805F-1A1C575479B6}" type="presOf" srcId="{6062823C-F463-499A-A0D1-57E9950BAEF1}" destId="{901A66ED-2831-4189-8961-A48374D2893D}" srcOrd="0" destOrd="0" presId="urn:microsoft.com/office/officeart/2005/8/layout/vList2"/>
    <dgm:cxn modelId="{B90F91F8-D7B4-4742-9C39-2942607DEED4}" srcId="{105778FE-81BB-430F-B1B9-B80B55C8BA8E}" destId="{472AB19A-39CA-48B4-B95E-3082C0A904D1}" srcOrd="1" destOrd="0" parTransId="{70B74FBA-A4B1-48A3-8BC0-8528EC0E6707}" sibTransId="{E7C37C41-B82C-49D8-B2D4-76F1E3484EE5}"/>
    <dgm:cxn modelId="{8EFBB5F6-8D09-494F-B9C2-6145B031395C}" type="presParOf" srcId="{F4530E12-9354-4E5A-9785-CE29F713108F}" destId="{419C2A04-0E75-4FA1-9720-9BF29EFEEB0B}" srcOrd="0" destOrd="0" presId="urn:microsoft.com/office/officeart/2005/8/layout/vList2"/>
    <dgm:cxn modelId="{AD331605-F37F-4A69-9A49-39BD132F6C42}" type="presParOf" srcId="{F4530E12-9354-4E5A-9785-CE29F713108F}" destId="{DBE0FB47-3988-4413-B47B-8885669B0639}" srcOrd="1" destOrd="0" presId="urn:microsoft.com/office/officeart/2005/8/layout/vList2"/>
    <dgm:cxn modelId="{EA408736-40F1-4C2D-A964-AB2BFA348FE5}" type="presParOf" srcId="{F4530E12-9354-4E5A-9785-CE29F713108F}" destId="{0561288E-4DB6-48AD-9576-027A1A1638EE}" srcOrd="2" destOrd="0" presId="urn:microsoft.com/office/officeart/2005/8/layout/vList2"/>
    <dgm:cxn modelId="{5EA400A2-C6B7-4963-9DB4-182EED41D629}" type="presParOf" srcId="{F4530E12-9354-4E5A-9785-CE29F713108F}" destId="{B32AAF78-0508-40FD-B7A9-D7E4056AC669}" srcOrd="3" destOrd="0" presId="urn:microsoft.com/office/officeart/2005/8/layout/vList2"/>
    <dgm:cxn modelId="{860FEF8B-98A2-403B-B0E1-DE9E23DBFD37}" type="presParOf" srcId="{F4530E12-9354-4E5A-9785-CE29F713108F}" destId="{EF5CDD6F-6278-4266-94F1-D7F3B16391D4}" srcOrd="4" destOrd="0" presId="urn:microsoft.com/office/officeart/2005/8/layout/vList2"/>
    <dgm:cxn modelId="{97A76BE5-FAC2-41F4-851E-FD6F315D5688}" type="presParOf" srcId="{F4530E12-9354-4E5A-9785-CE29F713108F}" destId="{BC64BD00-EF58-43FC-B7BC-C670B390979A}" srcOrd="5" destOrd="0" presId="urn:microsoft.com/office/officeart/2005/8/layout/vList2"/>
    <dgm:cxn modelId="{2E5D82A8-ECEE-4E16-9107-8F0565E095DA}" type="presParOf" srcId="{F4530E12-9354-4E5A-9785-CE29F713108F}" destId="{901A66ED-2831-4189-8961-A48374D2893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C2A04-0E75-4FA1-9720-9BF29EFEEB0B}">
      <dsp:nvSpPr>
        <dsp:cNvPr id="0" name=""/>
        <dsp:cNvSpPr/>
      </dsp:nvSpPr>
      <dsp:spPr>
        <a:xfrm>
          <a:off x="0" y="523403"/>
          <a:ext cx="5257800" cy="10518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/>
            <a:t>KRIVI SMJER – ako ne znaš kamo ideš (planiranje!)</a:t>
          </a:r>
          <a:endParaRPr lang="en-US" sz="2900" kern="1200"/>
        </a:p>
      </dsp:txBody>
      <dsp:txXfrm>
        <a:off x="51346" y="574749"/>
        <a:ext cx="5155108" cy="949138"/>
      </dsp:txXfrm>
    </dsp:sp>
    <dsp:sp modelId="{0561288E-4DB6-48AD-9576-027A1A1638EE}">
      <dsp:nvSpPr>
        <dsp:cNvPr id="0" name=""/>
        <dsp:cNvSpPr/>
      </dsp:nvSpPr>
      <dsp:spPr>
        <a:xfrm>
          <a:off x="0" y="1658753"/>
          <a:ext cx="5257800" cy="1051830"/>
        </a:xfrm>
        <a:prstGeom prst="roundRect">
          <a:avLst/>
        </a:prstGeom>
        <a:solidFill>
          <a:schemeClr val="accent5">
            <a:hueOff val="-1102852"/>
            <a:satOff val="-5923"/>
            <a:lumOff val="202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/>
            <a:t>Nedostatak temeljnih ekonomskih znanja i poduzetničkih vještina</a:t>
          </a:r>
          <a:endParaRPr lang="en-US" sz="2900" kern="1200"/>
        </a:p>
      </dsp:txBody>
      <dsp:txXfrm>
        <a:off x="51346" y="1710099"/>
        <a:ext cx="5155108" cy="949138"/>
      </dsp:txXfrm>
    </dsp:sp>
    <dsp:sp modelId="{EF5CDD6F-6278-4266-94F1-D7F3B16391D4}">
      <dsp:nvSpPr>
        <dsp:cNvPr id="0" name=""/>
        <dsp:cNvSpPr/>
      </dsp:nvSpPr>
      <dsp:spPr>
        <a:xfrm>
          <a:off x="0" y="2794103"/>
          <a:ext cx="5257800" cy="1051830"/>
        </a:xfrm>
        <a:prstGeom prst="roundRect">
          <a:avLst/>
        </a:prstGeom>
        <a:solidFill>
          <a:schemeClr val="accent5">
            <a:hueOff val="-2205704"/>
            <a:satOff val="-11847"/>
            <a:lumOff val="405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/>
            <a:t>Nedostatak financija</a:t>
          </a:r>
          <a:endParaRPr lang="en-US" sz="2900" kern="1200"/>
        </a:p>
      </dsp:txBody>
      <dsp:txXfrm>
        <a:off x="51346" y="2845449"/>
        <a:ext cx="5155108" cy="949138"/>
      </dsp:txXfrm>
    </dsp:sp>
    <dsp:sp modelId="{901A66ED-2831-4189-8961-A48374D2893D}">
      <dsp:nvSpPr>
        <dsp:cNvPr id="0" name=""/>
        <dsp:cNvSpPr/>
      </dsp:nvSpPr>
      <dsp:spPr>
        <a:xfrm>
          <a:off x="0" y="3929454"/>
          <a:ext cx="5257800" cy="1051830"/>
        </a:xfrm>
        <a:prstGeom prst="roundRect">
          <a:avLst/>
        </a:prstGeom>
        <a:solidFill>
          <a:schemeClr val="accent5">
            <a:hueOff val="-3308557"/>
            <a:satOff val="-17770"/>
            <a:lumOff val="60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/>
            <a:t>Šuma zakona i propisa</a:t>
          </a:r>
          <a:endParaRPr lang="en-US" sz="2900" kern="1200"/>
        </a:p>
      </dsp:txBody>
      <dsp:txXfrm>
        <a:off x="51346" y="3980800"/>
        <a:ext cx="5155108" cy="94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A44C4AE-B96D-4CDE-810B-D34BA663C7CF}" type="datetime1">
              <a:rPr lang="sr-Latn-RS" smtClean="0"/>
              <a:t>10.9.2021.</a:t>
            </a:fld>
            <a:endParaRPr lang="en-US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181E9A-36FA-473E-82C4-F01911B1363F}" type="datetime1">
              <a:rPr lang="sr-Latn-RS" smtClean="0"/>
              <a:t>10.9.2021.</a:t>
            </a:fld>
            <a:endParaRPr lang="en-US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"/>
              <a:t>Kliknite da biste uredili stilove teksta matrice</a:t>
            </a:r>
            <a:endParaRPr lang="en-US"/>
          </a:p>
          <a:p>
            <a:pPr lvl="1" rtl="0"/>
            <a:r>
              <a:rPr lang="hr"/>
              <a:t>Druga razina</a:t>
            </a:r>
          </a:p>
          <a:p>
            <a:pPr lvl="2" rtl="0"/>
            <a:r>
              <a:rPr lang="hr"/>
              <a:t>Treća razina</a:t>
            </a:r>
          </a:p>
          <a:p>
            <a:pPr lvl="3" rtl="0"/>
            <a:r>
              <a:rPr lang="hr"/>
              <a:t>Četvrta razina</a:t>
            </a:r>
          </a:p>
          <a:p>
            <a:pPr lvl="4" rtl="0"/>
            <a:r>
              <a:rPr lang="hr"/>
              <a:t>Peta razina</a:t>
            </a:r>
            <a:endParaRPr lang="en-US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09564" indent="-609564">
              <a:defRPr/>
            </a:pPr>
            <a:r>
              <a:rPr lang="hr-HR" sz="1600" dirty="0"/>
              <a:t>(*smanjenje PDV-a sa 25% na: </a:t>
            </a:r>
            <a:r>
              <a:rPr lang="hr-HR" dirty="0">
                <a:solidFill>
                  <a:srgbClr val="FF0000"/>
                </a:solidFill>
              </a:rPr>
              <a:t>*12% poljoprivrednici - repromaterijal; *13% opskrbljivači strujom, *13% pogrebnici za isporuku </a:t>
            </a:r>
            <a:r>
              <a:rPr lang="hr-HR" dirty="0" err="1">
                <a:solidFill>
                  <a:srgbClr val="FF0000"/>
                </a:solidFill>
              </a:rPr>
              <a:t>lijesova</a:t>
            </a:r>
            <a:r>
              <a:rPr lang="hr-HR" dirty="0">
                <a:solidFill>
                  <a:srgbClr val="FF0000"/>
                </a:solidFill>
              </a:rPr>
              <a:t> i urni; *13% dječje sjedalice;</a:t>
            </a:r>
          </a:p>
          <a:p>
            <a:pPr marL="609564" indent="-609564">
              <a:defRPr/>
            </a:pPr>
            <a:r>
              <a:rPr lang="hr-HR" sz="1600" dirty="0"/>
              <a:t>* Povećanje PDV-a sa 13% na 25%: </a:t>
            </a:r>
            <a:r>
              <a:rPr lang="hr-HR" dirty="0">
                <a:solidFill>
                  <a:srgbClr val="FF0000"/>
                </a:solidFill>
              </a:rPr>
              <a:t>ugostitelji, šećer</a:t>
            </a:r>
            <a:r>
              <a:rPr lang="hr-HR" sz="1600" dirty="0"/>
              <a:t>…)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it-IT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14</a:t>
            </a:fld>
            <a:endParaRPr lang="it-IT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pPr rtl="0"/>
            <a:fld id="{E8885869-B068-409A-BCEB-4F7E5B63EAEB}" type="datetime1">
              <a:rPr lang="sr-Latn-RS" smtClean="0"/>
              <a:t>10.9.2021.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28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1BE5080-8651-4DCC-9279-5D738C35574A}" type="datetime1">
              <a:rPr lang="sr-Latn-RS" smtClean="0"/>
              <a:t>10.9.2021.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62974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1BE5080-8651-4DCC-9279-5D738C35574A}" type="datetime1">
              <a:rPr lang="sr-Latn-RS" smtClean="0"/>
              <a:t>10.9.2021.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33476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1BE5080-8651-4DCC-9279-5D738C35574A}" type="datetime1">
              <a:rPr lang="sr-Latn-RS" smtClean="0"/>
              <a:t>10.9.2021.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959508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1BE5080-8651-4DCC-9279-5D738C35574A}" type="datetime1">
              <a:rPr lang="sr-Latn-RS" smtClean="0"/>
              <a:t>10.9.2021.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7854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1BE5080-8651-4DCC-9279-5D738C35574A}" type="datetime1">
              <a:rPr lang="sr-Latn-RS" smtClean="0"/>
              <a:t>10.9.2021.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81852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1BE5080-8651-4DCC-9279-5D738C35574A}" type="datetime1">
              <a:rPr lang="sr-Latn-RS" smtClean="0"/>
              <a:t>10.9.2021.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94646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69DD90-623B-413F-B8DF-1D32D3449399}" type="datetime1">
              <a:rPr lang="sr-Latn-RS" smtClean="0"/>
              <a:t>10.9.2021.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24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130785-97E8-43AD-94B5-5D21BDA6BAAE}" type="datetime1">
              <a:rPr lang="sr-Latn-RS" smtClean="0"/>
              <a:t>10.9.2021.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1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F9314C8-ED56-4756-B0CD-6D712BE27B48}" type="datetime1">
              <a:rPr lang="sr-Latn-RS" smtClean="0"/>
              <a:t>10.9.2021.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88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9794191-82E4-45EF-B2DF-FDA23A6404F9}" type="datetime1">
              <a:rPr lang="sr-Latn-RS" smtClean="0"/>
              <a:t>10.9.2021.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129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78115DC-F980-4265-BDCD-70064EAF7AC7}" type="datetime1">
              <a:rPr lang="sr-Latn-RS" smtClean="0"/>
              <a:t>10.9.2021.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7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7F118D5-4299-4A2F-9F76-D0606DF9DF42}" type="datetime1">
              <a:rPr lang="sr-Latn-RS" smtClean="0"/>
              <a:t>10.9.2021.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99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5509A0-50F9-4355-A7E6-40BC0B55820E}" type="datetime1">
              <a:rPr lang="sr-Latn-RS" smtClean="0"/>
              <a:t>10.9.2021.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4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75FD4C-D307-40C5-8E7B-59AD9076BFB9}" type="datetime1">
              <a:rPr lang="sr-Latn-RS" smtClean="0"/>
              <a:t>10.9.2021.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86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9841072-3D07-4E65-9DD7-9E0704450E00}" type="datetime1">
              <a:rPr lang="sr-Latn-RS" smtClean="0"/>
              <a:t>10.9.2021.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27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C0B247-CD71-4835-A057-7F18327D242B}" type="datetime1">
              <a:rPr lang="sr-Latn-RS" smtClean="0"/>
              <a:t>10.9.2021.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6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1BE5080-8651-4DCC-9279-5D738C35574A}" type="datetime1">
              <a:rPr lang="sr-Latn-RS" smtClean="0"/>
              <a:t>10.9.2021.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666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ralipik.com/" TargetMode="External"/><Relationship Id="rId3" Type="http://schemas.openxmlformats.org/officeDocument/2006/relationships/hyperlink" Target="https://mint.gov.hr/" TargetMode="External"/><Relationship Id="rId7" Type="http://schemas.openxmlformats.org/officeDocument/2006/relationships/hyperlink" Target="https://www.htz.hr/hr-HR" TargetMode="External"/><Relationship Id="rId2" Type="http://schemas.openxmlformats.org/officeDocument/2006/relationships/hyperlink" Target="http://www.mingo.h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ok.hr/" TargetMode="External"/><Relationship Id="rId5" Type="http://schemas.openxmlformats.org/officeDocument/2006/relationships/hyperlink" Target="https://www.hgk.hr/" TargetMode="External"/><Relationship Id="rId4" Type="http://schemas.openxmlformats.org/officeDocument/2006/relationships/hyperlink" Target="https://www.hzz.hr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D579530-1077-46B3-BD5C-81BB270A1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ACBB106A-B366-4349-B59F-E8FBDADD8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113FC03B-24E4-4A3F-9626-CC7F6356B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Slika 5" descr="Krupni plan logotipa&#10;&#10;Opis se generira automatski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"/>
          <a:stretch/>
        </p:blipFill>
        <p:spPr>
          <a:xfrm>
            <a:off x="-2" y="10"/>
            <a:ext cx="12188389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3F79A5F-63B5-4802-B39B-BF0F89DDD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16" name="Round Diagonal Corner Rectangle 7">
              <a:extLst>
                <a:ext uri="{FF2B5EF4-FFF2-40B4-BE49-F238E27FC236}">
                  <a16:creationId xmlns:a16="http://schemas.microsoft.com/office/drawing/2014/main" id="{00D14BF7-A799-4EDA-8C19-CED0B8EC5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F292344-73C8-4E53-85C0-8CDB23EB53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18" name="Freeform 32">
                <a:extLst>
                  <a:ext uri="{FF2B5EF4-FFF2-40B4-BE49-F238E27FC236}">
                    <a16:creationId xmlns:a16="http://schemas.microsoft.com/office/drawing/2014/main" id="{4781E776-A0A7-4FB6-958B-8389BBA569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9" name="Freeform 33">
                <a:extLst>
                  <a:ext uri="{FF2B5EF4-FFF2-40B4-BE49-F238E27FC236}">
                    <a16:creationId xmlns:a16="http://schemas.microsoft.com/office/drawing/2014/main" id="{0F004D56-F177-45BC-8965-B72DB88A08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0" name="Freeform 34">
                <a:extLst>
                  <a:ext uri="{FF2B5EF4-FFF2-40B4-BE49-F238E27FC236}">
                    <a16:creationId xmlns:a16="http://schemas.microsoft.com/office/drawing/2014/main" id="{5F2F1F83-817B-4678-B0AE-8FFDC49FC8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1" name="Freeform 37">
                <a:extLst>
                  <a:ext uri="{FF2B5EF4-FFF2-40B4-BE49-F238E27FC236}">
                    <a16:creationId xmlns:a16="http://schemas.microsoft.com/office/drawing/2014/main" id="{F908EB47-32F4-4E82-BF56-FD25BB0747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2" name="Freeform 35">
                <a:extLst>
                  <a:ext uri="{FF2B5EF4-FFF2-40B4-BE49-F238E27FC236}">
                    <a16:creationId xmlns:a16="http://schemas.microsoft.com/office/drawing/2014/main" id="{0966000D-B975-4E8A-9BF2-EACF216405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3" name="Freeform 36">
                <a:extLst>
                  <a:ext uri="{FF2B5EF4-FFF2-40B4-BE49-F238E27FC236}">
                    <a16:creationId xmlns:a16="http://schemas.microsoft.com/office/drawing/2014/main" id="{A9554499-6796-4AEE-B012-34A5B9A585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4" name="Freeform 38">
                <a:extLst>
                  <a:ext uri="{FF2B5EF4-FFF2-40B4-BE49-F238E27FC236}">
                    <a16:creationId xmlns:a16="http://schemas.microsoft.com/office/drawing/2014/main" id="{9DD40864-34BD-491F-B591-180E7B32C1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id="{2623F54C-4373-4D30-90DB-3129BDDF54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6" name="Freeform 40">
                <a:extLst>
                  <a:ext uri="{FF2B5EF4-FFF2-40B4-BE49-F238E27FC236}">
                    <a16:creationId xmlns:a16="http://schemas.microsoft.com/office/drawing/2014/main" id="{1FF42884-D4B2-462F-9FA7-4FA8925322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27F4D4BA-37F5-4D54-BDFF-733F621D5D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8" name="Freeform 32">
                <a:extLst>
                  <a:ext uri="{FF2B5EF4-FFF2-40B4-BE49-F238E27FC236}">
                    <a16:creationId xmlns:a16="http://schemas.microsoft.com/office/drawing/2014/main" id="{29E4A0E5-0441-4563-A947-12A5781105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9" name="Freeform 33">
                <a:extLst>
                  <a:ext uri="{FF2B5EF4-FFF2-40B4-BE49-F238E27FC236}">
                    <a16:creationId xmlns:a16="http://schemas.microsoft.com/office/drawing/2014/main" id="{4A8D89B4-AD1B-410A-870B-1042E075A0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0" name="Freeform 34">
                <a:extLst>
                  <a:ext uri="{FF2B5EF4-FFF2-40B4-BE49-F238E27FC236}">
                    <a16:creationId xmlns:a16="http://schemas.microsoft.com/office/drawing/2014/main" id="{DFC54570-9F45-44E6-AC94-4B3192D44B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1" name="Freeform 37">
                <a:extLst>
                  <a:ext uri="{FF2B5EF4-FFF2-40B4-BE49-F238E27FC236}">
                    <a16:creationId xmlns:a16="http://schemas.microsoft.com/office/drawing/2014/main" id="{A976F76C-4BBB-4CD4-9270-5E4E8802BF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2" name="Freeform 35">
                <a:extLst>
                  <a:ext uri="{FF2B5EF4-FFF2-40B4-BE49-F238E27FC236}">
                    <a16:creationId xmlns:a16="http://schemas.microsoft.com/office/drawing/2014/main" id="{06081E5F-35E2-4E9E-A0DA-9E2F769C4C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3" name="Freeform 36">
                <a:extLst>
                  <a:ext uri="{FF2B5EF4-FFF2-40B4-BE49-F238E27FC236}">
                    <a16:creationId xmlns:a16="http://schemas.microsoft.com/office/drawing/2014/main" id="{7B7B4F78-1391-433D-AAE5-0FA8B8EE18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4" name="Freeform 38">
                <a:extLst>
                  <a:ext uri="{FF2B5EF4-FFF2-40B4-BE49-F238E27FC236}">
                    <a16:creationId xmlns:a16="http://schemas.microsoft.com/office/drawing/2014/main" id="{EF63F42B-29ED-4285-99D1-5FA657DA92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5" name="Freeform 39">
                <a:extLst>
                  <a:ext uri="{FF2B5EF4-FFF2-40B4-BE49-F238E27FC236}">
                    <a16:creationId xmlns:a16="http://schemas.microsoft.com/office/drawing/2014/main" id="{EB7A6053-A7CF-4785-B396-6F70D6EBE9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6" name="Freeform 40">
                <a:extLst>
                  <a:ext uri="{FF2B5EF4-FFF2-40B4-BE49-F238E27FC236}">
                    <a16:creationId xmlns:a16="http://schemas.microsoft.com/office/drawing/2014/main" id="{E6337518-A10D-47A5-BD86-6D1F3FAF3C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7" name="Rectangle 41">
                <a:extLst>
                  <a:ext uri="{FF2B5EF4-FFF2-40B4-BE49-F238E27FC236}">
                    <a16:creationId xmlns:a16="http://schemas.microsoft.com/office/drawing/2014/main" id="{7591C37F-6498-4992-992D-D413A84752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</p:grp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2328334"/>
            <a:ext cx="6858000" cy="1367896"/>
          </a:xfrm>
        </p:spPr>
        <p:txBody>
          <a:bodyPr rtlCol="0">
            <a:normAutofit/>
          </a:bodyPr>
          <a:lstStyle/>
          <a:p>
            <a:pPr algn="ctr" rtl="0"/>
            <a:r>
              <a:rPr lang="hr-HR" dirty="0"/>
              <a:t>O</a:t>
            </a:r>
            <a:r>
              <a:rPr lang="hr" dirty="0"/>
              <a:t>snove poduzetništva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1" y="3602038"/>
            <a:ext cx="6857999" cy="953029"/>
          </a:xfrm>
        </p:spPr>
        <p:txBody>
          <a:bodyPr rtlCol="0">
            <a:normAutofit/>
          </a:bodyPr>
          <a:lstStyle/>
          <a:p>
            <a:pPr algn="ctr" rtl="0">
              <a:spcAft>
                <a:spcPts val="600"/>
              </a:spcAft>
            </a:pPr>
            <a:r>
              <a:rPr lang="hr-HR" dirty="0"/>
              <a:t>L</a:t>
            </a:r>
            <a:r>
              <a:rPr lang="hr" dirty="0"/>
              <a:t>ipik, 2021. 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23592" y="476673"/>
            <a:ext cx="7315200" cy="74654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r-HR" sz="2900" dirty="0"/>
              <a:t>Porezi…..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5" y="1198600"/>
            <a:ext cx="4226622" cy="529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2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2400" dirty="0"/>
              <a:t>Porez na dobit (18%, 12%)</a:t>
            </a:r>
            <a:br>
              <a:rPr lang="hr-HR" sz="2400" dirty="0"/>
            </a:br>
            <a:r>
              <a:rPr lang="hr-HR" sz="2400" dirty="0"/>
              <a:t>Porez na dohodak (20%,30%)</a:t>
            </a:r>
            <a:br>
              <a:rPr lang="hr-HR" sz="2400" dirty="0"/>
            </a:br>
            <a:r>
              <a:rPr lang="hr-HR" sz="2400" dirty="0"/>
              <a:t>Porez na dodanu vrijednost (5%, 13%,25%)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1800" dirty="0">
                <a:solidFill>
                  <a:schemeClr val="tx1"/>
                </a:solidFill>
              </a:rPr>
              <a:t>Posebni porezi i trošarine (motorna vozila, kava i bezalkoholna pića, premije osiguranja), trošarinski sustav oporezivanja  alkohola, duhana, energenata…)</a:t>
            </a:r>
          </a:p>
          <a:p>
            <a:r>
              <a:rPr lang="hr-HR" sz="1800" dirty="0">
                <a:solidFill>
                  <a:schemeClr val="tx1"/>
                </a:solidFill>
              </a:rPr>
              <a:t>Porez na nasljedstva i darove, cestovna motorna vozila, plovila,porez na potrošnju, porez na kuće za odmor, porez na promet nekretnina, lutrijske igre, </a:t>
            </a:r>
            <a:r>
              <a:rPr lang="hr-HR" sz="1800" dirty="0" err="1">
                <a:solidFill>
                  <a:schemeClr val="tx1"/>
                </a:solidFill>
              </a:rPr>
              <a:t>igre</a:t>
            </a:r>
            <a:r>
              <a:rPr lang="hr-HR" sz="1800" dirty="0">
                <a:solidFill>
                  <a:schemeClr val="tx1"/>
                </a:solidFill>
              </a:rPr>
              <a:t> klađenja………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it-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11</a:t>
            </a:fld>
            <a:endParaRPr lang="it-I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Porez na dobit/dohodak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2200" b="1" dirty="0"/>
              <a:t>Poduzeća</a:t>
            </a:r>
            <a:r>
              <a:rPr lang="hr-HR" sz="2200" dirty="0"/>
              <a:t> – </a:t>
            </a:r>
            <a:r>
              <a:rPr lang="hr-HR" sz="2200" i="1" dirty="0"/>
              <a:t>dobit prije oporezivanja </a:t>
            </a:r>
            <a:r>
              <a:rPr lang="hr-HR" sz="2200" dirty="0"/>
              <a:t>(razlika prihoda i rashoda)</a:t>
            </a:r>
          </a:p>
          <a:p>
            <a:r>
              <a:rPr lang="hr-HR" sz="2200" dirty="0"/>
              <a:t>porez na dobit – 18%, 12% (prihodi do 3 milijuna kuna), a ukoliko se  isplaćuje plaća se </a:t>
            </a:r>
            <a:r>
              <a:rPr lang="hr-HR" sz="2200" i="1" dirty="0"/>
              <a:t>porez na dohodak od kapitala u  iznosu </a:t>
            </a:r>
            <a:r>
              <a:rPr lang="hr-HR" sz="2200" dirty="0"/>
              <a:t>od 12% </a:t>
            </a:r>
            <a:r>
              <a:rPr lang="hr-HR" sz="2200" i="1" dirty="0"/>
              <a:t>+ </a:t>
            </a:r>
            <a:r>
              <a:rPr lang="hr-HR" sz="2200" dirty="0"/>
              <a:t>prirez</a:t>
            </a:r>
          </a:p>
          <a:p>
            <a:r>
              <a:rPr lang="hr-HR" sz="2200" b="1" dirty="0"/>
              <a:t>Obrt – </a:t>
            </a:r>
            <a:r>
              <a:rPr lang="hr-HR" sz="2200" i="1" dirty="0"/>
              <a:t>dohodak prije oporezivanja </a:t>
            </a:r>
            <a:r>
              <a:rPr lang="hr-HR" sz="2200" dirty="0"/>
              <a:t>(razlika primitaka i izdataka)</a:t>
            </a:r>
          </a:p>
          <a:p>
            <a:pPr fontAlgn="base"/>
            <a:r>
              <a:rPr lang="hr-HR" sz="2200" dirty="0"/>
              <a:t>Porez na dohodak - porezne stope od 20% i 30% ovisno o visini porezne osnovice.</a:t>
            </a:r>
          </a:p>
          <a:p>
            <a:pPr fontAlgn="base"/>
            <a:r>
              <a:rPr lang="hr-HR" sz="2200" dirty="0"/>
              <a:t>20% na godišnju poreznu osnovicu do visine 360.000,00 kuna te 30% na godišnju poreznu osnovicu iznad 360.000,00 kuna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it-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12</a:t>
            </a:fld>
            <a:endParaRPr lang="it-I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170029-2884-47BE-B686-3B8E024C1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PDV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9C2E58C-8E93-4C07-9C3F-06980B690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spcBef>
                <a:spcPct val="20000"/>
              </a:spcBef>
            </a:pPr>
            <a:r>
              <a:rPr lang="hr-HR" sz="2400" dirty="0">
                <a:latin typeface="Calibri" pitchFamily="34" charset="0"/>
              </a:rPr>
              <a:t>PDV je porez na potrošnju, jer se plaća prilikom kupnje i uvoza dobara i korištenja usluga, na vlastitu potrošnju, te na isporuke koje se obave uz djelomičnu naknadu ili bez naknade ili uz povoljnije uvijete. </a:t>
            </a:r>
          </a:p>
          <a:p>
            <a:pPr algn="just">
              <a:spcBef>
                <a:spcPct val="20000"/>
              </a:spcBef>
            </a:pPr>
            <a:r>
              <a:rPr lang="hr-HR" sz="2400" dirty="0">
                <a:latin typeface="Calibri" pitchFamily="34" charset="0"/>
              </a:rPr>
              <a:t>Poduzetnici  koji su u sustavu PDV-a obračunavaju ga i naplaćuju krajnjim kupcima njihove robe / usluga (izlazni računi).</a:t>
            </a:r>
          </a:p>
          <a:p>
            <a:pPr algn="just">
              <a:spcBef>
                <a:spcPct val="20000"/>
              </a:spcBef>
            </a:pPr>
            <a:r>
              <a:rPr lang="hr-HR" sz="2400" dirty="0">
                <a:latin typeface="Calibri" pitchFamily="34" charset="0"/>
              </a:rPr>
              <a:t>Upis u registar obveznika nudi pravo odbitka pretporeza, svote PDV-a koju je platio plaćanjem računa za nabavu dobara i usluga (</a:t>
            </a:r>
            <a:r>
              <a:rPr lang="hr-HR" sz="2400" u="sng" dirty="0">
                <a:latin typeface="Calibri" pitchFamily="34" charset="0"/>
              </a:rPr>
              <a:t>ULAZNI RAČUNI</a:t>
            </a:r>
            <a:r>
              <a:rPr lang="hr-HR" sz="2400" dirty="0">
                <a:latin typeface="Calibri" pitchFamily="34" charset="0"/>
              </a:rPr>
              <a:t>) koje koristi u obavljanju gospodarske djelatnosti.</a:t>
            </a:r>
          </a:p>
          <a:p>
            <a:pPr algn="just">
              <a:spcBef>
                <a:spcPct val="20000"/>
              </a:spcBef>
            </a:pPr>
            <a:r>
              <a:rPr lang="hr-HR" sz="2400" dirty="0">
                <a:latin typeface="Calibri" pitchFamily="34" charset="0"/>
              </a:rPr>
              <a:t>Obaveza ulaska u sustav PDV-a: promet veći od 300.000 kn godišnje</a:t>
            </a:r>
          </a:p>
          <a:p>
            <a:pPr algn="just">
              <a:spcBef>
                <a:spcPct val="20000"/>
              </a:spcBef>
            </a:pPr>
            <a:r>
              <a:rPr lang="hr-HR" sz="2400" dirty="0">
                <a:latin typeface="Calibri" pitchFamily="34" charset="0"/>
              </a:rPr>
              <a:t> </a:t>
            </a:r>
          </a:p>
          <a:p>
            <a:endParaRPr lang="hr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2D01000-6EF6-42E2-9C4D-AA7E01BB2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F9314C8-ED56-4756-B0CD-6D712BE27B48}" type="datetime1">
              <a:rPr lang="sr-Latn-RS" smtClean="0"/>
              <a:t>10.9.2021.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0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53581" y="332656"/>
            <a:ext cx="7315200" cy="70997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r-HR" sz="2900" dirty="0"/>
              <a:t>Porezne stope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881158" y="2285993"/>
            <a:ext cx="2786082" cy="4311658"/>
          </a:xfrm>
        </p:spPr>
        <p:txBody>
          <a:bodyPr>
            <a:norm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hr-HR" sz="1600" dirty="0"/>
              <a:t>kruh, mlijeko,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hr-HR" sz="1600" dirty="0"/>
              <a:t>knjige, lijekovi,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hr-HR" sz="1600" dirty="0"/>
              <a:t>implatanti,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hr-HR" sz="1600" dirty="0" err="1"/>
              <a:t>znan.časopisi</a:t>
            </a:r>
            <a:r>
              <a:rPr lang="hr-HR" sz="1600" dirty="0"/>
              <a:t>,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hr-HR" sz="1600" dirty="0"/>
              <a:t>javno prikazivanje filmova,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hr-HR" sz="1600" dirty="0"/>
              <a:t>kino ulaznice,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hr-HR" sz="1600" dirty="0"/>
              <a:t>dnevne novine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095472" y="1071546"/>
            <a:ext cx="215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hr-HR" sz="4400" dirty="0"/>
              <a:t>5%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452927" y="1071546"/>
            <a:ext cx="24114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hr-HR" sz="4400" dirty="0"/>
              <a:t>13%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7596199" y="1142984"/>
            <a:ext cx="2505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hr-HR" sz="4400" dirty="0"/>
              <a:t>25%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095737" y="2285993"/>
            <a:ext cx="3527425" cy="438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Aft>
                <a:spcPts val="600"/>
              </a:spcAft>
            </a:pPr>
            <a:r>
              <a:rPr lang="hr-HR" sz="1600" dirty="0"/>
              <a:t> 	usluge smještaja,</a:t>
            </a:r>
          </a:p>
          <a:p>
            <a:pPr marL="342900" indent="-342900" algn="just">
              <a:spcAft>
                <a:spcPts val="600"/>
              </a:spcAft>
            </a:pPr>
            <a:r>
              <a:rPr lang="hr-HR" sz="1600" dirty="0"/>
              <a:t> 	usluge pripremanja hrane i obavljanja usluga prehrane u ugostiteljskim objektima,</a:t>
            </a:r>
          </a:p>
          <a:p>
            <a:pPr marL="342900" indent="-342900" algn="just">
              <a:spcAft>
                <a:spcPts val="600"/>
              </a:spcAft>
            </a:pPr>
            <a:r>
              <a:rPr lang="hr-HR" sz="1600" dirty="0"/>
              <a:t>	novine i časopisi koji ne izlaze dnevno,</a:t>
            </a:r>
          </a:p>
          <a:p>
            <a:pPr marL="342900" indent="-342900" algn="just">
              <a:spcAft>
                <a:spcPts val="600"/>
              </a:spcAft>
            </a:pPr>
            <a:r>
              <a:rPr lang="hr-HR" sz="1600" dirty="0"/>
              <a:t>	jestiva ulja i masti, dječju hranu, </a:t>
            </a:r>
            <a:r>
              <a:rPr lang="hr-HR" sz="1400" i="1" dirty="0"/>
              <a:t>vodu(osim vode koja se stavlja na tržište </a:t>
            </a:r>
            <a:r>
              <a:rPr lang="hr-HR" sz="1600" i="1" dirty="0"/>
              <a:t>u </a:t>
            </a:r>
            <a:r>
              <a:rPr lang="hr-HR" sz="1400" i="1" dirty="0"/>
              <a:t>bocama ili </a:t>
            </a:r>
            <a:r>
              <a:rPr lang="hr-HR" sz="1400" dirty="0"/>
              <a:t>drugoj ambalaži),</a:t>
            </a:r>
          </a:p>
          <a:p>
            <a:pPr marL="342900" indent="-342900" algn="just">
              <a:spcAft>
                <a:spcPts val="600"/>
              </a:spcAft>
            </a:pPr>
            <a:r>
              <a:rPr lang="hr-HR" sz="1600" dirty="0"/>
              <a:t>	bijeli šećer od trske i šećerne </a:t>
            </a:r>
            <a:r>
              <a:rPr lang="hr-HR" sz="1400" i="1" dirty="0"/>
              <a:t>repe(koji se stavlja na tržište u kristalnom obliku). 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7739075" y="2214555"/>
            <a:ext cx="216058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r>
              <a:rPr lang="hr-HR" sz="1600" dirty="0"/>
              <a:t>na sve ostale isporuke na koje se ne plaća 5 i 13%</a:t>
            </a:r>
          </a:p>
        </p:txBody>
      </p:sp>
    </p:spTree>
    <p:extLst>
      <p:ext uri="{BB962C8B-B14F-4D97-AF65-F5344CB8AC3E}">
        <p14:creationId xmlns:p14="http://schemas.microsoft.com/office/powerpoint/2010/main" val="241792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  <p:bldP spid="6148" grpId="0"/>
      <p:bldP spid="6149" grpId="0"/>
      <p:bldP spid="6150" grpId="0"/>
      <p:bldP spid="6151" grpId="0"/>
      <p:bldP spid="61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7E8015-9C9D-4CC4-861E-1E6E53E6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Informatičke usluge – obračun </a:t>
            </a:r>
            <a:r>
              <a:rPr lang="hr-HR" dirty="0" err="1"/>
              <a:t>PDv-a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6B67EFF-6069-4E8F-BA9E-641A5B637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r-HR" b="0" i="0" dirty="0">
                <a:solidFill>
                  <a:srgbClr val="FCF7F1"/>
                </a:solidFill>
                <a:effectLst/>
                <a:latin typeface="Roboto" panose="02000000000000000000" pitchFamily="2" charset="0"/>
              </a:rPr>
              <a:t>Mjestom oporezivanja usluga koje hrvatski poduzetnik obavi poduzetniku sa sjedištem u drugoj državi članici EU smatrati će se mjesto gdje poduzetnik primatelj usluge ima sjedište, uz napomenu da postoje određene iznimke. </a:t>
            </a:r>
          </a:p>
          <a:p>
            <a:r>
              <a:rPr lang="hr-HR" b="0" i="0" dirty="0">
                <a:solidFill>
                  <a:srgbClr val="FCF7F1"/>
                </a:solidFill>
                <a:effectLst/>
                <a:latin typeface="Roboto" panose="02000000000000000000" pitchFamily="2" charset="0"/>
              </a:rPr>
              <a:t>Ako hrvatski porezni obveznik elektroničke usluge obavlja poreznim obveznicima neovisno o tome jesu li iz EU ili izvan EU tada na računu za takvu uslugu neće obračunati PDV obzirom da je primatelj usluge obvezan obračunati PDV na tu uslugu u svoj državi.</a:t>
            </a:r>
            <a:endParaRPr lang="hr-HR" dirty="0">
              <a:solidFill>
                <a:srgbClr val="FCF7F1"/>
              </a:solidFill>
            </a:endParaRP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EED08BC-E3EE-4346-89E1-76AD87CC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F9314C8-ED56-4756-B0CD-6D712BE27B48}" type="datetime1">
              <a:rPr lang="sr-Latn-RS" smtClean="0"/>
              <a:t>10.9.2021.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14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421B71-F543-45E6-A5BC-BECEB0FD0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</a:rPr>
              <a:t>Slobodno tržište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15159A-25DA-4B82-A95E-C1067465E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0" lvl="0" indent="0">
              <a:buSzPct val="45000"/>
              <a:buNone/>
            </a:pPr>
            <a:r>
              <a:rPr lang="hr-HR" sz="2400">
                <a:ea typeface="Calibri"/>
                <a:cs typeface="Calibri"/>
                <a:sym typeface="Calibri"/>
              </a:rPr>
              <a:t>Tržište – slobodno kretanje roba, kapitala i rada.</a:t>
            </a:r>
          </a:p>
          <a:p>
            <a:pPr marL="0" lvl="0" indent="0">
              <a:buSzPct val="45000"/>
              <a:buNone/>
            </a:pPr>
            <a:r>
              <a:rPr lang="hr-HR" sz="2400">
                <a:ea typeface="Calibri"/>
                <a:cs typeface="Calibri"/>
                <a:sym typeface="Calibri"/>
              </a:rPr>
              <a:t>Tržište pogoduje povećanju konkurencije</a:t>
            </a:r>
            <a:r>
              <a:rPr lang="it-IT" sz="2400">
                <a:ea typeface="Calibri"/>
                <a:cs typeface="Calibri"/>
                <a:sym typeface="Calibri"/>
              </a:rPr>
              <a:t> </a:t>
            </a:r>
            <a:r>
              <a:rPr lang="hr-HR" sz="2400">
                <a:ea typeface="Calibri"/>
                <a:cs typeface="Calibri"/>
                <a:sym typeface="Calibri"/>
              </a:rPr>
              <a:t>t</a:t>
            </a:r>
            <a:r>
              <a:rPr lang="pl-PL" sz="2400"/>
              <a:t>e potiče snažniju specijalizaciju i veću ekonomiju razmjera</a:t>
            </a:r>
            <a:r>
              <a:rPr lang="it-IT" sz="2400">
                <a:ea typeface="Calibri"/>
                <a:cs typeface="Calibri"/>
                <a:sym typeface="Calibri"/>
              </a:rPr>
              <a:t> </a:t>
            </a:r>
            <a:r>
              <a:rPr lang="hr-HR" sz="2400">
                <a:ea typeface="Calibri"/>
                <a:cs typeface="Calibri"/>
                <a:sym typeface="Calibri"/>
              </a:rPr>
              <a:t>omogućujući da se roba i proizvodnja </a:t>
            </a:r>
            <a:r>
              <a:rPr lang="hr-HR" sz="2400" b="1">
                <a:ea typeface="Calibri"/>
                <a:cs typeface="Calibri"/>
                <a:sym typeface="Calibri"/>
              </a:rPr>
              <a:t>premjeste u područje </a:t>
            </a:r>
            <a:r>
              <a:rPr lang="hr-HR" sz="2400" b="1"/>
              <a:t>u kojemu</a:t>
            </a:r>
            <a:r>
              <a:rPr lang="hr-HR" sz="2400" b="1">
                <a:ea typeface="Calibri"/>
                <a:cs typeface="Calibri"/>
                <a:sym typeface="Calibri"/>
              </a:rPr>
              <a:t> su najcjenjeniji </a:t>
            </a:r>
            <a:r>
              <a:rPr lang="hr-HR" sz="2400">
                <a:ea typeface="Calibri"/>
                <a:cs typeface="Calibri"/>
                <a:sym typeface="Calibri"/>
              </a:rPr>
              <a:t>te</a:t>
            </a:r>
            <a:r>
              <a:rPr lang="it-IT" sz="2400">
                <a:ea typeface="Calibri"/>
                <a:cs typeface="Calibri"/>
                <a:sym typeface="Calibri"/>
              </a:rPr>
              <a:t> </a:t>
            </a:r>
            <a:r>
              <a:rPr lang="hr-HR" sz="2400">
                <a:ea typeface="Calibri"/>
                <a:cs typeface="Calibri"/>
                <a:sym typeface="Calibri"/>
              </a:rPr>
              <a:t>stoga poboljšavaju </a:t>
            </a:r>
            <a:r>
              <a:rPr lang="hr-HR" sz="2400"/>
              <a:t>učinkovit</a:t>
            </a:r>
            <a:r>
              <a:rPr lang="hr-HR" sz="2400">
                <a:ea typeface="Calibri"/>
                <a:cs typeface="Calibri"/>
                <a:sym typeface="Calibri"/>
              </a:rPr>
              <a:t>ost raspodjele dobara</a:t>
            </a:r>
            <a:endParaRPr lang="hr-HR" sz="2400"/>
          </a:p>
        </p:txBody>
      </p:sp>
    </p:spTree>
    <p:extLst>
      <p:ext uri="{BB962C8B-B14F-4D97-AF65-F5344CB8AC3E}">
        <p14:creationId xmlns:p14="http://schemas.microsoft.com/office/powerpoint/2010/main" val="631781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7AC97A-9401-4AF8-8C26-50329FBE3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</a:rPr>
              <a:t>Novac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7BCEEAF-3B7E-44D4-A896-4EF935DD4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0" lvl="0" indent="0">
              <a:spcBef>
                <a:spcPts val="0"/>
              </a:spcBef>
              <a:buSzPct val="25000"/>
              <a:buNone/>
            </a:pPr>
            <a:endParaRPr lang="it-IT" sz="2400" b="1" dirty="0">
              <a:ea typeface="Calibri"/>
              <a:cs typeface="Calibri"/>
              <a:sym typeface="Calibri"/>
            </a:endParaRPr>
          </a:p>
          <a:p>
            <a:pPr marL="457200" lvl="0" indent="-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hr-HR" sz="2400" dirty="0">
                <a:ea typeface="Calibri"/>
                <a:cs typeface="Calibri"/>
                <a:sym typeface="Calibri"/>
              </a:rPr>
              <a:t>Novac treba biti u opticaju kako bi imao i stvarao vrijednost</a:t>
            </a:r>
            <a:r>
              <a:rPr lang="hr-BA" sz="2400" dirty="0">
                <a:ea typeface="Calibri"/>
                <a:cs typeface="Calibri"/>
                <a:sym typeface="Calibri"/>
              </a:rPr>
              <a:t>.</a:t>
            </a:r>
            <a:endParaRPr lang="hr-HR" sz="2400" dirty="0"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</a:pPr>
            <a:endParaRPr lang="it-IT" sz="2400" dirty="0">
              <a:ea typeface="Calibri"/>
              <a:cs typeface="Calibri"/>
              <a:sym typeface="Calibri"/>
            </a:endParaRPr>
          </a:p>
          <a:p>
            <a:pPr marL="457200" lvl="0" indent="-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hr-HR" sz="2400" dirty="0">
                <a:ea typeface="Calibri"/>
                <a:cs typeface="Calibri"/>
                <a:sym typeface="Calibri"/>
              </a:rPr>
              <a:t>U potpunoj izolaciji novac uopće nema vrijednost</a:t>
            </a:r>
            <a:r>
              <a:rPr lang="hr-BA" sz="2400" dirty="0">
                <a:ea typeface="Calibri"/>
                <a:cs typeface="Calibri"/>
                <a:sym typeface="Calibri"/>
              </a:rPr>
              <a:t>.</a:t>
            </a:r>
            <a:endParaRPr lang="hr-HR" sz="2400" dirty="0"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</a:pPr>
            <a:endParaRPr lang="it-IT" sz="2400" dirty="0">
              <a:ea typeface="Calibri"/>
              <a:cs typeface="Calibri"/>
              <a:sym typeface="Calibri"/>
            </a:endParaRPr>
          </a:p>
          <a:p>
            <a:pPr marL="457200" lvl="0" indent="-457200">
              <a:spcBef>
                <a:spcPts val="0"/>
              </a:spcBef>
              <a:spcAft>
                <a:spcPts val="30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r-HR" sz="2400" dirty="0">
                <a:ea typeface="Calibri"/>
                <a:cs typeface="Calibri"/>
                <a:sym typeface="Calibri"/>
              </a:rPr>
              <a:t>Upravljanje novcem znači učinkovito upravljanje njegovim priljevom i odljevom na razini pojedinca i tvrtke.</a:t>
            </a:r>
            <a:endParaRPr lang="it-IT" sz="2400" dirty="0">
              <a:ea typeface="Calibri"/>
              <a:cs typeface="Calibri"/>
              <a:sym typeface="Calibri"/>
            </a:endParaRP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601744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61A324-F456-4FFC-AE64-62AE99FB2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Računovodstvo</a:t>
            </a:r>
            <a:endParaRPr lang="hr-HR" sz="4000" dirty="0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AC6A9BD-8967-4874-8F71-4E5E8D42C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hr-HR" sz="2400" dirty="0"/>
              <a:t>Računovodstvo je vještina bilježenja, razvrstavanja, skraćenog prikazivanja i interpretiranja u novčanom obliku izraženih poslovnih događaja, koji su barem djelomično financijske naravi, te interpretiranja iz toga proizašlih rezultata.</a:t>
            </a:r>
          </a:p>
          <a:p>
            <a:endParaRPr lang="hr-HR" sz="2400" dirty="0"/>
          </a:p>
          <a:p>
            <a:pPr marL="0" indent="0">
              <a:buNone/>
            </a:pPr>
            <a:r>
              <a:rPr lang="hr-HR" sz="2400" dirty="0"/>
              <a:t>Definicija AICPA – American Institute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Certified</a:t>
            </a:r>
            <a:r>
              <a:rPr lang="hr-HR" sz="2400" dirty="0"/>
              <a:t> </a:t>
            </a:r>
            <a:r>
              <a:rPr lang="hr-HR" sz="2400" dirty="0" err="1"/>
              <a:t>Public</a:t>
            </a:r>
            <a:r>
              <a:rPr lang="hr-HR" sz="2400" dirty="0"/>
              <a:t> </a:t>
            </a:r>
            <a:r>
              <a:rPr lang="hr-HR" sz="2400" dirty="0" err="1"/>
              <a:t>Accountants</a:t>
            </a:r>
            <a:r>
              <a:rPr lang="hr-HR" sz="2400" dirty="0"/>
              <a:t> (Američki institut ovlaštenih revizora)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765546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6591DE-226A-48E6-A8FF-48F2363B8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hr-HR">
                <a:solidFill>
                  <a:schemeClr val="bg1"/>
                </a:solidFill>
              </a:rPr>
              <a:t>Osnovni računovodstveni pojmovi</a:t>
            </a:r>
          </a:p>
        </p:txBody>
      </p:sp>
      <p:pic>
        <p:nvPicPr>
          <p:cNvPr id="4" name="Shape 416">
            <a:extLst>
              <a:ext uri="{FF2B5EF4-FFF2-40B4-BE49-F238E27FC236}">
                <a16:creationId xmlns:a16="http://schemas.microsoft.com/office/drawing/2014/main" id="{C90F1DAD-CDB5-47D0-80E8-68CC939DD01A}"/>
              </a:ext>
            </a:extLst>
          </p:cNvPr>
          <p:cNvPicPr preferRelativeResize="0"/>
          <p:nvPr/>
        </p:nvPicPr>
        <p:blipFill rotWithShape="1">
          <a:blip r:embed="rId2"/>
          <a:srcRect t="49" r="3" b="52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  <a:noFill/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9D585DA-0CF3-427A-9FC0-1CF9CA306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pPr lvl="8"/>
            <a:endParaRPr lang="hr-HR" sz="2200"/>
          </a:p>
          <a:p>
            <a:r>
              <a:rPr lang="hr-HR" sz="2200"/>
              <a:t>Bilanca stanja (imovina, obveze, kapital)</a:t>
            </a:r>
          </a:p>
          <a:p>
            <a:endParaRPr lang="hr-HR" sz="2200"/>
          </a:p>
          <a:p>
            <a:r>
              <a:rPr lang="hr-HR" sz="2200"/>
              <a:t> Bilanca uspjeha</a:t>
            </a:r>
          </a:p>
          <a:p>
            <a:endParaRPr lang="hr-HR" sz="2200"/>
          </a:p>
          <a:p>
            <a:r>
              <a:rPr lang="hr-HR" sz="2200"/>
              <a:t> Izvještaj o novčanom toku </a:t>
            </a:r>
          </a:p>
          <a:p>
            <a:endParaRPr lang="hr-HR" sz="2200"/>
          </a:p>
        </p:txBody>
      </p:sp>
    </p:spTree>
    <p:extLst>
      <p:ext uri="{BB962C8B-B14F-4D97-AF65-F5344CB8AC3E}">
        <p14:creationId xmlns:p14="http://schemas.microsoft.com/office/powerpoint/2010/main" val="3526152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C35692-7461-491D-B274-AF44B4A1E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Očekivanja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4601D80-4253-47D0-BB86-843BE8D4B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grpSp>
        <p:nvGrpSpPr>
          <p:cNvPr id="4" name="object 5">
            <a:extLst>
              <a:ext uri="{FF2B5EF4-FFF2-40B4-BE49-F238E27FC236}">
                <a16:creationId xmlns:a16="http://schemas.microsoft.com/office/drawing/2014/main" id="{8E7ADCFE-DAEC-460F-BADA-675D7C6A38C4}"/>
              </a:ext>
            </a:extLst>
          </p:cNvPr>
          <p:cNvGrpSpPr/>
          <p:nvPr/>
        </p:nvGrpSpPr>
        <p:grpSpPr>
          <a:xfrm>
            <a:off x="2778710" y="2097087"/>
            <a:ext cx="6782539" cy="4079875"/>
            <a:chOff x="580008" y="1260629"/>
            <a:chExt cx="7457242" cy="4916334"/>
          </a:xfrm>
        </p:grpSpPr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69CD119E-0ED6-48FA-8CC1-1758A15A1011}"/>
                </a:ext>
              </a:extLst>
            </p:cNvPr>
            <p:cNvSpPr/>
            <p:nvPr/>
          </p:nvSpPr>
          <p:spPr>
            <a:xfrm>
              <a:off x="580008" y="1260629"/>
              <a:ext cx="7457242" cy="49163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7192F133-F4EF-44AB-AA6F-9E3FCDF8A61A}"/>
                </a:ext>
              </a:extLst>
            </p:cNvPr>
            <p:cNvSpPr/>
            <p:nvPr/>
          </p:nvSpPr>
          <p:spPr>
            <a:xfrm>
              <a:off x="4143375" y="2039937"/>
              <a:ext cx="3380104" cy="596900"/>
            </a:xfrm>
            <a:custGeom>
              <a:avLst/>
              <a:gdLst/>
              <a:ahLst/>
              <a:cxnLst/>
              <a:rect l="l" t="t" r="r" b="b"/>
              <a:pathLst>
                <a:path w="3380104" h="596900">
                  <a:moveTo>
                    <a:pt x="0" y="0"/>
                  </a:moveTo>
                  <a:lnTo>
                    <a:pt x="3379787" y="0"/>
                  </a:lnTo>
                  <a:lnTo>
                    <a:pt x="3379787" y="596900"/>
                  </a:lnTo>
                  <a:lnTo>
                    <a:pt x="0" y="5969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34354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54F40A-6791-4A83-90FC-5172B90B1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Bilanca stanja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0AE9A4A-07D5-4816-8A90-32A0B0F5E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Autofit/>
          </a:bodyPr>
          <a:lstStyle/>
          <a:p>
            <a:pPr indent="-342900">
              <a:spcBef>
                <a:spcPts val="420"/>
              </a:spcBef>
              <a:buSzPct val="25000"/>
              <a:buNone/>
            </a:pPr>
            <a:r>
              <a:rPr lang="hr-HR" sz="2000" dirty="0"/>
              <a:t>AKTIVA I PASIVA</a:t>
            </a:r>
          </a:p>
          <a:p>
            <a:pPr indent="-342900">
              <a:spcBef>
                <a:spcPts val="420"/>
              </a:spcBef>
              <a:buSzPct val="25000"/>
              <a:buNone/>
            </a:pPr>
            <a:r>
              <a:rPr lang="hr-HR" sz="2000" dirty="0"/>
              <a:t>IMOVINA je resurs koji posjeduje ili kontrolira poduzeće od kojeg se očekuju buduće ekonomske koristi</a:t>
            </a:r>
          </a:p>
          <a:p>
            <a:pPr indent="-342900">
              <a:spcBef>
                <a:spcPts val="420"/>
              </a:spcBef>
              <a:buSzPct val="25000"/>
              <a:buNone/>
            </a:pPr>
            <a:r>
              <a:rPr lang="hr-HR" sz="2000" dirty="0"/>
              <a:t>OBAVEZA je novčani iznos koji poduzeće duguje nekom dugom subjektu (obveze prema dobavljačima, obveze prema zaposlenima, obveze prema državi, ostale obveze)</a:t>
            </a:r>
          </a:p>
          <a:p>
            <a:pPr marL="342900" lvl="0" indent="-342900">
              <a:spcBef>
                <a:spcPts val="420"/>
              </a:spcBef>
              <a:buClr>
                <a:schemeClr val="dk1"/>
              </a:buClr>
              <a:buSzPct val="25000"/>
              <a:buNone/>
            </a:pPr>
            <a:r>
              <a:rPr lang="hr-HR" sz="2000" dirty="0">
                <a:ea typeface="Calibri"/>
                <a:cs typeface="Calibri"/>
                <a:sym typeface="Calibri"/>
              </a:rPr>
              <a:t>VLASNIČKI KAPITAL - kapital koji vlasnik unosi, odnosno ulaže u poslovanje iz poslovanja </a:t>
            </a:r>
            <a:endParaRPr lang="it-IT" sz="2000" dirty="0">
              <a:ea typeface="Calibri"/>
              <a:cs typeface="Calibri"/>
              <a:sym typeface="Calibri"/>
            </a:endParaRP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651792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FF2808-25D4-4F79-A95D-D7E0AB4A1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hr-HR" sz="4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Osnovni pojmovi </a:t>
            </a:r>
            <a:r>
              <a:rPr lang="hr-HR" sz="4000" b="1">
                <a:solidFill>
                  <a:srgbClr val="FFFFFF"/>
                </a:solidFill>
              </a:rPr>
              <a:t>u </a:t>
            </a:r>
            <a:r>
              <a:rPr lang="hr-HR" sz="4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vezi s </a:t>
            </a:r>
            <a:br>
              <a:rPr lang="hr-HR" sz="4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4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bilancom uspjeha - RDG</a:t>
            </a:r>
            <a:endParaRPr lang="hr-HR" sz="4000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B0AFD82-F03C-404C-AB98-CD17AEB6E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342900" lvl="0" indent="-342900">
              <a:spcBef>
                <a:spcPts val="0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hr-HR" sz="2200" dirty="0">
                <a:ea typeface="Calibri"/>
                <a:cs typeface="Calibri"/>
                <a:sym typeface="Calibri"/>
              </a:rPr>
              <a:t>Bilanca uspjeha  </a:t>
            </a:r>
            <a:r>
              <a:rPr lang="hr-HR" sz="2200" dirty="0"/>
              <a:t>ili</a:t>
            </a:r>
            <a:r>
              <a:rPr lang="hr-HR" sz="2200" dirty="0">
                <a:ea typeface="Calibri"/>
                <a:cs typeface="Calibri"/>
                <a:sym typeface="Calibri"/>
              </a:rPr>
              <a:t> račun dobitka i gubitka = financijski  izvještaj kojim se daje pregled prihoda i rashoda te financijskih rezultata u obliku razlike među njima ostvarene u određenome obračunskom razdoblju </a:t>
            </a:r>
            <a:r>
              <a:rPr lang="it-IT" sz="2200" dirty="0">
                <a:ea typeface="Calibri"/>
                <a:cs typeface="Calibri"/>
                <a:sym typeface="Calibri"/>
              </a:rPr>
              <a:t> </a:t>
            </a:r>
          </a:p>
          <a:p>
            <a:pPr marL="342900" lvl="0" indent="-34290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hr-HR" sz="2200" dirty="0">
                <a:ea typeface="Calibri"/>
                <a:cs typeface="Calibri"/>
                <a:sym typeface="Calibri"/>
              </a:rPr>
              <a:t>Prihodi od prodaje - </a:t>
            </a:r>
            <a:r>
              <a:rPr lang="hr-HR" sz="2200" dirty="0"/>
              <a:t>p</a:t>
            </a:r>
            <a:r>
              <a:rPr lang="hr-HR" sz="2200" dirty="0">
                <a:ea typeface="Calibri"/>
                <a:cs typeface="Calibri"/>
                <a:sym typeface="Calibri"/>
              </a:rPr>
              <a:t>rihodi od prodaje robe, proizvoda ili usluge</a:t>
            </a:r>
            <a:endParaRPr lang="it-IT" sz="2200" dirty="0">
              <a:ea typeface="Calibri"/>
              <a:cs typeface="Calibri"/>
              <a:sym typeface="Calibri"/>
            </a:endParaRPr>
          </a:p>
          <a:p>
            <a:pPr marL="342900" lvl="0" indent="-34290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hr-HR" sz="2200" dirty="0">
                <a:ea typeface="Calibri"/>
                <a:cs typeface="Calibri"/>
                <a:sym typeface="Calibri"/>
              </a:rPr>
              <a:t>Bruto dobit (dobit prije oporezivanja)</a:t>
            </a:r>
            <a:endParaRPr lang="it-IT" sz="2200" dirty="0">
              <a:ea typeface="Calibri"/>
              <a:cs typeface="Calibri"/>
              <a:sym typeface="Calibri"/>
            </a:endParaRPr>
          </a:p>
          <a:p>
            <a:pPr marL="342900" lvl="0" indent="-34290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it-IT" sz="2200" dirty="0">
                <a:ea typeface="Calibri"/>
                <a:cs typeface="Calibri"/>
                <a:sym typeface="Calibri"/>
              </a:rPr>
              <a:t>Net</a:t>
            </a:r>
            <a:r>
              <a:rPr lang="hr-HR" sz="2200" dirty="0">
                <a:ea typeface="Calibri"/>
                <a:cs typeface="Calibri"/>
                <a:sym typeface="Calibri"/>
              </a:rPr>
              <a:t>o dobit (</a:t>
            </a:r>
            <a:r>
              <a:rPr lang="hr-HR" sz="2200" dirty="0"/>
              <a:t>dob</a:t>
            </a:r>
            <a:r>
              <a:rPr lang="hr-HR" sz="2200" dirty="0">
                <a:ea typeface="Calibri"/>
                <a:cs typeface="Calibri"/>
                <a:sym typeface="Calibri"/>
              </a:rPr>
              <a:t>it)</a:t>
            </a:r>
            <a:r>
              <a:rPr lang="it-IT" sz="2200" dirty="0">
                <a:ea typeface="Calibri"/>
                <a:cs typeface="Calibri"/>
                <a:sym typeface="Calibri"/>
              </a:rPr>
              <a:t> </a:t>
            </a:r>
            <a:r>
              <a:rPr lang="hr-HR" sz="2200" dirty="0">
                <a:ea typeface="Calibri"/>
                <a:cs typeface="Calibri"/>
                <a:sym typeface="Calibri"/>
              </a:rPr>
              <a:t> = </a:t>
            </a:r>
            <a:r>
              <a:rPr lang="hr-HR" sz="2200" dirty="0"/>
              <a:t>čista dobit koja ostaje na raspolaganju nakon odbijanja svih troškova poslovanja i poreza na dobit</a:t>
            </a:r>
            <a:endParaRPr lang="it-IT" sz="2200" dirty="0">
              <a:ea typeface="Calibri"/>
              <a:cs typeface="Calibri"/>
              <a:sym typeface="Calibri"/>
            </a:endParaRPr>
          </a:p>
          <a:p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1732383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AF2B59-A24F-47BD-8EB7-66D32A972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Pokazatelji financijskih rezultata</a:t>
            </a:r>
            <a:endParaRPr lang="hr-HR" sz="4000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743DE39-D9E8-4A65-B1F3-B6DD54677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indent="-342900"/>
            <a:r>
              <a:rPr lang="hr-HR" sz="2400"/>
              <a:t>Financijski izvještaji - nezaobilazna i nedovoljna podloga za ocjenu kvalitete poslovanja, to jest za ocjenu boniteta poslovanja</a:t>
            </a:r>
          </a:p>
          <a:p>
            <a:pPr indent="-342900"/>
            <a:r>
              <a:rPr lang="hr-HR" sz="2400"/>
              <a:t>Analiza financijskih izvještaja omogućava </a:t>
            </a:r>
            <a:r>
              <a:rPr lang="hr-HR" sz="2400" i="1"/>
              <a:t>čitanje</a:t>
            </a:r>
            <a:r>
              <a:rPr lang="hr-HR" sz="2400"/>
              <a:t> financijskih izvještaja te </a:t>
            </a:r>
            <a:r>
              <a:rPr lang="hr-HR" sz="2400" i="1"/>
              <a:t>razumijevanja</a:t>
            </a:r>
            <a:r>
              <a:rPr lang="hr-HR" sz="2400"/>
              <a:t> poslovanja analiziranog poduzeća</a:t>
            </a:r>
          </a:p>
          <a:p>
            <a:pPr indent="-342900"/>
            <a:r>
              <a:rPr lang="hr-HR" sz="2400"/>
              <a:t>Pokazatelji – nosioci sintetiziranih informacija o kvaliteti poslovanja</a:t>
            </a:r>
          </a:p>
          <a:p>
            <a:pPr indent="-342900"/>
            <a:r>
              <a:rPr lang="hr-HR" sz="2400"/>
              <a:t>(“</a:t>
            </a:r>
            <a:r>
              <a:rPr lang="hr-HR" sz="2400" i="1"/>
              <a:t>što je skalpel u rukama dobrog kirurga, to je pokazatelj u rukama dobrog menadžera</a:t>
            </a:r>
            <a:r>
              <a:rPr lang="hr-HR" sz="2400"/>
              <a:t>” – Rolf Hofmann))</a:t>
            </a:r>
          </a:p>
          <a:p>
            <a:endParaRPr lang="hr-HR" sz="2400"/>
          </a:p>
        </p:txBody>
      </p:sp>
    </p:spTree>
    <p:extLst>
      <p:ext uri="{BB962C8B-B14F-4D97-AF65-F5344CB8AC3E}">
        <p14:creationId xmlns:p14="http://schemas.microsoft.com/office/powerpoint/2010/main" val="1492681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E06FB0-29BC-4C74-8A69-8F5D1B2DD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Financiranje poslovanja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D09B78C0-77AC-4D5B-8062-7A4BB672B9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733685"/>
              </p:ext>
            </p:extLst>
          </p:nvPr>
        </p:nvGraphicFramePr>
        <p:xfrm>
          <a:off x="320040" y="2481043"/>
          <a:ext cx="11496823" cy="389063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868947">
                  <a:extLst>
                    <a:ext uri="{9D8B030D-6E8A-4147-A177-3AD203B41FA5}">
                      <a16:colId xmlns:a16="http://schemas.microsoft.com/office/drawing/2014/main" val="967587949"/>
                    </a:ext>
                  </a:extLst>
                </a:gridCol>
                <a:gridCol w="3765100">
                  <a:extLst>
                    <a:ext uri="{9D8B030D-6E8A-4147-A177-3AD203B41FA5}">
                      <a16:colId xmlns:a16="http://schemas.microsoft.com/office/drawing/2014/main" val="1636571272"/>
                    </a:ext>
                  </a:extLst>
                </a:gridCol>
                <a:gridCol w="3862776">
                  <a:extLst>
                    <a:ext uri="{9D8B030D-6E8A-4147-A177-3AD203B41FA5}">
                      <a16:colId xmlns:a16="http://schemas.microsoft.com/office/drawing/2014/main" val="4112149312"/>
                    </a:ext>
                  </a:extLst>
                </a:gridCol>
              </a:tblGrid>
              <a:tr h="7366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lang="hr-HR" sz="220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2200" spc="-5"/>
                        <a:t>Izvor</a:t>
                      </a:r>
                      <a:endParaRPr lang="hr-HR" sz="2200">
                        <a:solidFill>
                          <a:srgbClr val="00206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8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lang="hr-HR" sz="2200"/>
                    </a:p>
                    <a:p>
                      <a:pPr marL="653415">
                        <a:lnSpc>
                          <a:spcPct val="100000"/>
                        </a:lnSpc>
                      </a:pPr>
                      <a:r>
                        <a:rPr lang="hr-HR" sz="2200" spc="-5"/>
                        <a:t>Prednosti</a:t>
                      </a:r>
                      <a:endParaRPr lang="hr-HR" sz="2200">
                        <a:solidFill>
                          <a:srgbClr val="00206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8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lang="hr-HR" sz="2200"/>
                    </a:p>
                    <a:p>
                      <a:pPr marL="628015">
                        <a:lnSpc>
                          <a:spcPct val="100000"/>
                        </a:lnSpc>
                      </a:pPr>
                      <a:r>
                        <a:rPr lang="hr-HR" sz="2200" spc="-5"/>
                        <a:t>Nedostaci</a:t>
                      </a:r>
                      <a:endParaRPr lang="hr-HR" sz="2200">
                        <a:solidFill>
                          <a:srgbClr val="00206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815" marB="0"/>
                </a:tc>
                <a:extLst>
                  <a:ext uri="{0D108BD9-81ED-4DB2-BD59-A6C34878D82A}">
                    <a16:rowId xmlns:a16="http://schemas.microsoft.com/office/drawing/2014/main" val="1372833392"/>
                  </a:ext>
                </a:extLst>
              </a:tr>
              <a:tr h="938499">
                <a:tc>
                  <a:txBody>
                    <a:bodyPr/>
                    <a:lstStyle/>
                    <a:p>
                      <a:pPr marL="501650" marR="492759" indent="-1270"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lang="hr-HR" sz="2200" spc="-5" dirty="0">
                          <a:highlight>
                            <a:srgbClr val="5CC6D6"/>
                          </a:highlight>
                        </a:rPr>
                        <a:t>Kredit  </a:t>
                      </a:r>
                      <a:r>
                        <a:rPr lang="hr-HR" sz="2200" dirty="0">
                          <a:highlight>
                            <a:srgbClr val="5CC6D6"/>
                          </a:highlight>
                        </a:rPr>
                        <a:t>k</a:t>
                      </a:r>
                      <a:r>
                        <a:rPr lang="hr-HR" sz="2200" spc="-5" dirty="0">
                          <a:highlight>
                            <a:srgbClr val="5CC6D6"/>
                          </a:highlight>
                        </a:rPr>
                        <a:t>o</a:t>
                      </a:r>
                      <a:r>
                        <a:rPr lang="hr-HR" sz="2200" dirty="0">
                          <a:highlight>
                            <a:srgbClr val="5CC6D6"/>
                          </a:highlight>
                        </a:rPr>
                        <a:t>m</a:t>
                      </a:r>
                      <a:r>
                        <a:rPr lang="hr-HR" sz="2200" spc="-5" dirty="0">
                          <a:highlight>
                            <a:srgbClr val="5CC6D6"/>
                          </a:highlight>
                        </a:rPr>
                        <a:t>e</a:t>
                      </a:r>
                      <a:r>
                        <a:rPr lang="hr-HR" sz="2200" dirty="0">
                          <a:highlight>
                            <a:srgbClr val="5CC6D6"/>
                          </a:highlight>
                        </a:rPr>
                        <a:t>rc</a:t>
                      </a:r>
                      <a:r>
                        <a:rPr lang="hr-HR" sz="2200" spc="-5" dirty="0">
                          <a:highlight>
                            <a:srgbClr val="5CC6D6"/>
                          </a:highlight>
                        </a:rPr>
                        <a:t>i</a:t>
                      </a:r>
                      <a:r>
                        <a:rPr lang="hr-HR" sz="2200" spc="5" dirty="0">
                          <a:highlight>
                            <a:srgbClr val="5CC6D6"/>
                          </a:highlight>
                        </a:rPr>
                        <a:t>j</a:t>
                      </a:r>
                      <a:r>
                        <a:rPr lang="hr-HR" sz="2200" spc="-5" dirty="0">
                          <a:highlight>
                            <a:srgbClr val="5CC6D6"/>
                          </a:highlight>
                        </a:rPr>
                        <a:t>alne  banke</a:t>
                      </a:r>
                      <a:endParaRPr lang="hr-HR" sz="2200" dirty="0">
                        <a:solidFill>
                          <a:srgbClr val="002060"/>
                        </a:solidFill>
                        <a:highlight>
                          <a:srgbClr val="5CC6D6"/>
                        </a:highlight>
                        <a:latin typeface="Arial"/>
                        <a:cs typeface="Arial"/>
                      </a:endParaRPr>
                    </a:p>
                  </a:txBody>
                  <a:tcPr marL="0" marR="0" marT="210690" marB="0"/>
                </a:tc>
                <a:tc>
                  <a:txBody>
                    <a:bodyPr/>
                    <a:lstStyle/>
                    <a:p>
                      <a:pPr marL="332740" marR="324485"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lang="hr-HR" sz="2200" spc="-5"/>
                        <a:t>Otplata</a:t>
                      </a:r>
                      <a:r>
                        <a:rPr lang="hr-HR" sz="2200" spc="-90"/>
                        <a:t> </a:t>
                      </a:r>
                      <a:r>
                        <a:rPr lang="hr-HR" sz="2200" spc="-5"/>
                        <a:t>obveze  kroz duže  razdoblje</a:t>
                      </a:r>
                      <a:endParaRPr lang="hr-HR" sz="2200">
                        <a:solidFill>
                          <a:srgbClr val="00206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0690" marB="0"/>
                </a:tc>
                <a:tc>
                  <a:txBody>
                    <a:bodyPr/>
                    <a:lstStyle/>
                    <a:p>
                      <a:pPr marL="271780" marR="264160" indent="1905"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lang="hr-HR" sz="2200" spc="-5"/>
                        <a:t>Otežana  dostupnost,</a:t>
                      </a:r>
                      <a:r>
                        <a:rPr lang="hr-HR" sz="2200" spc="-65"/>
                        <a:t> </a:t>
                      </a:r>
                      <a:r>
                        <a:rPr lang="hr-HR" sz="2200" spc="-5"/>
                        <a:t>rast  troškova</a:t>
                      </a:r>
                      <a:endParaRPr lang="hr-HR" sz="2200">
                        <a:solidFill>
                          <a:srgbClr val="00206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0690" marB="0"/>
                </a:tc>
                <a:extLst>
                  <a:ext uri="{0D108BD9-81ED-4DB2-BD59-A6C34878D82A}">
                    <a16:rowId xmlns:a16="http://schemas.microsoft.com/office/drawing/2014/main" val="1279480209"/>
                  </a:ext>
                </a:extLst>
              </a:tr>
              <a:tr h="938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hr-HR" sz="2200" dirty="0">
                        <a:highlight>
                          <a:srgbClr val="5CC6D6"/>
                        </a:highlight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hr-HR" sz="2200" spc="-5" dirty="0">
                          <a:highlight>
                            <a:srgbClr val="5CC6D6"/>
                          </a:highlight>
                        </a:rPr>
                        <a:t>Leasing</a:t>
                      </a:r>
                      <a:endParaRPr lang="hr-HR" sz="2200" dirty="0">
                        <a:solidFill>
                          <a:srgbClr val="002060"/>
                        </a:solidFill>
                        <a:highlight>
                          <a:srgbClr val="5CC6D6"/>
                        </a:highlight>
                        <a:latin typeface="Arial"/>
                        <a:cs typeface="Arial"/>
                      </a:endParaRPr>
                    </a:p>
                  </a:txBody>
                  <a:tcPr marL="0" marR="0" marT="7934" marB="0"/>
                </a:tc>
                <a:tc>
                  <a:txBody>
                    <a:bodyPr/>
                    <a:lstStyle/>
                    <a:p>
                      <a:pPr marL="137795" marR="129539"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lang="pt-BR" sz="2200" spc="-5"/>
                        <a:t>Otplata obveze  vezana </a:t>
                      </a:r>
                      <a:r>
                        <a:rPr lang="pt-BR" sz="2200" spc="-10"/>
                        <a:t>uz  </a:t>
                      </a:r>
                      <a:r>
                        <a:rPr lang="pt-BR" sz="2200" spc="-5"/>
                        <a:t>korištenje</a:t>
                      </a:r>
                      <a:r>
                        <a:rPr lang="pt-BR" sz="2200" spc="-70"/>
                        <a:t> </a:t>
                      </a:r>
                      <a:r>
                        <a:rPr lang="pt-BR" sz="2200" spc="-5"/>
                        <a:t>imovine</a:t>
                      </a:r>
                      <a:endParaRPr lang="pt-BR" sz="2200">
                        <a:solidFill>
                          <a:srgbClr val="00206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0690" marB="0"/>
                </a:tc>
                <a:tc>
                  <a:txBody>
                    <a:bodyPr/>
                    <a:lstStyle/>
                    <a:p>
                      <a:pPr marL="386080" marR="375920"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lang="hr-HR" sz="2200" spc="-15"/>
                        <a:t>Visoki</a:t>
                      </a:r>
                      <a:r>
                        <a:rPr lang="hr-HR" sz="2200" spc="-40"/>
                        <a:t> </a:t>
                      </a:r>
                      <a:r>
                        <a:rPr lang="hr-HR" sz="2200" spc="-5"/>
                        <a:t>troškovi  vezani </a:t>
                      </a:r>
                      <a:r>
                        <a:rPr lang="hr-HR" sz="2200" spc="-10"/>
                        <a:t>uz  </a:t>
                      </a:r>
                      <a:r>
                        <a:rPr lang="hr-HR" sz="2200" spc="-5"/>
                        <a:t>financiranje</a:t>
                      </a:r>
                      <a:endParaRPr lang="hr-HR" sz="2200">
                        <a:solidFill>
                          <a:srgbClr val="00206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0690" marB="0"/>
                </a:tc>
                <a:extLst>
                  <a:ext uri="{0D108BD9-81ED-4DB2-BD59-A6C34878D82A}">
                    <a16:rowId xmlns:a16="http://schemas.microsoft.com/office/drawing/2014/main" val="1339864979"/>
                  </a:ext>
                </a:extLst>
              </a:tr>
              <a:tr h="12770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hr-HR" sz="2200" dirty="0">
                        <a:highlight>
                          <a:srgbClr val="5CC6D6"/>
                        </a:highlight>
                      </a:endParaRPr>
                    </a:p>
                    <a:p>
                      <a:pPr marL="281940" marR="273050" indent="219075">
                        <a:lnSpc>
                          <a:spcPct val="100000"/>
                        </a:lnSpc>
                      </a:pPr>
                      <a:r>
                        <a:rPr lang="hr-HR" sz="2200" spc="-5" dirty="0">
                          <a:highlight>
                            <a:srgbClr val="5CC6D6"/>
                          </a:highlight>
                        </a:rPr>
                        <a:t>Bespovratna  sredstva</a:t>
                      </a:r>
                      <a:r>
                        <a:rPr lang="hr-HR" sz="2200" spc="-75" dirty="0">
                          <a:highlight>
                            <a:srgbClr val="5CC6D6"/>
                          </a:highlight>
                        </a:rPr>
                        <a:t> </a:t>
                      </a:r>
                      <a:r>
                        <a:rPr lang="hr-HR" sz="2200" spc="-5" dirty="0">
                          <a:highlight>
                            <a:srgbClr val="5CC6D6"/>
                          </a:highlight>
                        </a:rPr>
                        <a:t>države</a:t>
                      </a:r>
                      <a:endParaRPr lang="hr-HR" sz="2200" dirty="0">
                        <a:solidFill>
                          <a:srgbClr val="002060"/>
                        </a:solidFill>
                        <a:highlight>
                          <a:srgbClr val="5CC6D6"/>
                        </a:highlight>
                        <a:latin typeface="Arial"/>
                        <a:cs typeface="Arial"/>
                      </a:endParaRPr>
                    </a:p>
                  </a:txBody>
                  <a:tcPr marL="0" marR="0" marT="7934" marB="0"/>
                </a:tc>
                <a:tc>
                  <a:txBody>
                    <a:bodyPr/>
                    <a:lstStyle/>
                    <a:p>
                      <a:pPr marL="594360" marR="585470"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lang="hr-HR" sz="2200" spc="-5"/>
                        <a:t>Na</a:t>
                      </a:r>
                      <a:r>
                        <a:rPr lang="hr-HR" sz="2200"/>
                        <a:t>m</a:t>
                      </a:r>
                      <a:r>
                        <a:rPr lang="hr-HR" sz="2200" spc="5"/>
                        <a:t>j</a:t>
                      </a:r>
                      <a:r>
                        <a:rPr lang="hr-HR" sz="2200" spc="-5"/>
                        <a:t>en</a:t>
                      </a:r>
                      <a:r>
                        <a:rPr lang="hr-HR" sz="2200"/>
                        <a:t>ska  </a:t>
                      </a:r>
                      <a:r>
                        <a:rPr lang="hr-HR" sz="2200" spc="-5"/>
                        <a:t>upotreba  sredstava</a:t>
                      </a:r>
                      <a:endParaRPr lang="hr-HR" sz="2200">
                        <a:solidFill>
                          <a:srgbClr val="00206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0690" marB="0"/>
                </a:tc>
                <a:tc>
                  <a:txBody>
                    <a:bodyPr/>
                    <a:lstStyle/>
                    <a:p>
                      <a:pPr marL="161290" marR="154305" indent="635"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lang="pl-PL" sz="2200" spc="-5" dirty="0"/>
                        <a:t>Ograničeno na  određenje  skupine,</a:t>
                      </a:r>
                      <a:r>
                        <a:rPr lang="pl-PL" sz="2200" spc="-65" dirty="0"/>
                        <a:t> </a:t>
                      </a:r>
                      <a:r>
                        <a:rPr lang="pl-PL" sz="2200" spc="-5" dirty="0"/>
                        <a:t>područja</a:t>
                      </a:r>
                      <a:endParaRPr lang="pl-PL" sz="2200" dirty="0">
                        <a:solidFill>
                          <a:srgbClr val="00206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0690" marB="0"/>
                </a:tc>
                <a:extLst>
                  <a:ext uri="{0D108BD9-81ED-4DB2-BD59-A6C34878D82A}">
                    <a16:rowId xmlns:a16="http://schemas.microsoft.com/office/drawing/2014/main" val="3755471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446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2DF72F-4491-4454-9902-513EBE3F3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HAMAG - ESIF mikro i mali zajmovi</a:t>
            </a:r>
            <a:endParaRPr lang="hr-HR" sz="4000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1AF6440-696C-4D5E-8C90-D7B7F15CA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 fontScale="92500" lnSpcReduction="20000"/>
          </a:bodyPr>
          <a:lstStyle/>
          <a:p>
            <a:pPr fontAlgn="ctr"/>
            <a:r>
              <a:rPr lang="hr-HR" sz="2400"/>
              <a:t>Iznos: </a:t>
            </a:r>
            <a:r>
              <a:rPr lang="pl-PL" sz="2400"/>
              <a:t>Od 1.000 € do 25.000 € (MIKRO);  </a:t>
            </a:r>
            <a:r>
              <a:rPr lang="hr-HR" sz="2400"/>
              <a:t>Od 25.000 € do 50.000 € (MALI)</a:t>
            </a:r>
          </a:p>
          <a:p>
            <a:pPr fontAlgn="ctr"/>
            <a:r>
              <a:rPr lang="hr-HR" sz="2400"/>
              <a:t>Kamatna stopa*: 0,5% – 1,5%</a:t>
            </a:r>
          </a:p>
          <a:p>
            <a:pPr fontAlgn="ctr"/>
            <a:r>
              <a:rPr lang="hr-HR" sz="2400"/>
              <a:t>Poček: </a:t>
            </a:r>
            <a:r>
              <a:rPr lang="pl-PL" sz="2400"/>
              <a:t>Do 12 mjeseci ukoliko je rok otplate dulji od 12 mjeseci</a:t>
            </a:r>
            <a:endParaRPr lang="hr-HR" sz="2400"/>
          </a:p>
          <a:p>
            <a:pPr fontAlgn="ctr"/>
            <a:r>
              <a:rPr lang="hr-HR" sz="2400"/>
              <a:t>Rok otplate: Do 5 godina uključujući poček</a:t>
            </a:r>
          </a:p>
          <a:p>
            <a:pPr fontAlgn="ctr"/>
            <a:r>
              <a:rPr lang="hr-HR" sz="2400"/>
              <a:t>Instrumenti osiguranja: Zadužnica, te ostali instrumenti osiguranja ovisno o procjeni rizika</a:t>
            </a:r>
          </a:p>
          <a:p>
            <a:pPr fontAlgn="ctr"/>
            <a:r>
              <a:rPr lang="hr-HR" sz="2400"/>
              <a:t>Potpora: De minimis</a:t>
            </a:r>
          </a:p>
          <a:p>
            <a:pPr fontAlgn="ctr"/>
            <a:r>
              <a:rPr lang="hr-HR" sz="2400"/>
              <a:t>Namjena: Osnovna sredstva  i Obrtna sredstva- do 30% iznosa zajma</a:t>
            </a:r>
          </a:p>
          <a:p>
            <a:endParaRPr lang="hr-HR" sz="2400"/>
          </a:p>
        </p:txBody>
      </p:sp>
    </p:spTree>
    <p:extLst>
      <p:ext uri="{BB962C8B-B14F-4D97-AF65-F5344CB8AC3E}">
        <p14:creationId xmlns:p14="http://schemas.microsoft.com/office/powerpoint/2010/main" val="3819961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3F2FF7-1025-447F-8960-45D6DBCEB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 fontScale="90000"/>
          </a:bodyPr>
          <a:lstStyle/>
          <a:p>
            <a:r>
              <a:rPr lang="hr-HR" sz="4000">
                <a:solidFill>
                  <a:srgbClr val="FFFFFF"/>
                </a:solidFill>
              </a:rPr>
              <a:t>POLJOPRIVREDA</a:t>
            </a:r>
            <a:br>
              <a:rPr lang="hr-HR" sz="4000">
                <a:solidFill>
                  <a:srgbClr val="FFFFFF"/>
                </a:solidFill>
              </a:rPr>
            </a:br>
            <a:r>
              <a:rPr lang="hr-HR" sz="4000">
                <a:solidFill>
                  <a:srgbClr val="FFFFFF"/>
                </a:solidFill>
              </a:rPr>
              <a:t>Dvoumite se oko otvaranja obrta ili OPG-a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F121010-F070-4E36-A833-1A4AAD38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 fontScale="92500" lnSpcReduction="20000"/>
          </a:bodyPr>
          <a:lstStyle/>
          <a:p>
            <a:r>
              <a:rPr lang="hr-HR" sz="2200" u="sng" dirty="0"/>
              <a:t>Obrt može imati djelatnost kupnje i prodaje tuđe robe, dok OPG služi isključivo za prodaju vlastite robe</a:t>
            </a:r>
            <a:r>
              <a:rPr lang="hr-HR" sz="2200" dirty="0"/>
              <a:t>.</a:t>
            </a:r>
          </a:p>
          <a:p>
            <a:r>
              <a:rPr lang="hr-HR" sz="2200" dirty="0"/>
              <a:t>OPG je samostalna gospodarska i socijalna jedinica koju čine punoljetni članovi zajedničkoga kućanstva, a temelji se ili na vlasništvu i uporabi proizvodnih resursa u obavljanju poljoprivredne djelatnosti </a:t>
            </a:r>
          </a:p>
          <a:p>
            <a:r>
              <a:rPr lang="hr-HR" sz="2200" dirty="0"/>
              <a:t>Obrt je samostalno i trajno obavljanje dopuštenih gospodarskih djelatnosti od strane fizičke osobe sa svrhom postizanja dobiti koja se ostvaruje proizvodnjom, prometom ili pružanjem usluge na tržištu. Obrt može obavljati i pravna osoba ako to ne čini na industrijski način. U obrtu je dopuštena svaka gospodarska djelatnost koja nije zakonom zabranjena (čl.1. Zakona o obrtu).</a:t>
            </a:r>
          </a:p>
          <a:p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331320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2A6242-351B-43B5-BF13-6B6C5737C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</a:rPr>
              <a:t>OPG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03F3DDC-63BF-4D82-9031-21A445912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 lnSpcReduction="10000"/>
          </a:bodyPr>
          <a:lstStyle/>
          <a:p>
            <a:r>
              <a:rPr lang="hr-HR" sz="2400" dirty="0"/>
              <a:t>Nositelj OPG-a je punoljetna osoba koja radi stalno ili povremeno na gospodarstvu i odgovorna je za njegovo poslovanje, a isto to vrijedi i za članove OPG-a. Nositelja OPG-a biraju članovi kućanstva.</a:t>
            </a:r>
          </a:p>
          <a:p>
            <a:r>
              <a:rPr lang="hr-HR" sz="2400" dirty="0"/>
              <a:t>Porezno gledajući, ako OPG ne ostvari primitke na razini godine veće od 300.000,00 kuna, nema se potrebe ni prijaviti u sustav poreza na dohodak, a sukladno tome onda ni nemaju obvezu izdavanja računa, već je dovoljno da rade putem otkupnog bloka, upisani naravno u evidenciju poljoprivrednika.</a:t>
            </a:r>
          </a:p>
        </p:txBody>
      </p:sp>
    </p:spTree>
    <p:extLst>
      <p:ext uri="{BB962C8B-B14F-4D97-AF65-F5344CB8AC3E}">
        <p14:creationId xmlns:p14="http://schemas.microsoft.com/office/powerpoint/2010/main" val="2699211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352B12-144B-4A1A-9A03-795C5B3F1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EE14743-20F6-401C-B07F-0F9C26DD9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CE6570C-6D88-4018-9025-60CDCD7F2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F9314C8-ED56-4756-B0CD-6D712BE27B48}" type="datetime1">
              <a:rPr lang="sr-Latn-RS" smtClean="0"/>
              <a:t>10.9.2021.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81A7766-3799-48FE-8CAC-B285D7C22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68537" y="260350"/>
            <a:ext cx="6591377" cy="6264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7634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1FE293-DCBE-4713-A577-741B5FC2E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poteškoće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62700C4-7C7B-42FA-8712-DB4DCC484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Pokretanje poduzetništva iz nužde (najčešće zbog otkaza ili gašenja radnog mjesta </a:t>
            </a:r>
          </a:p>
          <a:p>
            <a:r>
              <a:rPr lang="hr-HR" sz="2400" dirty="0"/>
              <a:t>Izrazito negativna percepcija poduzetnika u javnosti (radnici, sindikati, inspekcije, porezni sustav, parafiskalni nameti…..) </a:t>
            </a:r>
          </a:p>
          <a:p>
            <a:r>
              <a:rPr lang="hr-HR" sz="2400" dirty="0"/>
              <a:t>Komplicirani zakoni koji se stalno mijenjaju te ne funkcioniraju u praksi </a:t>
            </a:r>
          </a:p>
          <a:p>
            <a:r>
              <a:rPr lang="hr-HR" sz="2400" dirty="0"/>
              <a:t>Inspekcijska represija</a:t>
            </a:r>
          </a:p>
          <a:p>
            <a:endParaRPr lang="hr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624FB30-FF26-4A6E-BA7B-1214C6557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F9314C8-ED56-4756-B0CD-6D712BE27B48}" type="datetime1">
              <a:rPr lang="sr-Latn-RS" smtClean="0"/>
              <a:t>10.9.2021.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16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F2AB05-8040-42E1-9AF2-D8F742FAF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poteškoće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E2FBA8C-E7AF-4D30-8918-9572532C0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/>
              <a:t>Neučinkovita državna administracija </a:t>
            </a:r>
          </a:p>
          <a:p>
            <a:r>
              <a:rPr lang="hr-HR" sz="2400" dirty="0"/>
              <a:t>Obrazovni sustav koji nije usklađen s potrebama tržišta </a:t>
            </a:r>
          </a:p>
          <a:p>
            <a:r>
              <a:rPr lang="hr-HR" sz="2400" dirty="0"/>
              <a:t>Loš izbor kadrova na tržištu rada </a:t>
            </a:r>
          </a:p>
          <a:p>
            <a:r>
              <a:rPr lang="hr-HR" sz="2400" dirty="0"/>
              <a:t>Slaba potpora mjerodavnih institucija </a:t>
            </a:r>
          </a:p>
          <a:p>
            <a:r>
              <a:rPr lang="hr-HR" sz="2400" dirty="0"/>
              <a:t>Loša poduzetnička edukacijska cjeloživotna ponuda (posebice izvan Zagreba)</a:t>
            </a:r>
          </a:p>
          <a:p>
            <a:endParaRPr lang="hr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79D8285-4ED8-468C-96D1-3F5098252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F9314C8-ED56-4756-B0CD-6D712BE27B48}" type="datetime1">
              <a:rPr lang="sr-Latn-RS" smtClean="0"/>
              <a:t>10.9.2021.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26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A9EB9F-9B93-41F8-8408-0A7F98817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Stvarnost</a:t>
            </a:r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CA1B19E8-8AF6-461D-B3FA-33D082F5C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2682" y="1825625"/>
            <a:ext cx="7057749" cy="43513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51825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DCB2D5-E10E-4ADD-8925-0086C856C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prednosti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36499DC-DC08-49C4-A944-155B41B61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sz="2400" dirty="0"/>
              <a:t>Sam svoj gazda / šef</a:t>
            </a:r>
          </a:p>
          <a:p>
            <a:pPr marL="0" indent="0">
              <a:buNone/>
            </a:pPr>
            <a:r>
              <a:rPr lang="hr-HR" sz="2400" dirty="0"/>
              <a:t>Fleksibilno radno vrijeme - sam određujemo koliko i kada ćemo raditi </a:t>
            </a:r>
          </a:p>
          <a:p>
            <a:pPr marL="0" indent="0">
              <a:buNone/>
            </a:pPr>
            <a:r>
              <a:rPr lang="hr-HR" sz="2400" dirty="0"/>
              <a:t>• sami određujemo što ćemo, s kim ćemo i kako ćemo raditi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dirty="0"/>
              <a:t>Sami snosimo odgovornost za svoje postupke, ali i uživamo u plodovima vlastitog rada </a:t>
            </a:r>
          </a:p>
          <a:p>
            <a:pPr marL="0" indent="0">
              <a:buNone/>
            </a:pPr>
            <a:r>
              <a:rPr lang="hr-HR" sz="2400" dirty="0"/>
              <a:t>Ispunjenje želja i ideja za koje drugi nemaju hrabrosti i mogućnosti </a:t>
            </a:r>
          </a:p>
          <a:p>
            <a:endParaRPr lang="hr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E36E3C9-6ABC-4E13-8477-1ECB345D5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F9314C8-ED56-4756-B0CD-6D712BE27B48}" type="datetime1">
              <a:rPr lang="sr-Latn-RS" smtClean="0"/>
              <a:t>10.9.2021.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821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FEC10D-C8C1-48DB-8F3A-585287578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prednosti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2143F8-29E9-450E-8787-D49D9B2F1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/>
              <a:t>Ekonomska neovisnost (ili ovisnost o sebi samom) </a:t>
            </a:r>
          </a:p>
          <a:p>
            <a:r>
              <a:rPr lang="hr-HR" sz="2400" dirty="0"/>
              <a:t>Mogućnost zapošljavanja članova obitelji i biranje vlastitog radnog tima </a:t>
            </a:r>
          </a:p>
          <a:p>
            <a:r>
              <a:rPr lang="hr-HR" sz="2400" dirty="0"/>
              <a:t>Financijski benefit kojega ne bi ostvarivali da smo zaposleni kod nekog drugog poslodavca</a:t>
            </a:r>
          </a:p>
          <a:p>
            <a:endParaRPr lang="hr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868EF67-9A91-48DB-89AA-70B7A26A7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F9314C8-ED56-4756-B0CD-6D712BE27B48}" type="datetime1">
              <a:rPr lang="sr-Latn-RS" smtClean="0"/>
              <a:t>10.9.2021.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22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B4D87D-0C4F-403A-A6D7-1DBFF16DA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savjeti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B8E14D5-CFF8-4CB7-A437-69A254038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400" dirty="0"/>
              <a:t>Slušajte starije poduzetnike, njihova iskustva, greške, snalaženja </a:t>
            </a:r>
          </a:p>
          <a:p>
            <a:r>
              <a:rPr lang="hr-HR" sz="2400" dirty="0"/>
              <a:t>Budite predani svom projektu i prije pokretanja poduzetničke aktivnosti (planirajte, prikupljajte informacije, razmišljajte o tržištu, proizvodu / usluzi…) </a:t>
            </a:r>
          </a:p>
          <a:p>
            <a:r>
              <a:rPr lang="hr-HR" sz="2400" dirty="0"/>
              <a:t>Stvarajte poslovne veze i poznanstva, umrežavajte se, pohađajte seminare, poslovne skupove, sajmove… </a:t>
            </a:r>
          </a:p>
          <a:p>
            <a:r>
              <a:rPr lang="hr-HR" sz="2400" dirty="0"/>
              <a:t>Napravite bar uz glavnu poduzetničku ideju tri dodatne koje ćete razvijati usporedo s temeljnom poslovnom aktivnosti</a:t>
            </a:r>
          </a:p>
          <a:p>
            <a:endParaRPr lang="hr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A99B37C-EA14-44A6-8FB5-D9F224EF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F9314C8-ED56-4756-B0CD-6D712BE27B48}" type="datetime1">
              <a:rPr lang="sr-Latn-RS" smtClean="0"/>
              <a:t>10.9.2021.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017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4AA433-AEA3-4A41-9E76-7086E74D9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Bitno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BAD6C97-360C-42B0-8366-DDDED2F52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/>
              <a:t>Spremnost na suočavanje s bitnim problemima </a:t>
            </a:r>
          </a:p>
          <a:p>
            <a:r>
              <a:rPr lang="hr-HR" sz="2400" dirty="0"/>
              <a:t>Novac ne smije biti na prvom mjestu i jedini pokretač na poslovne aktivnosti </a:t>
            </a:r>
          </a:p>
          <a:p>
            <a:r>
              <a:rPr lang="hr-HR" sz="2400" dirty="0"/>
              <a:t>Odricanje radi uspjeha mora biti i zadovoljstvo, a ne žrtva koja nam izaziva stalni stres i nezadovoljstvo </a:t>
            </a:r>
          </a:p>
          <a:p>
            <a:endParaRPr lang="hr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3267410-96C2-4576-BBA5-D11E3BDD2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F9314C8-ED56-4756-B0CD-6D712BE27B48}" type="datetime1">
              <a:rPr lang="sr-Latn-RS" smtClean="0"/>
              <a:t>10.9.2021.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75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AD382D-F081-452F-8BF5-68327614A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F0DA08A-B5D3-4D99-9C1F-499500F91F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FINANCIJSKA JE NEOVISNOST MOGUĆA ZA SVAKOG TKO SE OBRAZUJE I RADI NA OSTVARENJU TOG CILJA.</a:t>
            </a:r>
          </a:p>
          <a:p>
            <a:endParaRPr lang="hr-HR" dirty="0"/>
          </a:p>
          <a:p>
            <a:r>
              <a:rPr lang="hr-HR" dirty="0"/>
              <a:t>Robert </a:t>
            </a:r>
            <a:r>
              <a:rPr lang="hr-HR" dirty="0" err="1"/>
              <a:t>Kiyosaki</a:t>
            </a:r>
            <a:endParaRPr lang="hr-HR" dirty="0"/>
          </a:p>
          <a:p>
            <a:endParaRPr lang="hr-HR" dirty="0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0C96B03-3776-486F-A42E-58CC194A9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78115DC-F980-4265-BDCD-70064EAF7AC7}" type="datetime1">
              <a:rPr lang="sr-Latn-RS" smtClean="0"/>
              <a:t>10.9.2021.</a:t>
            </a:fld>
            <a:endParaRPr lang="en-US"/>
          </a:p>
        </p:txBody>
      </p:sp>
      <p:pic>
        <p:nvPicPr>
          <p:cNvPr id="6" name="Shape 669" descr="shutterstock_121578700.jpg">
            <a:extLst>
              <a:ext uri="{FF2B5EF4-FFF2-40B4-BE49-F238E27FC236}">
                <a16:creationId xmlns:a16="http://schemas.microsoft.com/office/drawing/2014/main" id="{2E56B1EF-62E4-454B-89BA-63F70EDB8F54}"/>
              </a:ext>
            </a:extLst>
          </p:cNvPr>
          <p:cNvPicPr preferRelativeResize="0">
            <a:picLocks noGrp="1"/>
          </p:cNvPicPr>
          <p:nvPr>
            <p:ph sz="half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296988" y="1914525"/>
            <a:ext cx="4875211" cy="3667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3577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67F5E5-A220-4854-8CDB-391CBDF26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POTPORNE INSTITUCIJE  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E11F6D-A1C5-4D19-AE31-F7BA93279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MINISTARSTVO GOSPODARSTVA, PODUZETNIŠTVA I OBRTA  </a:t>
            </a:r>
            <a:r>
              <a:rPr lang="hr-HR" dirty="0">
                <a:hlinkClick r:id="rId2"/>
              </a:rPr>
              <a:t>http://www.mingo.hr/</a:t>
            </a:r>
            <a:r>
              <a:rPr lang="hr-HR" dirty="0"/>
              <a:t>  </a:t>
            </a:r>
          </a:p>
          <a:p>
            <a:r>
              <a:rPr lang="hr-HR" dirty="0"/>
              <a:t>MINISTARSTVO TURIZMA </a:t>
            </a:r>
            <a:r>
              <a:rPr lang="hr-HR" dirty="0">
                <a:hlinkClick r:id="rId3"/>
              </a:rPr>
              <a:t>https://mint.gov.hr/</a:t>
            </a:r>
            <a:endParaRPr lang="hr-HR" dirty="0"/>
          </a:p>
          <a:p>
            <a:r>
              <a:rPr lang="hr-HR" dirty="0"/>
              <a:t>HZZ </a:t>
            </a:r>
            <a:r>
              <a:rPr lang="hr-HR" dirty="0">
                <a:hlinkClick r:id="rId4"/>
              </a:rPr>
              <a:t>https://www.hzz.hr/</a:t>
            </a:r>
            <a:endParaRPr lang="hr-HR" dirty="0"/>
          </a:p>
          <a:p>
            <a:r>
              <a:rPr lang="hr-HR" dirty="0"/>
              <a:t>HGK </a:t>
            </a:r>
            <a:r>
              <a:rPr lang="hr-HR" dirty="0">
                <a:hlinkClick r:id="rId5"/>
              </a:rPr>
              <a:t>https://www.hgk.hr/</a:t>
            </a:r>
            <a:endParaRPr lang="hr-HR" dirty="0"/>
          </a:p>
          <a:p>
            <a:r>
              <a:rPr lang="hr-HR" dirty="0"/>
              <a:t>HOK </a:t>
            </a:r>
            <a:r>
              <a:rPr lang="hr-HR" dirty="0">
                <a:hlinkClick r:id="rId6"/>
              </a:rPr>
              <a:t>https://www.hok.hr/</a:t>
            </a:r>
            <a:endParaRPr lang="hr-HR" dirty="0"/>
          </a:p>
          <a:p>
            <a:r>
              <a:rPr lang="hr-HR" dirty="0"/>
              <a:t>TZ </a:t>
            </a:r>
            <a:r>
              <a:rPr lang="hr-HR" dirty="0">
                <a:hlinkClick r:id="rId7"/>
              </a:rPr>
              <a:t>https://www.htz.hr/hr-HR</a:t>
            </a:r>
            <a:endParaRPr lang="hr-HR" dirty="0"/>
          </a:p>
          <a:p>
            <a:r>
              <a:rPr lang="hr-HR" dirty="0"/>
              <a:t>LIRA  </a:t>
            </a:r>
            <a:r>
              <a:rPr lang="hr-HR" dirty="0">
                <a:hlinkClick r:id="rId8"/>
              </a:rPr>
              <a:t>https://www.liralipik.com/</a:t>
            </a:r>
            <a:r>
              <a:rPr lang="hr-HR" dirty="0"/>
              <a:t>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56754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BAD83C-A449-482E-A43B-8D4201190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HVALA NA PAŽNJI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5F3410B-DF0D-444C-B980-4705F4F02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9B760B3-0F61-4202-B6CD-7824E1324A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2022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6677A8-3193-432F-80B0-A18019B01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hr-HR" sz="4800"/>
              <a:t>KLJUČNI PROBLEMI NOVOOSNOVANIH PODUZEĆA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B2EEC302-2778-4427-98C7-DDE0E2EAD92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9913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9499DC-CFB6-4E99-9011-415948119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</a:rPr>
              <a:t>Pravni oblici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66F8675-9244-4BD5-86DF-1265E9E66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hr-HR" sz="2400"/>
              <a:t>1. Trgovačka društva: Jednostavno društvo sa ograničenom odgovornošću ( j.d.o.o.), Društvo sa ograničenom odgovornošću ( d.o.o.), Dionička društva (d.d.), Komanditno društvo k.d.</a:t>
            </a:r>
          </a:p>
          <a:p>
            <a:pPr marL="0" indent="0">
              <a:buNone/>
            </a:pPr>
            <a:r>
              <a:rPr lang="hr-HR" sz="2400"/>
              <a:t>2. Obrti i slobodna zanimanja</a:t>
            </a:r>
          </a:p>
          <a:p>
            <a:pPr marL="0" indent="0">
              <a:buNone/>
            </a:pPr>
            <a:r>
              <a:rPr lang="hr-HR" sz="2400"/>
              <a:t>3. Zadruge, Ortaštva Registar poreznih obveznika (RPO), Obiteljska poljoprivredna gospodarstva (OPG), Udruge , Ustanove, Zaklade, Fondacije</a:t>
            </a:r>
          </a:p>
          <a:p>
            <a:pPr marL="0" indent="0">
              <a:buNone/>
            </a:pPr>
            <a:br>
              <a:rPr lang="hr-HR" sz="2400"/>
            </a:br>
            <a:endParaRPr lang="hr-HR" sz="2400"/>
          </a:p>
        </p:txBody>
      </p:sp>
    </p:spTree>
    <p:extLst>
      <p:ext uri="{BB962C8B-B14F-4D97-AF65-F5344CB8AC3E}">
        <p14:creationId xmlns:p14="http://schemas.microsoft.com/office/powerpoint/2010/main" val="1982604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D.o.o. /j.d.o.o.  Obrt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hr-HR" sz="2000" dirty="0"/>
              <a:t>D.O.O.  - inicijalni troškovi  osnivanja  - do 3.500,00 kn (javni bilježnik, </a:t>
            </a:r>
            <a:r>
              <a:rPr lang="hr-HR" sz="2000" dirty="0" err="1"/>
              <a:t>biljezi</a:t>
            </a:r>
            <a:r>
              <a:rPr lang="hr-HR" sz="2000" dirty="0"/>
              <a:t>…), temeljni kapital u iznosu od 20.000,00kn(novac, stvari, prava)</a:t>
            </a:r>
          </a:p>
          <a:p>
            <a:r>
              <a:rPr lang="hr-HR" sz="2000" dirty="0"/>
              <a:t>  j.d.o.o. – troškovi osnivanja oko 800,00 kn, temeljni kapital 10,00kn (na kraju godine od ostvarene neto dobiti mora se odvajati 1/4 dobiti dok se ne ispuni minimalna visina temeljnog kapitala od 20.000,00kn (dodatni troškovi </a:t>
            </a:r>
            <a:r>
              <a:rPr lang="hr-HR" sz="2000" dirty="0" err="1"/>
              <a:t>doregistracije</a:t>
            </a:r>
            <a:r>
              <a:rPr lang="hr-HR" sz="2000" dirty="0"/>
              <a:t> temeljnog kapitala) </a:t>
            </a:r>
          </a:p>
          <a:p>
            <a:r>
              <a:rPr lang="hr-HR" sz="2000" dirty="0"/>
              <a:t>Obrt – osnivanje 270- 1.000,00 kn     </a:t>
            </a:r>
          </a:p>
          <a:p>
            <a:r>
              <a:rPr lang="hr-HR" sz="2000" dirty="0"/>
              <a:t>Odgovornost –  poduzeće odgovara do visine imovine poduzeća, za obrt odgovara nositelj obrta cjelokupnom svojom imovinom                   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it-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6</a:t>
            </a:fld>
            <a:endParaRPr lang="it-I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93858E-92F9-4DE0-8145-AB8FF1B17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</a:rPr>
              <a:t>Obrtnici - paušalci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1937A03-B5C4-464C-AA96-F6B48A24B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hr-HR" sz="2400" dirty="0"/>
              <a:t>Pravilnikom o paušalnom oporezivanju samostalnih djelatnosti propisano je da poduzetnik koji želi porez na dohodak po osnovi obavljanja samostalnih djelatnosti plaćati u paušalnom iznosu, mora udovoljiti sljedećim uvjetima: </a:t>
            </a:r>
          </a:p>
          <a:p>
            <a:r>
              <a:rPr lang="hr-HR" sz="2400" dirty="0"/>
              <a:t>1. da nije obveznik PDV-a prema Zakonu o porezu na dodanu vrijednost, </a:t>
            </a:r>
          </a:p>
          <a:p>
            <a:r>
              <a:rPr lang="hr-HR" sz="2400" dirty="0"/>
              <a:t>2. da samostalnu djelatnost ne obavlja u </a:t>
            </a:r>
            <a:r>
              <a:rPr lang="hr-HR" sz="2400" dirty="0" err="1"/>
              <a:t>supoduzetništvu</a:t>
            </a:r>
            <a:r>
              <a:rPr lang="hr-HR" sz="2400" dirty="0"/>
              <a:t>, </a:t>
            </a:r>
          </a:p>
          <a:p>
            <a:r>
              <a:rPr lang="hr-HR" sz="2400" dirty="0"/>
              <a:t>3. da nema izdvojenih poslovnih jedinica ni proizvodnih pogona</a:t>
            </a:r>
          </a:p>
        </p:txBody>
      </p:sp>
    </p:spTree>
    <p:extLst>
      <p:ext uri="{BB962C8B-B14F-4D97-AF65-F5344CB8AC3E}">
        <p14:creationId xmlns:p14="http://schemas.microsoft.com/office/powerpoint/2010/main" val="3547687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0A0334-A990-4D86-8785-723D00A9C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</a:rPr>
              <a:t>Zadružno poduzetništvo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40EE5AF-E6D5-4885-8F89-6C0850E89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 fontScale="92500"/>
          </a:bodyPr>
          <a:lstStyle/>
          <a:p>
            <a:r>
              <a:rPr lang="hr-HR" sz="1900"/>
              <a:t>U Finskoj je 75% stanovništva učlanjeno u zadruge</a:t>
            </a:r>
          </a:p>
          <a:p>
            <a:r>
              <a:rPr lang="hr-HR" sz="1900"/>
              <a:t>U Belgiji je svaka peta ljekarna zapravo zadruga</a:t>
            </a:r>
          </a:p>
          <a:p>
            <a:r>
              <a:rPr lang="hr-HR" sz="1900"/>
              <a:t>U Poljskoj svaka treća osoba živi u kući koja je u vlasništvu zadruge</a:t>
            </a:r>
          </a:p>
          <a:p>
            <a:r>
              <a:rPr lang="hr-HR" sz="1900"/>
              <a:t>U Francuskoj zadruge osiguravaju približno milijun radnih mjesta, točnije 3,5% zaposlenih u toj zemlji. </a:t>
            </a:r>
          </a:p>
          <a:p>
            <a:r>
              <a:rPr lang="hr-HR" sz="1900"/>
              <a:t>Zadružne banke u Njemačkoj imaju više do 16 milijuna članova</a:t>
            </a:r>
          </a:p>
          <a:p>
            <a:r>
              <a:rPr lang="hr-HR" sz="1900"/>
              <a:t>U Italiji je 50% sektora poljoprivrednih proizvoda u rukama zadruga, te 34 000 uslužnih zadruga</a:t>
            </a:r>
          </a:p>
          <a:p>
            <a:r>
              <a:rPr lang="hr-HR" sz="1900"/>
              <a:t>U  V.Britaniji zadruge imaju najveći broj Fair trade proizvoda u usporedbi s bilo kojim prodavačem (Cooperatives Europe,2013.). </a:t>
            </a:r>
          </a:p>
          <a:p>
            <a:endParaRPr lang="hr-HR" sz="1900"/>
          </a:p>
        </p:txBody>
      </p:sp>
    </p:spTree>
    <p:extLst>
      <p:ext uri="{BB962C8B-B14F-4D97-AF65-F5344CB8AC3E}">
        <p14:creationId xmlns:p14="http://schemas.microsoft.com/office/powerpoint/2010/main" val="1058906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BCF8BA-B395-41F5-96A1-578E5BE10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</a:rPr>
              <a:t>Financijska pismenost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6C22318-A537-4528-8070-06001D2E7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hr-HR" sz="2400" b="1" dirty="0">
                <a:ea typeface="Calibri"/>
                <a:cs typeface="Calibri"/>
                <a:sym typeface="Calibri"/>
              </a:rPr>
              <a:t>POJAM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hr-HR" sz="2400" dirty="0">
                <a:ea typeface="Calibri"/>
                <a:cs typeface="Calibri"/>
                <a:sym typeface="Calibri"/>
              </a:rPr>
              <a:t>Financijska je pismenost sposobnost razumijevanja funkcioniranja novca u svijetu. </a:t>
            </a:r>
          </a:p>
          <a:p>
            <a:pPr marL="1828800" lvl="4" indent="0">
              <a:spcBef>
                <a:spcPts val="0"/>
              </a:spcBef>
              <a:buNone/>
            </a:pPr>
            <a:endParaRPr lang="hr-HR" sz="2400" b="1" dirty="0">
              <a:ea typeface="Calibri"/>
              <a:cs typeface="Calibri"/>
              <a:sym typeface="Calibri"/>
            </a:endParaRPr>
          </a:p>
          <a:p>
            <a:pPr marL="0" lvl="4" indent="0">
              <a:spcBef>
                <a:spcPts val="0"/>
              </a:spcBef>
              <a:buSzPct val="25000"/>
              <a:buNone/>
            </a:pPr>
            <a:r>
              <a:rPr lang="hr-HR" sz="2400" b="1" dirty="0">
                <a:ea typeface="Calibri"/>
                <a:cs typeface="Calibri"/>
                <a:sym typeface="Calibri"/>
              </a:rPr>
              <a:t>ZAŠTO</a:t>
            </a:r>
          </a:p>
          <a:p>
            <a:pPr marL="0" lvl="4" indent="0">
              <a:spcBef>
                <a:spcPts val="0"/>
              </a:spcBef>
              <a:buSzPct val="25000"/>
              <a:buNone/>
            </a:pPr>
            <a:r>
              <a:rPr lang="hr-HR" sz="2400" dirty="0">
                <a:ea typeface="Calibri"/>
                <a:cs typeface="Calibri"/>
                <a:sym typeface="Calibri"/>
              </a:rPr>
              <a:t>Ona omogućuje pojedincu da donosi razborite i pametne odluke </a:t>
            </a:r>
            <a:r>
              <a:rPr lang="hr-HR" sz="2400" dirty="0">
                <a:latin typeface="Calibri" pitchFamily="34" charset="0"/>
                <a:cs typeface="Calibri" pitchFamily="34" charset="0"/>
              </a:rPr>
              <a:t>u raspolaganju svojim sredstvima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6444941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užnica">
  <a:themeElements>
    <a:clrScheme name="Kružnica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Kružn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užnica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Kružnica</Template>
  <TotalTime>66</TotalTime>
  <Words>2025</Words>
  <Application>Microsoft Office PowerPoint</Application>
  <PresentationFormat>Široki zaslon</PresentationFormat>
  <Paragraphs>202</Paragraphs>
  <Slides>36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36</vt:i4>
      </vt:variant>
    </vt:vector>
  </HeadingPairs>
  <TitlesOfParts>
    <vt:vector size="41" baseType="lpstr">
      <vt:lpstr>Arial</vt:lpstr>
      <vt:lpstr>Calibri</vt:lpstr>
      <vt:lpstr>Roboto</vt:lpstr>
      <vt:lpstr>Tw Cen MT</vt:lpstr>
      <vt:lpstr>Kružnica</vt:lpstr>
      <vt:lpstr>Osnove poduzetništva</vt:lpstr>
      <vt:lpstr>Očekivanja </vt:lpstr>
      <vt:lpstr>Stvarnost</vt:lpstr>
      <vt:lpstr>KLJUČNI PROBLEMI NOVOOSNOVANIH PODUZEĆA</vt:lpstr>
      <vt:lpstr>Pravni oblici </vt:lpstr>
      <vt:lpstr>D.o.o. /j.d.o.o.  Obrt</vt:lpstr>
      <vt:lpstr>Obrtnici - paušalci</vt:lpstr>
      <vt:lpstr>Zadružno poduzetništvo</vt:lpstr>
      <vt:lpstr>Financijska pismenost</vt:lpstr>
      <vt:lpstr>Porezi…..</vt:lpstr>
      <vt:lpstr>Porez na dobit (18%, 12%) Porez na dohodak (20%,30%) Porez na dodanu vrijednost (5%, 13%,25%)</vt:lpstr>
      <vt:lpstr>Porez na dobit/dohodak</vt:lpstr>
      <vt:lpstr>PDV</vt:lpstr>
      <vt:lpstr>Porezne stope</vt:lpstr>
      <vt:lpstr>Informatičke usluge – obračun PDv-a</vt:lpstr>
      <vt:lpstr>Slobodno tržište </vt:lpstr>
      <vt:lpstr>Novac </vt:lpstr>
      <vt:lpstr>Računovodstvo</vt:lpstr>
      <vt:lpstr>Osnovni računovodstveni pojmovi</vt:lpstr>
      <vt:lpstr>Bilanca stanja</vt:lpstr>
      <vt:lpstr>Osnovni pojmovi u vezi s  bilancom uspjeha - RDG</vt:lpstr>
      <vt:lpstr>Pokazatelji financijskih rezultata</vt:lpstr>
      <vt:lpstr>Financiranje poslovanja</vt:lpstr>
      <vt:lpstr>HAMAG - ESIF mikro i mali zajmovi</vt:lpstr>
      <vt:lpstr>POLJOPRIVREDA Dvoumite se oko otvaranja obrta ili OPG-a </vt:lpstr>
      <vt:lpstr>OPG</vt:lpstr>
      <vt:lpstr>PowerPoint prezentacija</vt:lpstr>
      <vt:lpstr>poteškoće</vt:lpstr>
      <vt:lpstr>poteškoće</vt:lpstr>
      <vt:lpstr>prednosti</vt:lpstr>
      <vt:lpstr>prednosti</vt:lpstr>
      <vt:lpstr>savjeti</vt:lpstr>
      <vt:lpstr>Bitno</vt:lpstr>
      <vt:lpstr>PowerPoint prezentacija</vt:lpstr>
      <vt:lpstr>POTPORNE INSTITUCIJE   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Osnove poduzetništva</dc:title>
  <dc:creator>Sanja</dc:creator>
  <cp:lastModifiedBy>Lira2</cp:lastModifiedBy>
  <cp:revision>3</cp:revision>
  <dcterms:created xsi:type="dcterms:W3CDTF">2021-09-06T08:39:45Z</dcterms:created>
  <dcterms:modified xsi:type="dcterms:W3CDTF">2021-09-10T06:36:54Z</dcterms:modified>
</cp:coreProperties>
</file>