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64" r:id="rId1"/>
  </p:sldMasterIdLst>
  <p:sldIdLst>
    <p:sldId id="256" r:id="rId2"/>
    <p:sldId id="268" r:id="rId3"/>
    <p:sldId id="262" r:id="rId4"/>
    <p:sldId id="259" r:id="rId5"/>
    <p:sldId id="273" r:id="rId6"/>
    <p:sldId id="275" r:id="rId7"/>
    <p:sldId id="274" r:id="rId8"/>
    <p:sldId id="263" r:id="rId9"/>
    <p:sldId id="272" r:id="rId10"/>
    <p:sldId id="277" r:id="rId11"/>
    <p:sldId id="278" r:id="rId12"/>
    <p:sldId id="279" r:id="rId13"/>
    <p:sldId id="270" r:id="rId14"/>
    <p:sldId id="264" r:id="rId15"/>
    <p:sldId id="269" r:id="rId16"/>
    <p:sldId id="276"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BZ-IV invbr81" initials="Oi" lastIdx="1" clrIdx="0">
    <p:extLst>
      <p:ext uri="{19B8F6BF-5375-455C-9EA6-DF929625EA0E}">
        <p15:presenceInfo xmlns:p15="http://schemas.microsoft.com/office/powerpoint/2012/main" userId="OBZ-IV invbr8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DE92547A-BCA8-49B7-AA71-54DDFDEB9EBE}" type="datetimeFigureOut">
              <a:rPr lang="hr-HR" smtClean="0"/>
              <a:t>29.6.2021.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BE631D1-EC74-481C-AA8B-13577DC3ED3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Slika 3">
            <a:extLst>
              <a:ext uri="{FF2B5EF4-FFF2-40B4-BE49-F238E27FC236}">
                <a16:creationId xmlns:a16="http://schemas.microsoft.com/office/drawing/2014/main" id="{92A6E77E-3419-4608-92DF-9F8464ED51DE}"/>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374918" y="205273"/>
            <a:ext cx="1675130" cy="504825"/>
          </a:xfrm>
          <a:prstGeom prst="rect">
            <a:avLst/>
          </a:prstGeom>
          <a:noFill/>
          <a:ln>
            <a:noFill/>
          </a:ln>
        </p:spPr>
      </p:pic>
    </p:spTree>
    <p:extLst>
      <p:ext uri="{BB962C8B-B14F-4D97-AF65-F5344CB8AC3E}">
        <p14:creationId xmlns:p14="http://schemas.microsoft.com/office/powerpoint/2010/main" val="3618779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E92547A-BCA8-49B7-AA71-54DDFDEB9EBE}" type="datetimeFigureOut">
              <a:rPr lang="hr-HR" smtClean="0"/>
              <a:t>29.6.2021.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1134371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E92547A-BCA8-49B7-AA71-54DDFDEB9EBE}" type="datetimeFigureOut">
              <a:rPr lang="hr-HR" smtClean="0"/>
              <a:t>29.6.2021.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1243205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E92547A-BCA8-49B7-AA71-54DDFDEB9EBE}" type="datetimeFigureOut">
              <a:rPr lang="hr-HR" smtClean="0"/>
              <a:t>29.6.2021.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1170726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DE92547A-BCA8-49B7-AA71-54DDFDEB9EBE}" type="datetimeFigureOut">
              <a:rPr lang="hr-HR" smtClean="0"/>
              <a:t>29.6.2021.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BE631D1-EC74-481C-AA8B-13577DC3ED3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6399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DE92547A-BCA8-49B7-AA71-54DDFDEB9EBE}" type="datetimeFigureOut">
              <a:rPr lang="hr-HR" smtClean="0"/>
              <a:t>29.6.2021.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37632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9728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21792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DE92547A-BCA8-49B7-AA71-54DDFDEB9EBE}" type="datetimeFigureOut">
              <a:rPr lang="hr-HR" smtClean="0"/>
              <a:t>29.6.2021.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418627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DE92547A-BCA8-49B7-AA71-54DDFDEB9EBE}" type="datetimeFigureOut">
              <a:rPr lang="hr-HR" smtClean="0"/>
              <a:t>29.6.2021.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170438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E92547A-BCA8-49B7-AA71-54DDFDEB9EBE}" type="datetimeFigureOut">
              <a:rPr lang="hr-HR" smtClean="0"/>
              <a:t>29.6.2021.</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59837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E92547A-BCA8-49B7-AA71-54DDFDEB9EBE}" type="datetimeFigureOut">
              <a:rPr lang="hr-HR" smtClean="0"/>
              <a:t>29.6.2021.</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BE631D1-EC74-481C-AA8B-13577DC3ED38}" type="slidenum">
              <a:rPr lang="hr-HR" smtClean="0"/>
              <a:t>‹#›</a:t>
            </a:fld>
            <a:endParaRPr lang="hr-HR"/>
          </a:p>
        </p:txBody>
      </p:sp>
    </p:spTree>
    <p:extLst>
      <p:ext uri="{BB962C8B-B14F-4D97-AF65-F5344CB8AC3E}">
        <p14:creationId xmlns:p14="http://schemas.microsoft.com/office/powerpoint/2010/main" val="396693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DE92547A-BCA8-49B7-AA71-54DDFDEB9EBE}" type="datetimeFigureOut">
              <a:rPr lang="hr-HR" smtClean="0"/>
              <a:t>29.6.2021.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BE631D1-EC74-481C-AA8B-13577DC3ED38}" type="slidenum">
              <a:rPr lang="hr-HR" smtClean="0"/>
              <a:t>‹#›</a:t>
            </a:fld>
            <a:endParaRPr lang="hr-HR"/>
          </a:p>
        </p:txBody>
      </p:sp>
    </p:spTree>
    <p:extLst>
      <p:ext uri="{BB962C8B-B14F-4D97-AF65-F5344CB8AC3E}">
        <p14:creationId xmlns:p14="http://schemas.microsoft.com/office/powerpoint/2010/main" val="1405231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E92547A-BCA8-49B7-AA71-54DDFDEB9EBE}" type="datetimeFigureOut">
              <a:rPr lang="hr-HR" smtClean="0"/>
              <a:t>29.6.2021.</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BE631D1-EC74-481C-AA8B-13577DC3ED38}"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Slika 3">
            <a:extLst>
              <a:ext uri="{FF2B5EF4-FFF2-40B4-BE49-F238E27FC236}">
                <a16:creationId xmlns:a16="http://schemas.microsoft.com/office/drawing/2014/main" id="{ED16AFC8-CA6C-4754-840E-1600B4B0F63F}"/>
              </a:ext>
            </a:extLst>
          </p:cNvPr>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374918" y="205273"/>
            <a:ext cx="1675130" cy="504825"/>
          </a:xfrm>
          <a:prstGeom prst="rect">
            <a:avLst/>
          </a:prstGeom>
          <a:noFill/>
          <a:ln>
            <a:noFill/>
          </a:ln>
        </p:spPr>
      </p:pic>
    </p:spTree>
    <p:extLst>
      <p:ext uri="{BB962C8B-B14F-4D97-AF65-F5344CB8AC3E}">
        <p14:creationId xmlns:p14="http://schemas.microsoft.com/office/powerpoint/2010/main" val="2538252111"/>
      </p:ext>
    </p:extLst>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69" r:id="rId5"/>
    <p:sldLayoutId id="2147484270" r:id="rId6"/>
    <p:sldLayoutId id="2147484271" r:id="rId7"/>
    <p:sldLayoutId id="2147484272" r:id="rId8"/>
    <p:sldLayoutId id="2147484273" r:id="rId9"/>
    <p:sldLayoutId id="2147484274" r:id="rId10"/>
    <p:sldLayoutId id="214748427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3CFE237-71B9-4CCE-B626-0A0601437A98}"/>
              </a:ext>
            </a:extLst>
          </p:cNvPr>
          <p:cNvSpPr>
            <a:spLocks noGrp="1"/>
          </p:cNvSpPr>
          <p:nvPr>
            <p:ph type="ctrTitle"/>
          </p:nvPr>
        </p:nvSpPr>
        <p:spPr>
          <a:xfrm>
            <a:off x="1100051" y="506539"/>
            <a:ext cx="10058400" cy="1895841"/>
          </a:xfrm>
        </p:spPr>
        <p:txBody>
          <a:bodyPr>
            <a:normAutofit/>
          </a:bodyPr>
          <a:lstStyle/>
          <a:p>
            <a:pPr algn="ctr"/>
            <a:r>
              <a:rPr lang="hr-HR" sz="4000" dirty="0"/>
              <a:t>„</a:t>
            </a:r>
            <a:r>
              <a:rPr lang="hr-HR" sz="4000" i="1" dirty="0">
                <a:solidFill>
                  <a:schemeClr val="tx1"/>
                </a:solidFill>
                <a:latin typeface="Times New Roman" panose="02020603050405020304" pitchFamily="18" charset="0"/>
                <a:cs typeface="Times New Roman" panose="02020603050405020304" pitchFamily="18" charset="0"/>
              </a:rPr>
              <a:t>Novo razdoblje – nove mogućnosti: EU fondovi u funkciji razvoja gospodarstva”</a:t>
            </a:r>
          </a:p>
        </p:txBody>
      </p:sp>
      <p:sp>
        <p:nvSpPr>
          <p:cNvPr id="3" name="Podnaslov 2">
            <a:extLst>
              <a:ext uri="{FF2B5EF4-FFF2-40B4-BE49-F238E27FC236}">
                <a16:creationId xmlns:a16="http://schemas.microsoft.com/office/drawing/2014/main" id="{65CE2F07-3949-4C53-B2D1-F25DF700F004}"/>
              </a:ext>
            </a:extLst>
          </p:cNvPr>
          <p:cNvSpPr>
            <a:spLocks noGrp="1"/>
          </p:cNvSpPr>
          <p:nvPr>
            <p:ph type="subTitle" idx="1"/>
          </p:nvPr>
        </p:nvSpPr>
        <p:spPr>
          <a:xfrm>
            <a:off x="1100051" y="3241964"/>
            <a:ext cx="10058400" cy="1506681"/>
          </a:xfrm>
        </p:spPr>
        <p:txBody>
          <a:bodyPr>
            <a:normAutofit/>
          </a:bodyPr>
          <a:lstStyle/>
          <a:p>
            <a:endParaRPr lang="hr-HR" sz="1800" dirty="0"/>
          </a:p>
          <a:p>
            <a:endParaRPr lang="hr-HR" sz="1800" dirty="0"/>
          </a:p>
          <a:p>
            <a:r>
              <a:rPr lang="hr-HR" sz="1800" dirty="0">
                <a:solidFill>
                  <a:schemeClr val="tx1"/>
                </a:solidFill>
                <a:latin typeface="Times New Roman" panose="02020603050405020304" pitchFamily="18" charset="0"/>
                <a:cs typeface="Times New Roman" panose="02020603050405020304" pitchFamily="18" charset="0"/>
              </a:rPr>
              <a:t>LIPIK, 29.06.2021.</a:t>
            </a:r>
          </a:p>
        </p:txBody>
      </p:sp>
      <p:pic>
        <p:nvPicPr>
          <p:cNvPr id="4" name="Slika 3">
            <a:extLst>
              <a:ext uri="{FF2B5EF4-FFF2-40B4-BE49-F238E27FC236}">
                <a16:creationId xmlns:a16="http://schemas.microsoft.com/office/drawing/2014/main" id="{8430F10D-6312-4F4D-8180-ABB0565ACE8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16870" y="214680"/>
            <a:ext cx="1675130" cy="504825"/>
          </a:xfrm>
          <a:prstGeom prst="rect">
            <a:avLst/>
          </a:prstGeom>
          <a:noFill/>
          <a:ln>
            <a:noFill/>
          </a:ln>
        </p:spPr>
      </p:pic>
      <p:pic>
        <p:nvPicPr>
          <p:cNvPr id="5" name="Slika 4">
            <a:extLst>
              <a:ext uri="{FF2B5EF4-FFF2-40B4-BE49-F238E27FC236}">
                <a16:creationId xmlns:a16="http://schemas.microsoft.com/office/drawing/2014/main" id="{D319B897-49F0-444C-8E0A-1D601EAB2A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74573" y="4788091"/>
            <a:ext cx="3936991" cy="1506681"/>
          </a:xfrm>
          <a:prstGeom prst="rect">
            <a:avLst/>
          </a:prstGeom>
        </p:spPr>
      </p:pic>
    </p:spTree>
    <p:extLst>
      <p:ext uri="{BB962C8B-B14F-4D97-AF65-F5344CB8AC3E}">
        <p14:creationId xmlns:p14="http://schemas.microsoft.com/office/powerpoint/2010/main" val="601734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2FF4B7D-A283-4059-8B68-9D5DF2E2C760}"/>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Politika: Integrirani teritorijalni razvoj</a:t>
            </a:r>
          </a:p>
        </p:txBody>
      </p:sp>
      <p:sp>
        <p:nvSpPr>
          <p:cNvPr id="6" name="Rezervirano mjesto sadržaja 5">
            <a:extLst>
              <a:ext uri="{FF2B5EF4-FFF2-40B4-BE49-F238E27FC236}">
                <a16:creationId xmlns:a16="http://schemas.microsoft.com/office/drawing/2014/main" id="{26DCF825-CA20-4984-AF69-35D2A80BFB6D}"/>
              </a:ext>
            </a:extLst>
          </p:cNvPr>
          <p:cNvSpPr>
            <a:spLocks noGrp="1"/>
          </p:cNvSpPr>
          <p:nvPr>
            <p:ph idx="1"/>
          </p:nvPr>
        </p:nvSpPr>
        <p:spPr>
          <a:xfrm>
            <a:off x="1066800" y="1737360"/>
            <a:ext cx="10058400" cy="4023360"/>
          </a:xfrm>
        </p:spPr>
        <p:txBody>
          <a:bodyPr>
            <a:normAutofit lnSpcReduction="10000"/>
          </a:bodyPr>
          <a:lstStyle/>
          <a:p>
            <a:pPr>
              <a:buFont typeface="Wingdings" panose="05000000000000000000" pitchFamily="2" charset="2"/>
              <a:buChar char="Ø"/>
            </a:pPr>
            <a:endParaRPr lang="hr-HR" sz="1400" dirty="0"/>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Izrada planova za industrijsku tranziciju hrvatskih regija  ( Panonska, Sjeverna i Jadranska ) </a:t>
            </a:r>
          </a:p>
          <a:p>
            <a:pPr marL="0" indent="0" algn="ctr">
              <a:buNone/>
            </a:pPr>
            <a:r>
              <a:rPr lang="hr-HR" sz="1400" u="sng" dirty="0">
                <a:latin typeface="Times New Roman" panose="02020603050405020304" pitchFamily="18" charset="0"/>
                <a:cs typeface="Times New Roman" panose="02020603050405020304" pitchFamily="18" charset="0"/>
              </a:rPr>
              <a:t>Prioritetni sektori Panonske Hrvatske:</a:t>
            </a:r>
          </a:p>
          <a:p>
            <a:pPr>
              <a:buFont typeface="Wingdings" panose="05000000000000000000" pitchFamily="2" charset="2"/>
              <a:buChar char="Ø"/>
            </a:pPr>
            <a:endParaRPr lang="hr-HR" sz="1400"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Prehrambeno - prerađivački, Drvno - prerađivački, Metalo - prerađivački, IKT, Sektor turizma</a:t>
            </a:r>
          </a:p>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a:p>
            <a:pPr marL="0" indent="0" algn="ctr">
              <a:buNone/>
            </a:pPr>
            <a:r>
              <a:rPr lang="hr-HR" sz="1400" u="sng" dirty="0">
                <a:latin typeface="Times New Roman" panose="02020603050405020304" pitchFamily="18" charset="0"/>
                <a:cs typeface="Times New Roman" panose="02020603050405020304" pitchFamily="18" charset="0"/>
              </a:rPr>
              <a:t>Prihvatljive aktivnosti </a:t>
            </a:r>
            <a:r>
              <a:rPr lang="hr-HR" sz="14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Izravna potpora za osnivanje start-</a:t>
            </a:r>
            <a:r>
              <a:rPr lang="hr-HR" sz="1400" dirty="0" err="1">
                <a:latin typeface="Times New Roman" panose="02020603050405020304" pitchFamily="18" charset="0"/>
                <a:cs typeface="Times New Roman" panose="02020603050405020304" pitchFamily="18" charset="0"/>
              </a:rPr>
              <a:t>up</a:t>
            </a:r>
            <a:r>
              <a:rPr lang="hr-HR" sz="1400" dirty="0">
                <a:latin typeface="Times New Roman" panose="02020603050405020304" pitchFamily="18" charset="0"/>
                <a:cs typeface="Times New Roman" panose="02020603050405020304" pitchFamily="18" charset="0"/>
              </a:rPr>
              <a:t>-ova, ostanak i rast postojećih MSP-ova i institucijama za  pružanje potpore u poslovanju, posebno prilagođenim    potrebama i potencijalima za gospodarski razvoj određenih područja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Poticanje prijelaz na klimatski neutralno ili čak klimatski pozitivno, regenerativno gospodarstvo i promicanje </a:t>
            </a:r>
            <a:r>
              <a:rPr lang="hr-HR" sz="1400" dirty="0" err="1">
                <a:latin typeface="Times New Roman" panose="02020603050405020304" pitchFamily="18" charset="0"/>
                <a:cs typeface="Times New Roman" panose="02020603050405020304" pitchFamily="18" charset="0"/>
              </a:rPr>
              <a:t>uključivog</a:t>
            </a:r>
            <a:r>
              <a:rPr lang="hr-HR" sz="1400" dirty="0">
                <a:latin typeface="Times New Roman" panose="02020603050405020304" pitchFamily="18" charset="0"/>
                <a:cs typeface="Times New Roman" panose="02020603050405020304" pitchFamily="18" charset="0"/>
              </a:rPr>
              <a:t> rasta za pravednu tranziciju</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Pružanje potpore poduzetništvu i angažmanu privatnog sektora, te izgradnja regionalnih kapaciteta MSP-ova za potrebe internacionalizacije (</a:t>
            </a:r>
            <a:r>
              <a:rPr lang="hr-HR" sz="1400" dirty="0" err="1">
                <a:latin typeface="Times New Roman" panose="02020603050405020304" pitchFamily="18" charset="0"/>
                <a:cs typeface="Times New Roman" panose="02020603050405020304" pitchFamily="18" charset="0"/>
              </a:rPr>
              <a:t>uklj</a:t>
            </a:r>
            <a:r>
              <a:rPr lang="hr-HR" sz="1400" dirty="0">
                <a:latin typeface="Times New Roman" panose="02020603050405020304" pitchFamily="18" charset="0"/>
                <a:cs typeface="Times New Roman" panose="02020603050405020304" pitchFamily="18" charset="0"/>
              </a:rPr>
              <a:t>. putem poduzetničkih potpornih institucija i komora te </a:t>
            </a:r>
            <a:r>
              <a:rPr lang="hr-HR" sz="1400" dirty="0" err="1">
                <a:latin typeface="Times New Roman" panose="02020603050405020304" pitchFamily="18" charset="0"/>
                <a:cs typeface="Times New Roman" panose="02020603050405020304" pitchFamily="18" charset="0"/>
              </a:rPr>
              <a:t>mentoriranja</a:t>
            </a:r>
            <a:r>
              <a:rPr lang="hr-HR" sz="14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endParaRPr lang="hr-HR" dirty="0"/>
          </a:p>
        </p:txBody>
      </p:sp>
    </p:spTree>
    <p:extLst>
      <p:ext uri="{BB962C8B-B14F-4D97-AF65-F5344CB8AC3E}">
        <p14:creationId xmlns:p14="http://schemas.microsoft.com/office/powerpoint/2010/main" val="1075721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95EC855-1CA9-4375-AB58-6396EF4AD4E7}"/>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Solidarna Europa</a:t>
            </a:r>
          </a:p>
        </p:txBody>
      </p:sp>
      <p:sp>
        <p:nvSpPr>
          <p:cNvPr id="3" name="Rezervirano mjesto sadržaja 2">
            <a:extLst>
              <a:ext uri="{FF2B5EF4-FFF2-40B4-BE49-F238E27FC236}">
                <a16:creationId xmlns:a16="http://schemas.microsoft.com/office/drawing/2014/main" id="{F2E4C568-2531-4147-A483-F57B14385FFF}"/>
              </a:ext>
            </a:extLst>
          </p:cNvPr>
          <p:cNvSpPr>
            <a:spLocks noGrp="1"/>
          </p:cNvSpPr>
          <p:nvPr>
            <p:ph idx="1"/>
          </p:nvPr>
        </p:nvSpPr>
        <p:spPr/>
        <p:txBody>
          <a:bodyPr>
            <a:normAutofit/>
          </a:bodyPr>
          <a:lstStyle/>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Cilj politike: Europa s istaknutijom socijalno komponentom i </a:t>
            </a:r>
            <a:r>
              <a:rPr lang="hr-HR" sz="1400" dirty="0" err="1">
                <a:latin typeface="Times New Roman" panose="02020603050405020304" pitchFamily="18" charset="0"/>
                <a:cs typeface="Times New Roman" panose="02020603050405020304" pitchFamily="18" charset="0"/>
              </a:rPr>
              <a:t>uključivosti</a:t>
            </a: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Raspoloživi iznos: 500.000.000 eura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Prihvatljivi korisnici: Javna tijela / institucije, Turističke zajednice, Lokalno stanovništvo, </a:t>
            </a:r>
            <a:r>
              <a:rPr lang="hr-HR" sz="1400" b="1" dirty="0">
                <a:latin typeface="Times New Roman" panose="02020603050405020304" pitchFamily="18" charset="0"/>
                <a:cs typeface="Times New Roman" panose="02020603050405020304" pitchFamily="18" charset="0"/>
              </a:rPr>
              <a:t>Mikro mali i srednji poduzetnici…</a:t>
            </a:r>
          </a:p>
          <a:p>
            <a:pPr marL="0" indent="0" algn="ctr">
              <a:buNone/>
            </a:pPr>
            <a:br>
              <a:rPr lang="hr-HR" sz="1400" b="1" dirty="0">
                <a:latin typeface="Times New Roman" panose="02020603050405020304" pitchFamily="18" charset="0"/>
                <a:cs typeface="Times New Roman" panose="02020603050405020304" pitchFamily="18" charset="0"/>
              </a:rPr>
            </a:br>
            <a:r>
              <a:rPr lang="hr-HR" sz="1400" u="sng" dirty="0">
                <a:latin typeface="Times New Roman" panose="02020603050405020304" pitchFamily="18" charset="0"/>
                <a:cs typeface="Times New Roman" panose="02020603050405020304" pitchFamily="18" charset="0"/>
              </a:rPr>
              <a:t>Prihvatljive aktivnosti</a:t>
            </a:r>
          </a:p>
          <a:p>
            <a:pPr>
              <a:buFont typeface="Wingdings" panose="05000000000000000000" pitchFamily="2" charset="2"/>
              <a:buChar char="Ø"/>
            </a:pPr>
            <a:r>
              <a:rPr lang="hr-HR" sz="1400" b="1" dirty="0">
                <a:latin typeface="Times New Roman" panose="02020603050405020304" pitchFamily="18" charset="0"/>
                <a:cs typeface="Times New Roman" panose="02020603050405020304" pitchFamily="18" charset="0"/>
              </a:rPr>
              <a:t> </a:t>
            </a:r>
            <a:r>
              <a:rPr lang="hr-HR" sz="1400" dirty="0">
                <a:latin typeface="Times New Roman" panose="02020603050405020304" pitchFamily="18" charset="0"/>
                <a:cs typeface="Times New Roman" panose="02020603050405020304" pitchFamily="18" charset="0"/>
              </a:rPr>
              <a:t>Poticanje </a:t>
            </a:r>
            <a:r>
              <a:rPr lang="hr-HR" sz="1400" dirty="0" err="1">
                <a:latin typeface="Times New Roman" panose="02020603050405020304" pitchFamily="18" charset="0"/>
                <a:cs typeface="Times New Roman" panose="02020603050405020304" pitchFamily="18" charset="0"/>
              </a:rPr>
              <a:t>uključivog</a:t>
            </a:r>
            <a:r>
              <a:rPr lang="hr-HR" sz="1400" dirty="0">
                <a:latin typeface="Times New Roman" panose="02020603050405020304" pitchFamily="18" charset="0"/>
                <a:cs typeface="Times New Roman" panose="02020603050405020304" pitchFamily="18" charset="0"/>
              </a:rPr>
              <a:t> i održivog gospodarskog i socijalnog razvoja kroz turizam, a posebno u područjima koja se u velikoj mjeri oslanjaju na turistički ekosustav razvojem </a:t>
            </a:r>
            <a:r>
              <a:rPr lang="hr-HR" sz="1400" dirty="0" err="1">
                <a:latin typeface="Times New Roman" panose="02020603050405020304" pitchFamily="18" charset="0"/>
                <a:cs typeface="Times New Roman" panose="02020603050405020304" pitchFamily="18" charset="0"/>
              </a:rPr>
              <a:t>diverzificiranih</a:t>
            </a:r>
            <a:r>
              <a:rPr lang="hr-HR" sz="1400" dirty="0">
                <a:latin typeface="Times New Roman" panose="02020603050405020304" pitchFamily="18" charset="0"/>
                <a:cs typeface="Times New Roman" panose="02020603050405020304" pitchFamily="18" charset="0"/>
              </a:rPr>
              <a:t> turističkih proizvoda i usluga, korištenjem socijalnih inovacija i stvaranjem prilika za zapošljavanje, posebno zapošljavanje ranjivih skupina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Aktivnosti usmjerene promicanju uključivanja nezaposlenih i neaktivnih osoba na tržište rada; daljnji razvoj sektora društvenog poduzetništva</a:t>
            </a:r>
            <a:endParaRPr lang="hr-HR"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139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781D40-B3E6-4871-891C-02C113D6FDE4}"/>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Poljoprivreda - Program ruralnog razvoja</a:t>
            </a:r>
          </a:p>
        </p:txBody>
      </p:sp>
      <p:sp>
        <p:nvSpPr>
          <p:cNvPr id="3" name="Rezervirano mjesto sadržaja 2">
            <a:extLst>
              <a:ext uri="{FF2B5EF4-FFF2-40B4-BE49-F238E27FC236}">
                <a16:creationId xmlns:a16="http://schemas.microsoft.com/office/drawing/2014/main" id="{1CAA6CF2-E38F-4650-BCD6-6C3657F4FC70}"/>
              </a:ext>
            </a:extLst>
          </p:cNvPr>
          <p:cNvSpPr>
            <a:spLocks noGrp="1"/>
          </p:cNvSpPr>
          <p:nvPr>
            <p:ph idx="1"/>
          </p:nvPr>
        </p:nvSpPr>
        <p:spPr>
          <a:xfrm>
            <a:off x="1097280" y="2206520"/>
            <a:ext cx="10058400" cy="4023360"/>
          </a:xfrm>
        </p:spPr>
        <p:txBody>
          <a:bodyPr>
            <a:normAutofit/>
          </a:bodyPr>
          <a:lstStyle/>
          <a:p>
            <a:endParaRPr lang="hr-HR" sz="1400" dirty="0"/>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Temeljem prijelaznih odredbi razdoblje 2021. – 2022. nadolazeći natječaji će ići po postojećim </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pravilima trenutno važećeg programa ruralnog razvoja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Financijska sredstva su osigurana iz nove omotnice</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Novi Operativni program za poljoprivredu - u fazi programiranja, Ministarstvo poljoprivrede</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provodi savjetovanje s javnošću nakon čega je u planu slanje na odobravanje Europskoj komisiji</a:t>
            </a:r>
          </a:p>
          <a:p>
            <a:pPr marL="0" indent="0">
              <a:buNone/>
            </a:pPr>
            <a:r>
              <a:rPr lang="hr-HR" sz="1400" dirty="0">
                <a:latin typeface="Times New Roman" panose="02020603050405020304" pitchFamily="18" charset="0"/>
                <a:cs typeface="Times New Roman" panose="02020603050405020304" pitchFamily="18" charset="0"/>
              </a:rPr>
              <a:t>     ( okvirni termin je kraj 2021. godine )</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Predložena novost: povećanje iznosa za mlade poljoprivrednike s dosadašnjim 50.000,00 na</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70.000,00 eura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Ključne dosadašnje mjere ( 4, 7, 8… ) ostaju kao i do sada uključujući i važnije ostale omotnice ( vinska, pčelari… )</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a:t>
            </a:r>
          </a:p>
          <a:p>
            <a:pPr marL="0" indent="0">
              <a:buNone/>
            </a:pPr>
            <a:endParaRPr lang="hr-HR" sz="1400" dirty="0"/>
          </a:p>
        </p:txBody>
      </p:sp>
    </p:spTree>
    <p:extLst>
      <p:ext uri="{BB962C8B-B14F-4D97-AF65-F5344CB8AC3E}">
        <p14:creationId xmlns:p14="http://schemas.microsoft.com/office/powerpoint/2010/main" val="84471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5F7D956-D7D9-4972-A3EE-4287B0010AB5}"/>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NUTS2 – pojam, dosadašnja podjela</a:t>
            </a:r>
            <a:r>
              <a:rPr lang="hr-HR" sz="2000" i="1" dirty="0">
                <a:solidFill>
                  <a:schemeClr val="tx1"/>
                </a:solidFill>
                <a:latin typeface="Times New Roman" panose="02020603050405020304" pitchFamily="18" charset="0"/>
                <a:cs typeface="Times New Roman" panose="02020603050405020304" pitchFamily="18" charset="0"/>
              </a:rPr>
              <a:t>….</a:t>
            </a:r>
            <a:endParaRPr lang="hr-HR" sz="2000" i="1" dirty="0">
              <a:solidFill>
                <a:schemeClr val="tx1"/>
              </a:solidFill>
            </a:endParaRPr>
          </a:p>
        </p:txBody>
      </p:sp>
      <p:sp>
        <p:nvSpPr>
          <p:cNvPr id="3" name="Rezervirano mjesto sadržaja 2">
            <a:extLst>
              <a:ext uri="{FF2B5EF4-FFF2-40B4-BE49-F238E27FC236}">
                <a16:creationId xmlns:a16="http://schemas.microsoft.com/office/drawing/2014/main" id="{DF11F97F-0DBE-481B-A259-D4C185B720C8}"/>
              </a:ext>
            </a:extLst>
          </p:cNvPr>
          <p:cNvSpPr>
            <a:spLocks noGrp="1"/>
          </p:cNvSpPr>
          <p:nvPr>
            <p:ph idx="1"/>
          </p:nvPr>
        </p:nvSpPr>
        <p:spPr>
          <a:xfrm>
            <a:off x="1451579" y="2015732"/>
            <a:ext cx="9603275" cy="3733427"/>
          </a:xfrm>
        </p:spPr>
        <p:txBody>
          <a:bodyPr>
            <a:normAutofit/>
          </a:bodyPr>
          <a:lstStyle/>
          <a:p>
            <a:pPr>
              <a:buFont typeface="Wingdings" panose="05000000000000000000" pitchFamily="2" charset="2"/>
              <a:buChar char="Ø"/>
            </a:pPr>
            <a:r>
              <a:rPr lang="hr-HR" sz="1400" b="1" dirty="0">
                <a:latin typeface="Times New Roman" panose="02020603050405020304" pitchFamily="18" charset="0"/>
                <a:cs typeface="Times New Roman" panose="02020603050405020304" pitchFamily="18" charset="0"/>
              </a:rPr>
              <a:t> NUTS: HR, NUTS </a:t>
            </a:r>
            <a:r>
              <a:rPr lang="hr-HR" sz="1400" dirty="0">
                <a:latin typeface="Times New Roman" panose="02020603050405020304" pitchFamily="18" charset="0"/>
                <a:cs typeface="Times New Roman" panose="02020603050405020304" pitchFamily="18" charset="0"/>
              </a:rPr>
              <a:t>regije u Republici Hrvatskoj ili NKPJS - Nacionalna klasifikacija prostornih jedinica za statistiku Državnog zavoda za statistiku Republike Hrvatske se na teritorijalnu podjelu Republike Hrvatske za statističke potrebe, prema europskoj „Nomenklaturi prostornih jedinica za statistiku“ </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U početku služila za izradu regionalnih statistika…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Republika Hrvatska je bila podijeljena na dvije statističke regije… </a:t>
            </a:r>
            <a:r>
              <a:rPr lang="pl-PL" sz="1400" dirty="0">
                <a:latin typeface="Times New Roman" panose="02020603050405020304" pitchFamily="18" charset="0"/>
                <a:cs typeface="Times New Roman" panose="02020603050405020304" pitchFamily="18" charset="0"/>
              </a:rPr>
              <a:t>na prvi pogled samo tehničko pitanje..</a:t>
            </a:r>
            <a:endParaRPr lang="hr-HR" sz="1400" dirty="0">
              <a:latin typeface="Times New Roman" panose="02020603050405020304" pitchFamily="18" charset="0"/>
              <a:cs typeface="Times New Roman" panose="02020603050405020304" pitchFamily="18" charset="0"/>
            </a:endParaRPr>
          </a:p>
          <a:p>
            <a:pPr marL="0" indent="0">
              <a:buNone/>
            </a:pPr>
            <a:r>
              <a:rPr lang="hr-HR" sz="1400" dirty="0">
                <a:latin typeface="Times New Roman" panose="02020603050405020304" pitchFamily="18" charset="0"/>
                <a:cs typeface="Times New Roman" panose="02020603050405020304" pitchFamily="18" charset="0"/>
              </a:rPr>
              <a:t> </a:t>
            </a:r>
          </a:p>
          <a:p>
            <a:pPr marL="0" indent="0">
              <a:buNone/>
            </a:pPr>
            <a:endParaRPr lang="hr-HR" sz="1400" dirty="0">
              <a:latin typeface="Times New Roman" panose="02020603050405020304" pitchFamily="18" charset="0"/>
              <a:cs typeface="Times New Roman" panose="02020603050405020304" pitchFamily="18" charset="0"/>
            </a:endParaRPr>
          </a:p>
          <a:p>
            <a:pPr marL="0" indent="0">
              <a:buNone/>
            </a:pPr>
            <a:endParaRPr lang="hr-HR" sz="1400" dirty="0">
              <a:latin typeface="Times New Roman" panose="02020603050405020304" pitchFamily="18" charset="0"/>
              <a:cs typeface="Times New Roman" panose="02020603050405020304" pitchFamily="18" charset="0"/>
            </a:endParaRPr>
          </a:p>
          <a:p>
            <a:pPr marL="0" indent="0">
              <a:buNone/>
            </a:pPr>
            <a:endParaRPr lang="hr-HR" sz="1400" dirty="0">
              <a:latin typeface="Times New Roman" panose="02020603050405020304" pitchFamily="18" charset="0"/>
              <a:cs typeface="Times New Roman" panose="02020603050405020304" pitchFamily="18" charset="0"/>
            </a:endParaRPr>
          </a:p>
        </p:txBody>
      </p:sp>
      <p:pic>
        <p:nvPicPr>
          <p:cNvPr id="5" name="Slika 4">
            <a:extLst>
              <a:ext uri="{FF2B5EF4-FFF2-40B4-BE49-F238E27FC236}">
                <a16:creationId xmlns:a16="http://schemas.microsoft.com/office/drawing/2014/main" id="{CFD65AD8-AE6A-4C44-A20A-3166F8CCA0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8408" y="3615882"/>
            <a:ext cx="3105583" cy="2012441"/>
          </a:xfrm>
          <a:prstGeom prst="rect">
            <a:avLst/>
          </a:prstGeom>
        </p:spPr>
      </p:pic>
    </p:spTree>
    <p:extLst>
      <p:ext uri="{BB962C8B-B14F-4D97-AF65-F5344CB8AC3E}">
        <p14:creationId xmlns:p14="http://schemas.microsoft.com/office/powerpoint/2010/main" val="99519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BFF159F-D778-45DC-AF70-D508D3B691EB}"/>
              </a:ext>
            </a:extLst>
          </p:cNvPr>
          <p:cNvSpPr>
            <a:spLocks noGrp="1"/>
          </p:cNvSpPr>
          <p:nvPr>
            <p:ph type="title"/>
          </p:nvPr>
        </p:nvSpPr>
        <p:spPr/>
        <p:txBody>
          <a:bodyPr/>
          <a:lstStyle/>
          <a:p>
            <a:pPr algn="ctr"/>
            <a:r>
              <a:rPr lang="hr-HR" dirty="0"/>
              <a:t> </a:t>
            </a:r>
            <a:r>
              <a:rPr lang="hr-HR" sz="2400" i="1" dirty="0">
                <a:solidFill>
                  <a:schemeClr val="tx1"/>
                </a:solidFill>
                <a:latin typeface="Times New Roman" panose="02020603050405020304" pitchFamily="18" charset="0"/>
                <a:cs typeface="Times New Roman" panose="02020603050405020304" pitchFamily="18" charset="0"/>
              </a:rPr>
              <a:t>NUTS2 nova podjela - 4 regije</a:t>
            </a:r>
          </a:p>
        </p:txBody>
      </p:sp>
      <p:pic>
        <p:nvPicPr>
          <p:cNvPr id="1026" name="Picture 2">
            <a:extLst>
              <a:ext uri="{FF2B5EF4-FFF2-40B4-BE49-F238E27FC236}">
                <a16:creationId xmlns:a16="http://schemas.microsoft.com/office/drawing/2014/main" id="{3A8A9435-05EB-4BD2-89EB-24AD662E0BC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96163" y="1952624"/>
            <a:ext cx="6151998" cy="3350767"/>
          </a:xfrm>
          <a:prstGeom prst="rect">
            <a:avLst/>
          </a:prstGeom>
          <a:noFill/>
          <a:effectLst>
            <a:softEdge rad="254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345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06D2E6-B9E0-408D-B0F0-0C6F26394BC3}"/>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Zašto nova NUTS2 podjela ??? </a:t>
            </a:r>
          </a:p>
        </p:txBody>
      </p:sp>
      <p:sp>
        <p:nvSpPr>
          <p:cNvPr id="3" name="Rezervirano mjesto sadržaja 2">
            <a:extLst>
              <a:ext uri="{FF2B5EF4-FFF2-40B4-BE49-F238E27FC236}">
                <a16:creationId xmlns:a16="http://schemas.microsoft.com/office/drawing/2014/main" id="{4CEAF910-62CD-4020-BE43-4766F02E1DBA}"/>
              </a:ext>
            </a:extLst>
          </p:cNvPr>
          <p:cNvSpPr>
            <a:spLocks noGrp="1"/>
          </p:cNvSpPr>
          <p:nvPr>
            <p:ph idx="1"/>
          </p:nvPr>
        </p:nvSpPr>
        <p:spPr/>
        <p:txBody>
          <a:bodyPr>
            <a:normAutofit/>
          </a:bodyPr>
          <a:lstStyle/>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Ranije izvršena podjela RH na dvije NUTS regije pokazala se tijekom primjene neadekvatnom i nepravednom za vođenje regionalne   politike obzirom da je intenzitet potpore bio 25% bez obzira na regiju ulaganja.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Primjerice regija Kontinentalna Hrvatska sastojala se od 14 županija koje su međusobno vrlo različite, posebice u smislu njihovih socioekonomskih prilika i budućeg razvoja, te su županije ostvarivale nižu stopu regionalnih potpora u odnosu na stvarni BDP po stanovniku</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Danas NUTS klasifikacija igra ključnu ulogu u što boljem iskorištavanju sredstava koja su nam na raspolaganju kroz Kohezijsku politiku Europske unije</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Glavni cilj Kohezijske politike Europske unije, koja se još naziva i politikom solidarnosti, je osiguravanje financijskih sredstava za manje razvijene regije zemalja članica Europske unije.</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Razlike u razvijenosti regija postoje od samog osnutka Unije, a statistička podjela regija – NUTS2 klasifikacija, predstavlja instrument kojom se sredstva pravedno raspodjeljuju.</a:t>
            </a:r>
          </a:p>
          <a:p>
            <a:pPr>
              <a:buFont typeface="Wingdings" panose="05000000000000000000" pitchFamily="2" charset="2"/>
              <a:buChar char="ü"/>
            </a:pPr>
            <a:endParaRPr lang="hr-HR" sz="1400" dirty="0">
              <a:latin typeface="Times New Roman" panose="02020603050405020304" pitchFamily="18" charset="0"/>
              <a:cs typeface="Times New Roman" panose="02020603050405020304" pitchFamily="18" charset="0"/>
            </a:endParaRPr>
          </a:p>
        </p:txBody>
      </p:sp>
      <p:pic>
        <p:nvPicPr>
          <p:cNvPr id="5" name="Slika 4">
            <a:extLst>
              <a:ext uri="{FF2B5EF4-FFF2-40B4-BE49-F238E27FC236}">
                <a16:creationId xmlns:a16="http://schemas.microsoft.com/office/drawing/2014/main" id="{D6947FD8-9101-4D59-9419-4514C45AF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63761" y="6127580"/>
            <a:ext cx="2217593" cy="730420"/>
          </a:xfrm>
          <a:prstGeom prst="rect">
            <a:avLst/>
          </a:prstGeom>
        </p:spPr>
      </p:pic>
    </p:spTree>
    <p:extLst>
      <p:ext uri="{BB962C8B-B14F-4D97-AF65-F5344CB8AC3E}">
        <p14:creationId xmlns:p14="http://schemas.microsoft.com/office/powerpoint/2010/main" val="731828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7E2F3C-96F4-4E3F-AF1B-EBC910ABC5D2}"/>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Prednosti nove NUTS2 klasifikacije</a:t>
            </a:r>
            <a:endParaRPr lang="hr-HR" sz="2400" dirty="0">
              <a:solidFill>
                <a:schemeClr val="tx1"/>
              </a:solidFill>
            </a:endParaRPr>
          </a:p>
        </p:txBody>
      </p:sp>
      <p:sp>
        <p:nvSpPr>
          <p:cNvPr id="3" name="Rezervirano mjesto sadržaja 2">
            <a:extLst>
              <a:ext uri="{FF2B5EF4-FFF2-40B4-BE49-F238E27FC236}">
                <a16:creationId xmlns:a16="http://schemas.microsoft.com/office/drawing/2014/main" id="{9EFD6759-EEA5-4C7B-8969-21BA4E8D32DA}"/>
              </a:ext>
            </a:extLst>
          </p:cNvPr>
          <p:cNvSpPr>
            <a:spLocks noGrp="1"/>
          </p:cNvSpPr>
          <p:nvPr>
            <p:ph idx="1"/>
          </p:nvPr>
        </p:nvSpPr>
        <p:spPr/>
        <p:txBody>
          <a:bodyPr>
            <a:normAutofit/>
          </a:bodyPr>
          <a:lstStyle/>
          <a:p>
            <a:pPr marL="0" indent="0" algn="ctr">
              <a:buNone/>
            </a:pPr>
            <a:r>
              <a:rPr lang="hr-HR" sz="1400" b="1" u="sng" dirty="0">
                <a:latin typeface="Times New Roman" panose="02020603050405020304" pitchFamily="18" charset="0"/>
                <a:cs typeface="Times New Roman" panose="02020603050405020304" pitchFamily="18" charset="0"/>
              </a:rPr>
              <a:t>Nove stope sufinanciranja za poduzetnike</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velika poduzeća: stopa sufinanciranja iznosit će 50%</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srednja poduzeća: povećava se za 10 postotnih poena na 60%</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mala poduzeća: povećanje za 20 postotnih poena odnosno na 70%</a:t>
            </a:r>
          </a:p>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a:p>
            <a:pPr marL="0" indent="0">
              <a:buNone/>
            </a:pPr>
            <a:r>
              <a:rPr lang="hr-HR" sz="1400" dirty="0">
                <a:latin typeface="Times New Roman" panose="02020603050405020304" pitchFamily="18" charset="0"/>
                <a:cs typeface="Times New Roman" panose="02020603050405020304" pitchFamily="18" charset="0"/>
              </a:rPr>
              <a:t>Uz navedene benefite za poduzetnike ovakva podjela će omogućiti najpovoljniji intenzitet potpora za stanovnike RH prilikom dodjele regionalnih potpora, osigurati najbolje moguće uvjete za korištenje  sredstava Kohezijske politike te formirati homogenije regije u pogledu stupnja razvijenosti.</a:t>
            </a:r>
          </a:p>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a:p>
            <a:endParaRPr lang="hr-HR" sz="1400" dirty="0"/>
          </a:p>
        </p:txBody>
      </p:sp>
      <p:pic>
        <p:nvPicPr>
          <p:cNvPr id="5" name="Slika 4">
            <a:extLst>
              <a:ext uri="{FF2B5EF4-FFF2-40B4-BE49-F238E27FC236}">
                <a16:creationId xmlns:a16="http://schemas.microsoft.com/office/drawing/2014/main" id="{D520755C-109A-4D0A-88FB-2D1EE82CD8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6498" y="5503884"/>
            <a:ext cx="2217593" cy="730420"/>
          </a:xfrm>
          <a:prstGeom prst="rect">
            <a:avLst/>
          </a:prstGeom>
        </p:spPr>
      </p:pic>
      <p:pic>
        <p:nvPicPr>
          <p:cNvPr id="6" name="Slika 3">
            <a:extLst>
              <a:ext uri="{FF2B5EF4-FFF2-40B4-BE49-F238E27FC236}">
                <a16:creationId xmlns:a16="http://schemas.microsoft.com/office/drawing/2014/main" id="{287880F5-D991-4CDE-97B2-1FC4B5A2D9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74918" y="205273"/>
            <a:ext cx="1675130" cy="504825"/>
          </a:xfrm>
          <a:prstGeom prst="rect">
            <a:avLst/>
          </a:prstGeom>
          <a:noFill/>
          <a:ln>
            <a:noFill/>
          </a:ln>
        </p:spPr>
      </p:pic>
    </p:spTree>
    <p:extLst>
      <p:ext uri="{BB962C8B-B14F-4D97-AF65-F5344CB8AC3E}">
        <p14:creationId xmlns:p14="http://schemas.microsoft.com/office/powerpoint/2010/main" val="3892535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CB7112-2421-4FB0-81FF-752907A87C84}"/>
              </a:ext>
            </a:extLst>
          </p:cNvPr>
          <p:cNvSpPr>
            <a:spLocks noGrp="1"/>
          </p:cNvSpPr>
          <p:nvPr>
            <p:ph type="title"/>
          </p:nvPr>
        </p:nvSpPr>
        <p:spPr>
          <a:xfrm>
            <a:off x="1097280" y="286603"/>
            <a:ext cx="10000780" cy="1679983"/>
          </a:xfrm>
        </p:spPr>
        <p:txBody>
          <a:bodyPr/>
          <a:lstStyle/>
          <a:p>
            <a:pPr algn="ctr"/>
            <a:r>
              <a:rPr lang="hr-HR"/>
              <a:t> </a:t>
            </a:r>
            <a:r>
              <a:rPr lang="hr-HR">
                <a:latin typeface="Times New Roman" panose="02020603050405020304" pitchFamily="18" charset="0"/>
                <a:cs typeface="Times New Roman" panose="02020603050405020304" pitchFamily="18" charset="0"/>
              </a:rPr>
              <a:t>Hvala na pažnji !!!</a:t>
            </a:r>
            <a:endParaRPr lang="hr-HR" dirty="0">
              <a:latin typeface="Times New Roman" panose="02020603050405020304" pitchFamily="18" charset="0"/>
              <a:cs typeface="Times New Roman" panose="02020603050405020304" pitchFamily="18" charset="0"/>
            </a:endParaRPr>
          </a:p>
        </p:txBody>
      </p:sp>
      <p:pic>
        <p:nvPicPr>
          <p:cNvPr id="4" name="Rezervirano mjesto sadržaja 3">
            <a:extLst>
              <a:ext uri="{FF2B5EF4-FFF2-40B4-BE49-F238E27FC236}">
                <a16:creationId xmlns:a16="http://schemas.microsoft.com/office/drawing/2014/main" id="{81C0F79A-22CF-47EB-9AD8-9E528930BA0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39898" y="5674290"/>
            <a:ext cx="3099421" cy="1183710"/>
          </a:xfrm>
          <a:prstGeom prst="rect">
            <a:avLst/>
          </a:prstGeom>
        </p:spPr>
      </p:pic>
      <p:sp>
        <p:nvSpPr>
          <p:cNvPr id="6" name="Pravokutnik 5">
            <a:extLst>
              <a:ext uri="{FF2B5EF4-FFF2-40B4-BE49-F238E27FC236}">
                <a16:creationId xmlns:a16="http://schemas.microsoft.com/office/drawing/2014/main" id="{105FD5DB-56AD-4F3A-B038-5607AA6F07CF}"/>
              </a:ext>
            </a:extLst>
          </p:cNvPr>
          <p:cNvSpPr/>
          <p:nvPr/>
        </p:nvSpPr>
        <p:spPr>
          <a:xfrm>
            <a:off x="3048000" y="3105835"/>
            <a:ext cx="6096000" cy="2862322"/>
          </a:xfrm>
          <a:prstGeom prst="rect">
            <a:avLst/>
          </a:prstGeom>
        </p:spPr>
        <p:txBody>
          <a:bodyPr>
            <a:spAutoFit/>
          </a:bodyPr>
          <a:lstStyle/>
          <a:p>
            <a:pPr algn="ctr"/>
            <a:r>
              <a:rPr lang="hr-HR" dirty="0">
                <a:latin typeface="Times New Roman" panose="02020603050405020304" pitchFamily="18" charset="0"/>
                <a:cs typeface="Times New Roman" panose="02020603050405020304" pitchFamily="18" charset="0"/>
              </a:rPr>
              <a:t>Regionalni koordinator razvoja Požeško – slavonske županije</a:t>
            </a:r>
            <a:br>
              <a:rPr lang="hr-HR" dirty="0">
                <a:latin typeface="Times New Roman" panose="02020603050405020304" pitchFamily="18" charset="0"/>
                <a:cs typeface="Times New Roman" panose="02020603050405020304" pitchFamily="18" charset="0"/>
              </a:rPr>
            </a:br>
            <a:r>
              <a:rPr lang="hr-HR" dirty="0">
                <a:latin typeface="Times New Roman" panose="02020603050405020304" pitchFamily="18" charset="0"/>
                <a:cs typeface="Times New Roman" panose="02020603050405020304" pitchFamily="18" charset="0"/>
              </a:rPr>
              <a:t>Županijska 7, 34000 Požega</a:t>
            </a:r>
          </a:p>
          <a:p>
            <a:pPr algn="ctr"/>
            <a:endParaRPr lang="hr-HR" dirty="0">
              <a:latin typeface="Times New Roman" panose="02020603050405020304" pitchFamily="18" charset="0"/>
              <a:cs typeface="Times New Roman" panose="02020603050405020304" pitchFamily="18" charset="0"/>
            </a:endParaRPr>
          </a:p>
          <a:p>
            <a:pPr algn="ctr"/>
            <a:r>
              <a:rPr lang="hr-HR" dirty="0">
                <a:latin typeface="Times New Roman" panose="02020603050405020304" pitchFamily="18" charset="0"/>
                <a:cs typeface="Times New Roman" panose="02020603050405020304" pitchFamily="18" charset="0"/>
              </a:rPr>
              <a:t>Kontakt:</a:t>
            </a:r>
          </a:p>
          <a:p>
            <a:pPr algn="ctr"/>
            <a:r>
              <a:rPr lang="hr-HR" dirty="0">
                <a:latin typeface="Times New Roman" panose="02020603050405020304" pitchFamily="18" charset="0"/>
                <a:cs typeface="Times New Roman" panose="02020603050405020304" pitchFamily="18" charset="0"/>
              </a:rPr>
              <a:t>Savjetnik za projekte</a:t>
            </a:r>
          </a:p>
          <a:p>
            <a:pPr algn="ctr"/>
            <a:r>
              <a:rPr lang="hr-HR" dirty="0">
                <a:latin typeface="Times New Roman" panose="02020603050405020304" pitchFamily="18" charset="0"/>
                <a:cs typeface="Times New Roman" panose="02020603050405020304" pitchFamily="18" charset="0"/>
              </a:rPr>
              <a:t>Bojan Petrović, </a:t>
            </a:r>
            <a:r>
              <a:rPr lang="hr-HR" dirty="0" err="1">
                <a:latin typeface="Times New Roman" panose="02020603050405020304" pitchFamily="18" charset="0"/>
                <a:cs typeface="Times New Roman" panose="02020603050405020304" pitchFamily="18" charset="0"/>
              </a:rPr>
              <a:t>dipl.oec</a:t>
            </a:r>
            <a:endParaRPr lang="hr-HR" dirty="0">
              <a:latin typeface="Times New Roman" panose="02020603050405020304" pitchFamily="18" charset="0"/>
              <a:cs typeface="Times New Roman" panose="02020603050405020304" pitchFamily="18" charset="0"/>
            </a:endParaRPr>
          </a:p>
          <a:p>
            <a:pPr algn="ctr"/>
            <a:r>
              <a:rPr lang="hr-HR" dirty="0">
                <a:latin typeface="Times New Roman" panose="02020603050405020304" pitchFamily="18" charset="0"/>
                <a:cs typeface="Times New Roman" panose="02020603050405020304" pitchFamily="18" charset="0"/>
              </a:rPr>
              <a:t>Tel.+385 34 638 581</a:t>
            </a:r>
          </a:p>
          <a:p>
            <a:pPr algn="ctr"/>
            <a:r>
              <a:rPr lang="hr-HR" dirty="0">
                <a:latin typeface="Times New Roman" panose="02020603050405020304" pitchFamily="18" charset="0"/>
                <a:cs typeface="Times New Roman" panose="02020603050405020304" pitchFamily="18" charset="0"/>
              </a:rPr>
              <a:t>Mob. 091 6194 394</a:t>
            </a:r>
          </a:p>
          <a:p>
            <a:pPr algn="ctr"/>
            <a:r>
              <a:rPr lang="hr-HR" dirty="0">
                <a:latin typeface="Times New Roman" panose="02020603050405020304" pitchFamily="18" charset="0"/>
                <a:cs typeface="Times New Roman" panose="02020603050405020304" pitchFamily="18" charset="0"/>
              </a:rPr>
              <a:t>E-mail: bojan.petrovic@panora.hr</a:t>
            </a:r>
          </a:p>
          <a:p>
            <a:pPr algn="ctr"/>
            <a:endParaRPr lang="hr-HR" dirty="0">
              <a:latin typeface="Times New Roman" panose="02020603050405020304" pitchFamily="18" charset="0"/>
              <a:cs typeface="Times New Roman" panose="02020603050405020304" pitchFamily="18" charset="0"/>
            </a:endParaRPr>
          </a:p>
        </p:txBody>
      </p:sp>
      <p:pic>
        <p:nvPicPr>
          <p:cNvPr id="9" name="Slika 3">
            <a:extLst>
              <a:ext uri="{FF2B5EF4-FFF2-40B4-BE49-F238E27FC236}">
                <a16:creationId xmlns:a16="http://schemas.microsoft.com/office/drawing/2014/main" id="{7ECA955C-B9AB-4F1B-A0CF-F515F4E7EF5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74918" y="205273"/>
            <a:ext cx="1675130" cy="504825"/>
          </a:xfrm>
          <a:prstGeom prst="rect">
            <a:avLst/>
          </a:prstGeom>
          <a:noFill/>
          <a:ln>
            <a:noFill/>
          </a:ln>
        </p:spPr>
      </p:pic>
    </p:spTree>
    <p:extLst>
      <p:ext uri="{BB962C8B-B14F-4D97-AF65-F5344CB8AC3E}">
        <p14:creationId xmlns:p14="http://schemas.microsoft.com/office/powerpoint/2010/main" val="372904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F9267D-47CA-4B8A-9208-9721FE074AFC}"/>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Projekt Slavonija, Baranja i Srijem - vrijednost ugovora sklopljenih od 18.10.2016. do 30.4.2021</a:t>
            </a:r>
            <a:r>
              <a:rPr lang="hr-HR" sz="2400" dirty="0">
                <a:solidFill>
                  <a:schemeClr val="tx1"/>
                </a:solidFill>
                <a:latin typeface="Times New Roman" panose="02020603050405020304" pitchFamily="18" charset="0"/>
                <a:cs typeface="Times New Roman" panose="02020603050405020304" pitchFamily="18" charset="0"/>
              </a:rPr>
              <a:t>.</a:t>
            </a:r>
            <a:endParaRPr lang="hr-HR" sz="2400" dirty="0">
              <a:solidFill>
                <a:schemeClr val="tx1"/>
              </a:solidFill>
            </a:endParaRPr>
          </a:p>
        </p:txBody>
      </p:sp>
      <p:sp>
        <p:nvSpPr>
          <p:cNvPr id="3" name="Rezervirano mjesto sadržaja 2">
            <a:extLst>
              <a:ext uri="{FF2B5EF4-FFF2-40B4-BE49-F238E27FC236}">
                <a16:creationId xmlns:a16="http://schemas.microsoft.com/office/drawing/2014/main" id="{473717F1-F43D-4691-9DB9-768369D3F9EB}"/>
              </a:ext>
            </a:extLst>
          </p:cNvPr>
          <p:cNvSpPr>
            <a:spLocks noGrp="1"/>
          </p:cNvSpPr>
          <p:nvPr>
            <p:ph idx="1"/>
          </p:nvPr>
        </p:nvSpPr>
        <p:spPr>
          <a:xfrm>
            <a:off x="1238251" y="2352675"/>
            <a:ext cx="5364400" cy="3700806"/>
          </a:xfrm>
        </p:spPr>
        <p:txBody>
          <a:bodyPr>
            <a:normAutofit/>
          </a:bodyPr>
          <a:lstStyle/>
          <a:p>
            <a:pPr>
              <a:buFont typeface="Wingdings" panose="05000000000000000000" pitchFamily="2" charset="2"/>
              <a:buChar char="ü"/>
            </a:pPr>
            <a:r>
              <a:rPr lang="hr-HR" sz="1400" dirty="0">
                <a:solidFill>
                  <a:schemeClr val="tx1"/>
                </a:solidFill>
                <a:latin typeface="Times New Roman" panose="02020603050405020304" pitchFamily="18" charset="0"/>
                <a:cs typeface="Times New Roman" panose="02020603050405020304" pitchFamily="18" charset="0"/>
              </a:rPr>
              <a:t> Ciljani iznos za Projekt Slavonija, Baranja i Srijem: 18.750.000,00 kn  </a:t>
            </a:r>
          </a:p>
          <a:p>
            <a:pPr>
              <a:buFont typeface="Wingdings" panose="05000000000000000000" pitchFamily="2" charset="2"/>
              <a:buChar char="ü"/>
            </a:pPr>
            <a:r>
              <a:rPr lang="hr-HR" sz="1400" dirty="0">
                <a:solidFill>
                  <a:schemeClr val="tx1"/>
                </a:solidFill>
                <a:latin typeface="Times New Roman" panose="02020603050405020304" pitchFamily="18" charset="0"/>
                <a:cs typeface="Times New Roman" panose="02020603050405020304" pitchFamily="18" charset="0"/>
              </a:rPr>
              <a:t> Ukupno ugovoren iznos bespovratnih sredstava: 3.799.577.267,00 kn</a:t>
            </a:r>
          </a:p>
          <a:p>
            <a:pPr>
              <a:buFont typeface="Wingdings" panose="05000000000000000000" pitchFamily="2" charset="2"/>
              <a:buChar char="ü"/>
            </a:pPr>
            <a:r>
              <a:rPr lang="hr-HR" sz="1400" dirty="0">
                <a:solidFill>
                  <a:schemeClr val="tx1"/>
                </a:solidFill>
                <a:latin typeface="Times New Roman" panose="02020603050405020304" pitchFamily="18" charset="0"/>
                <a:cs typeface="Times New Roman" panose="02020603050405020304" pitchFamily="18" charset="0"/>
              </a:rPr>
              <a:t>Odnos ugovorenih bespovratnih sredstava vs. ciljano na razni 5 slavonskih županija: 20,26 % </a:t>
            </a:r>
          </a:p>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a:p>
            <a:endParaRPr lang="hr-HR" sz="1400" dirty="0"/>
          </a:p>
        </p:txBody>
      </p:sp>
      <p:pic>
        <p:nvPicPr>
          <p:cNvPr id="4" name="Rezervirano mjesto sadržaja 4">
            <a:extLst>
              <a:ext uri="{FF2B5EF4-FFF2-40B4-BE49-F238E27FC236}">
                <a16:creationId xmlns:a16="http://schemas.microsoft.com/office/drawing/2014/main" id="{DA4593A8-147E-4D1D-80DB-A12C45C909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9836" y="1750451"/>
            <a:ext cx="5001897" cy="3897874"/>
          </a:xfrm>
          <a:prstGeom prst="rect">
            <a:avLst/>
          </a:prstGeom>
        </p:spPr>
      </p:pic>
      <p:pic>
        <p:nvPicPr>
          <p:cNvPr id="5" name="Slika 4">
            <a:extLst>
              <a:ext uri="{FF2B5EF4-FFF2-40B4-BE49-F238E27FC236}">
                <a16:creationId xmlns:a16="http://schemas.microsoft.com/office/drawing/2014/main" id="{6569A3FC-19B8-49CB-8DF6-3D020BBE056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16870" y="299694"/>
            <a:ext cx="1675130" cy="504825"/>
          </a:xfrm>
          <a:prstGeom prst="rect">
            <a:avLst/>
          </a:prstGeom>
          <a:noFill/>
          <a:ln>
            <a:noFill/>
          </a:ln>
        </p:spPr>
      </p:pic>
    </p:spTree>
    <p:extLst>
      <p:ext uri="{BB962C8B-B14F-4D97-AF65-F5344CB8AC3E}">
        <p14:creationId xmlns:p14="http://schemas.microsoft.com/office/powerpoint/2010/main" val="3133823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D957B0E-2EF9-4FA7-921B-CADBBD34225B}"/>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Kohezija nakon 2020.</a:t>
            </a:r>
          </a:p>
        </p:txBody>
      </p:sp>
      <p:sp>
        <p:nvSpPr>
          <p:cNvPr id="3" name="Rezervirano mjesto sadržaja 2">
            <a:extLst>
              <a:ext uri="{FF2B5EF4-FFF2-40B4-BE49-F238E27FC236}">
                <a16:creationId xmlns:a16="http://schemas.microsoft.com/office/drawing/2014/main" id="{D8FEAEF8-E757-442D-A3A2-199920604978}"/>
              </a:ext>
            </a:extLst>
          </p:cNvPr>
          <p:cNvSpPr>
            <a:spLocks noGrp="1"/>
          </p:cNvSpPr>
          <p:nvPr>
            <p:ph idx="1"/>
          </p:nvPr>
        </p:nvSpPr>
        <p:spPr/>
        <p:txBody>
          <a:bodyPr>
            <a:normAutofit/>
          </a:bodyPr>
          <a:lstStyle/>
          <a:p>
            <a:pPr marL="0" indent="0">
              <a:buNone/>
            </a:pP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Novom Kohezijskom politikom se podupiru lokalne strategije rasta te se nastavlja jačati uloga tijela regionalne/lokalne uprave za upravljanje fondovima. </a:t>
            </a:r>
          </a:p>
          <a:p>
            <a:pPr marL="0" indent="0" algn="ctr">
              <a:buNone/>
            </a:pPr>
            <a:r>
              <a:rPr lang="hr-HR" sz="1400" b="1" u="sng" dirty="0">
                <a:latin typeface="Times New Roman" panose="02020603050405020304" pitchFamily="18" charset="0"/>
                <a:cs typeface="Times New Roman" panose="02020603050405020304" pitchFamily="18" charset="0"/>
              </a:rPr>
              <a:t>Operativni programi vezani za kohezijsku politiku za financijsko razdoblje 2021. – 2027</a:t>
            </a:r>
            <a:r>
              <a:rPr lang="hr-HR" sz="1400" b="1" dirty="0">
                <a:latin typeface="Times New Roman" panose="02020603050405020304" pitchFamily="18" charset="0"/>
                <a:cs typeface="Times New Roman" panose="02020603050405020304" pitchFamily="18" charset="0"/>
              </a:rPr>
              <a:t>.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OP Konkurentnost i kohezija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OP Učinkoviti ljudski potencijali</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Integrirani teritorijalni program</a:t>
            </a:r>
          </a:p>
          <a:p>
            <a:pPr marL="0" indent="0" algn="ctr">
              <a:buNone/>
            </a:pPr>
            <a:r>
              <a:rPr lang="hr-HR" sz="1400" b="1" dirty="0">
                <a:latin typeface="Times New Roman" panose="02020603050405020304" pitchFamily="18" charset="0"/>
                <a:cs typeface="Times New Roman" panose="02020603050405020304" pitchFamily="18" charset="0"/>
              </a:rPr>
              <a:t>   </a:t>
            </a:r>
            <a:r>
              <a:rPr lang="hr-HR" sz="1400" b="1" u="sng" dirty="0">
                <a:latin typeface="Times New Roman" panose="02020603050405020304" pitchFamily="18" charset="0"/>
                <a:cs typeface="Times New Roman" panose="02020603050405020304" pitchFamily="18" charset="0"/>
              </a:rPr>
              <a:t>EU fondovi u narednom financijskom razdoblju </a:t>
            </a: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24,2mlrd  eura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Kohezijski fond: 1,54 </a:t>
            </a:r>
            <a:r>
              <a:rPr lang="hr-HR" sz="1400" dirty="0" err="1">
                <a:latin typeface="Times New Roman" panose="02020603050405020304" pitchFamily="18" charset="0"/>
                <a:cs typeface="Times New Roman" panose="02020603050405020304" pitchFamily="18" charset="0"/>
              </a:rPr>
              <a:t>mlrd</a:t>
            </a:r>
            <a:r>
              <a:rPr lang="hr-HR" sz="1400" dirty="0">
                <a:latin typeface="Times New Roman" panose="02020603050405020304" pitchFamily="18" charset="0"/>
                <a:cs typeface="Times New Roman" panose="02020603050405020304" pitchFamily="18" charset="0"/>
              </a:rPr>
              <a:t> eura </a:t>
            </a:r>
          </a:p>
        </p:txBody>
      </p:sp>
    </p:spTree>
    <p:extLst>
      <p:ext uri="{BB962C8B-B14F-4D97-AF65-F5344CB8AC3E}">
        <p14:creationId xmlns:p14="http://schemas.microsoft.com/office/powerpoint/2010/main" val="634015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623C81D-ED34-44CC-A506-185A65297EE2}"/>
              </a:ext>
            </a:extLst>
          </p:cNvPr>
          <p:cNvSpPr>
            <a:spLocks noGrp="1"/>
          </p:cNvSpPr>
          <p:nvPr>
            <p:ph type="title"/>
          </p:nvPr>
        </p:nvSpPr>
        <p:spPr/>
        <p:txBody>
          <a:bodyPr/>
          <a:lstStyle/>
          <a:p>
            <a:pPr algn="ctr"/>
            <a:r>
              <a:rPr lang="hr-HR" b="1" i="1" dirty="0"/>
              <a:t> </a:t>
            </a:r>
            <a:r>
              <a:rPr lang="hr-HR" sz="2400" i="1" dirty="0">
                <a:solidFill>
                  <a:schemeClr val="tx1"/>
                </a:solidFill>
                <a:latin typeface="Times New Roman" panose="02020603050405020304" pitchFamily="18" charset="0"/>
                <a:cs typeface="Times New Roman" panose="02020603050405020304" pitchFamily="18" charset="0"/>
              </a:rPr>
              <a:t>Pet ključnih politika 2021. – 2027.</a:t>
            </a:r>
            <a:endParaRPr lang="hr-HR" sz="2400" dirty="0">
              <a:solidFill>
                <a:schemeClr val="tx1"/>
              </a:solidFill>
              <a:latin typeface="Times New Roman" panose="02020603050405020304" pitchFamily="18" charset="0"/>
              <a:cs typeface="Times New Roman" panose="02020603050405020304" pitchFamily="18" charset="0"/>
            </a:endParaRPr>
          </a:p>
        </p:txBody>
      </p:sp>
      <p:sp>
        <p:nvSpPr>
          <p:cNvPr id="3" name="Rezervirano mjesto sadržaja 2">
            <a:extLst>
              <a:ext uri="{FF2B5EF4-FFF2-40B4-BE49-F238E27FC236}">
                <a16:creationId xmlns:a16="http://schemas.microsoft.com/office/drawing/2014/main" id="{40E0B86C-D33F-46D9-8077-908A212542C6}"/>
              </a:ext>
            </a:extLst>
          </p:cNvPr>
          <p:cNvSpPr>
            <a:spLocks noGrp="1"/>
          </p:cNvSpPr>
          <p:nvPr>
            <p:ph idx="1"/>
          </p:nvPr>
        </p:nvSpPr>
        <p:spPr/>
        <p:txBody>
          <a:bodyPr>
            <a:normAutofit/>
          </a:bodyPr>
          <a:lstStyle/>
          <a:p>
            <a:pPr marL="0" indent="0" algn="ctr">
              <a:buNone/>
            </a:pPr>
            <a:endParaRPr lang="hr-HR" sz="2400" u="sng" dirty="0"/>
          </a:p>
          <a:p>
            <a:pPr>
              <a:buFont typeface="Wingdings" panose="05000000000000000000" pitchFamily="2" charset="2"/>
              <a:buChar char="ü"/>
            </a:pPr>
            <a:r>
              <a:rPr lang="hr-HR" sz="1600" dirty="0">
                <a:latin typeface="Times New Roman" panose="02020603050405020304" pitchFamily="18" charset="0"/>
                <a:cs typeface="Times New Roman" panose="02020603050405020304" pitchFamily="18" charset="0"/>
              </a:rPr>
              <a:t> </a:t>
            </a:r>
            <a:r>
              <a:rPr lang="hr-HR" sz="1400" b="1" i="1" dirty="0">
                <a:latin typeface="Times New Roman" panose="02020603050405020304" pitchFamily="18" charset="0"/>
                <a:cs typeface="Times New Roman" panose="02020603050405020304" pitchFamily="18" charset="0"/>
              </a:rPr>
              <a:t>Pametnija Europa</a:t>
            </a:r>
          </a:p>
          <a:p>
            <a:pPr>
              <a:buFont typeface="Wingdings" panose="05000000000000000000" pitchFamily="2" charset="2"/>
              <a:buChar char="ü"/>
            </a:pPr>
            <a:r>
              <a:rPr lang="hr-HR" sz="1400" b="1" i="1" dirty="0">
                <a:latin typeface="Times New Roman" panose="02020603050405020304" pitchFamily="18" charset="0"/>
                <a:cs typeface="Times New Roman" panose="02020603050405020304" pitchFamily="18" charset="0"/>
              </a:rPr>
              <a:t> Povezanija Europa</a:t>
            </a:r>
          </a:p>
          <a:p>
            <a:pPr>
              <a:buFont typeface="Wingdings" panose="05000000000000000000" pitchFamily="2" charset="2"/>
              <a:buChar char="ü"/>
            </a:pPr>
            <a:r>
              <a:rPr lang="hr-HR" sz="1400" b="1" i="1" dirty="0">
                <a:latin typeface="Times New Roman" panose="02020603050405020304" pitchFamily="18" charset="0"/>
                <a:cs typeface="Times New Roman" panose="02020603050405020304" pitchFamily="18" charset="0"/>
              </a:rPr>
              <a:t> Zelenija Europa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a:t>
            </a:r>
            <a:r>
              <a:rPr lang="hr-HR" sz="1400" b="1" i="1" dirty="0">
                <a:latin typeface="Times New Roman" panose="02020603050405020304" pitchFamily="18" charset="0"/>
                <a:cs typeface="Times New Roman" panose="02020603050405020304" pitchFamily="18" charset="0"/>
              </a:rPr>
              <a:t>Integrirani teritorijalni razvoj ( ITR )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a:t>
            </a:r>
            <a:r>
              <a:rPr lang="hr-HR" sz="1400" b="1" i="1" dirty="0">
                <a:latin typeface="Times New Roman" panose="02020603050405020304" pitchFamily="18" charset="0"/>
                <a:cs typeface="Times New Roman" panose="02020603050405020304" pitchFamily="18" charset="0"/>
              </a:rPr>
              <a:t>Solidarna Europa</a:t>
            </a:r>
          </a:p>
          <a:p>
            <a:pPr>
              <a:buFont typeface="Wingdings" panose="05000000000000000000" pitchFamily="2" charset="2"/>
              <a:buChar char="Ø"/>
            </a:pPr>
            <a:endParaRPr lang="hr-HR" sz="2400" dirty="0"/>
          </a:p>
        </p:txBody>
      </p:sp>
    </p:spTree>
    <p:extLst>
      <p:ext uri="{BB962C8B-B14F-4D97-AF65-F5344CB8AC3E}">
        <p14:creationId xmlns:p14="http://schemas.microsoft.com/office/powerpoint/2010/main" val="420779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28EEB7-148D-4B0C-AC28-1A01DA57F9CC}"/>
              </a:ext>
            </a:extLst>
          </p:cNvPr>
          <p:cNvSpPr>
            <a:spLocks noGrp="1"/>
          </p:cNvSpPr>
          <p:nvPr>
            <p:ph type="title"/>
          </p:nvPr>
        </p:nvSpPr>
        <p:spPr>
          <a:xfrm>
            <a:off x="1097280" y="286604"/>
            <a:ext cx="10058400" cy="1033042"/>
          </a:xfrm>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Politika: Pametnija Europa</a:t>
            </a:r>
          </a:p>
        </p:txBody>
      </p:sp>
      <p:sp>
        <p:nvSpPr>
          <p:cNvPr id="3" name="Rezervirano mjesto sadržaja 2">
            <a:extLst>
              <a:ext uri="{FF2B5EF4-FFF2-40B4-BE49-F238E27FC236}">
                <a16:creationId xmlns:a16="http://schemas.microsoft.com/office/drawing/2014/main" id="{15CF4081-981D-4472-9D2D-5A9F259D4FC9}"/>
              </a:ext>
            </a:extLst>
          </p:cNvPr>
          <p:cNvSpPr>
            <a:spLocks noGrp="1"/>
          </p:cNvSpPr>
          <p:nvPr>
            <p:ph idx="1"/>
          </p:nvPr>
        </p:nvSpPr>
        <p:spPr>
          <a:xfrm>
            <a:off x="1097280" y="1617134"/>
            <a:ext cx="10058400" cy="4023360"/>
          </a:xfrm>
        </p:spPr>
        <p:txBody>
          <a:bodyPr>
            <a:noAutofit/>
          </a:bodyPr>
          <a:lstStyle/>
          <a:p>
            <a:endParaRPr lang="hr-HR" sz="1400" dirty="0"/>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Cilj politike: Konkurentnija i pametnija Europa te promicanje inovativne i pametne gospodarske preobrazbe.</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Raspoloživi iznos: 1.313.589.344 eura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Glavne ciljne skupine: studenti, znanstvenici, </a:t>
            </a:r>
            <a:r>
              <a:rPr lang="hr-HR" sz="1400" b="1" u="sng" dirty="0">
                <a:latin typeface="Times New Roman" panose="02020603050405020304" pitchFamily="18" charset="0"/>
                <a:cs typeface="Times New Roman" panose="02020603050405020304" pitchFamily="18" charset="0"/>
              </a:rPr>
              <a:t>poduzetnici</a:t>
            </a:r>
            <a:r>
              <a:rPr lang="hr-HR" sz="1400" dirty="0">
                <a:latin typeface="Times New Roman" panose="02020603050405020304" pitchFamily="18" charset="0"/>
                <a:cs typeface="Times New Roman" panose="02020603050405020304" pitchFamily="18" charset="0"/>
              </a:rPr>
              <a:t>, poduzetničke potporne institucije …</a:t>
            </a:r>
          </a:p>
          <a:p>
            <a:pPr marL="0" indent="0" algn="ctr">
              <a:buNone/>
            </a:pPr>
            <a:r>
              <a:rPr lang="hr-HR" sz="1400" dirty="0">
                <a:latin typeface="Times New Roman" panose="02020603050405020304" pitchFamily="18" charset="0"/>
                <a:cs typeface="Times New Roman" panose="02020603050405020304" pitchFamily="18" charset="0"/>
              </a:rPr>
              <a:t> </a:t>
            </a:r>
            <a:r>
              <a:rPr lang="hr-HR" sz="1400" b="1" u="sng" dirty="0">
                <a:latin typeface="Times New Roman" panose="02020603050405020304" pitchFamily="18" charset="0"/>
                <a:cs typeface="Times New Roman" panose="02020603050405020304" pitchFamily="18" charset="0"/>
              </a:rPr>
              <a:t>Prihvatljive aktivnosti</a:t>
            </a:r>
            <a:endParaRPr lang="hr-HR" sz="1400" b="1" dirty="0">
              <a:latin typeface="Times New Roman" panose="02020603050405020304" pitchFamily="18" charset="0"/>
              <a:cs typeface="Times New Roman" panose="02020603050405020304" pitchFamily="18" charset="0"/>
            </a:endParaRPr>
          </a:p>
          <a:p>
            <a:pPr marL="0" indent="0" algn="ctr">
              <a:buNone/>
            </a:pPr>
            <a:endParaRPr lang="hr-HR" sz="14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Podrška MSP-ovima i novoosnovanim poduzećima za I&amp;R u znanjem intenzivnim sektorima za  jačanje istraživačko razvojnih kapaciteta.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Podrška inovacijama u ranoj fazi razvoja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Vlasnička ulaganja u istraživačko – razvojne projekte poduzetnika u S3 područjima ( S3 područja su definirana Strategijom pametne specijalizacije</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RH )  </a:t>
            </a:r>
          </a:p>
          <a:p>
            <a:pPr marL="0" indent="0">
              <a:buNone/>
            </a:pPr>
            <a:r>
              <a:rPr lang="hr-HR" sz="1400" dirty="0">
                <a:latin typeface="Times New Roman" panose="02020603050405020304" pitchFamily="18" charset="0"/>
                <a:cs typeface="Times New Roman" panose="02020603050405020304" pitchFamily="18" charset="0"/>
              </a:rPr>
              <a:t>     Ciljana skupina: MSP-ovi koji uvode inovacije u stavljanje na tržište ili organizaciju te koji uvode inovacije u proizvode</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ili postupke. Raspoloživi iznos: 396.447.368 eura </a:t>
            </a:r>
          </a:p>
          <a:p>
            <a:pPr marL="0" indent="0">
              <a:buNone/>
            </a:pPr>
            <a:r>
              <a:rPr lang="hr-HR" sz="1400" dirty="0">
                <a:latin typeface="Times New Roman" panose="02020603050405020304" pitchFamily="18" charset="0"/>
                <a:cs typeface="Times New Roman" panose="02020603050405020304" pitchFamily="18" charset="0"/>
              </a:rPr>
              <a:t>  Poseban cilj ove politike jest razvoj i poboljšanje istraživačkih i inovacijskih sposobnosti te povećana primjena naprednih tehnologija.</a:t>
            </a:r>
          </a:p>
          <a:p>
            <a:pPr marL="0" indent="0">
              <a:buNone/>
            </a:pP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68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3446FD-8DAF-4F40-96E7-E50D0255BA28}"/>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Politika: Pametnija Europa</a:t>
            </a:r>
            <a:endParaRPr lang="hr-HR" sz="2400" dirty="0">
              <a:solidFill>
                <a:schemeClr val="tx1"/>
              </a:solidFill>
            </a:endParaRPr>
          </a:p>
        </p:txBody>
      </p:sp>
      <p:sp>
        <p:nvSpPr>
          <p:cNvPr id="3" name="Rezervirano mjesto sadržaja 2">
            <a:extLst>
              <a:ext uri="{FF2B5EF4-FFF2-40B4-BE49-F238E27FC236}">
                <a16:creationId xmlns:a16="http://schemas.microsoft.com/office/drawing/2014/main" id="{30541BE6-EF5A-4ABB-859B-281FD3DCC854}"/>
              </a:ext>
            </a:extLst>
          </p:cNvPr>
          <p:cNvSpPr>
            <a:spLocks noGrp="1"/>
          </p:cNvSpPr>
          <p:nvPr>
            <p:ph idx="1"/>
          </p:nvPr>
        </p:nvSpPr>
        <p:spPr/>
        <p:txBody>
          <a:bodyPr>
            <a:noAutofit/>
          </a:bodyPr>
          <a:lstStyle/>
          <a:p>
            <a:pPr marL="0" indent="0" algn="ctr">
              <a:buNone/>
            </a:pPr>
            <a:endParaRPr lang="hr-HR" sz="1400" dirty="0">
              <a:latin typeface="Times New Roman" panose="02020603050405020304" pitchFamily="18" charset="0"/>
              <a:cs typeface="Times New Roman" panose="02020603050405020304" pitchFamily="18" charset="0"/>
            </a:endParaRPr>
          </a:p>
          <a:p>
            <a:pPr marL="0" indent="0" algn="ctr">
              <a:buNone/>
            </a:pPr>
            <a:r>
              <a:rPr lang="hr-HR" sz="1400" b="1" u="sng" dirty="0">
                <a:latin typeface="Times New Roman" panose="02020603050405020304" pitchFamily="18" charset="0"/>
                <a:cs typeface="Times New Roman" panose="02020603050405020304" pitchFamily="18" charset="0"/>
              </a:rPr>
              <a:t>Prihvatljive aktivnosti</a:t>
            </a: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Aktivnosti usmjerene prema jačanju izvoznih potencijala rastućih i inovativnih poduzeća i internacionalizaciji poslovanja te uključivanju    </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međunarodne lance vrijednosti.</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Aktivnosti koje doprinose pojačanom rastu i konkurentnosti MSP-ova, osiguranjem pristupa financiranju MSP-ova za razvoj poslovanja </a:t>
            </a:r>
            <a:r>
              <a:rPr lang="hr-HR" sz="1400">
                <a:latin typeface="Times New Roman" panose="02020603050405020304" pitchFamily="18" charset="0"/>
                <a:cs typeface="Times New Roman" panose="02020603050405020304" pitchFamily="18" charset="0"/>
              </a:rPr>
              <a:t>i povećanje konkurentnosti</a:t>
            </a:r>
            <a:r>
              <a:rPr lang="hr-HR" sz="1400" dirty="0">
                <a:latin typeface="Times New Roman" panose="02020603050405020304" pitchFamily="18" charset="0"/>
                <a:cs typeface="Times New Roman" panose="02020603050405020304" pitchFamily="18" charset="0"/>
              </a:rPr>
              <a:t>, odnosno za investicije u materijalnu i nematerijalnu imovinu uključujući i obrtna sredstva, posebno u S3 područjima i područjima koja zaostaju u razvoju a uključuju:</a:t>
            </a:r>
          </a:p>
          <a:p>
            <a:pPr>
              <a:buFont typeface="Wingdings" panose="05000000000000000000" pitchFamily="2" charset="2"/>
              <a:buChar char="§"/>
            </a:pPr>
            <a:r>
              <a:rPr lang="hr-HR" sz="1400" dirty="0">
                <a:latin typeface="Times New Roman" panose="02020603050405020304" pitchFamily="18" charset="0"/>
                <a:cs typeface="Times New Roman" panose="02020603050405020304" pitchFamily="18" charset="0"/>
              </a:rPr>
              <a:t>  podršku ulaganjima poduzeća koja rezultiraju povećanjem produktivnosti, novih radnih mjesta i usvajanjima principa zelene i digitalne  tehnologije</a:t>
            </a:r>
          </a:p>
          <a:p>
            <a:pPr>
              <a:buFont typeface="Wingdings" panose="05000000000000000000" pitchFamily="2" charset="2"/>
              <a:buChar char="§"/>
            </a:pPr>
            <a:r>
              <a:rPr lang="hr-HR" sz="1400" dirty="0">
                <a:latin typeface="Times New Roman" panose="02020603050405020304" pitchFamily="18" charset="0"/>
                <a:cs typeface="Times New Roman" panose="02020603050405020304" pitchFamily="18" charset="0"/>
              </a:rPr>
              <a:t>  podršku MSP-ova u lance vrijednosti kako bi u inovacijama procesa i/ili poslovanja uspostavili dugoročne dobavljačke odnose sa drugim </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poduzećima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Ciljna skupina: </a:t>
            </a:r>
            <a:r>
              <a:rPr lang="hr-HR" sz="1400" u="sng" dirty="0">
                <a:solidFill>
                  <a:schemeClr val="tx1"/>
                </a:solidFill>
                <a:latin typeface="Times New Roman" panose="02020603050405020304" pitchFamily="18" charset="0"/>
                <a:cs typeface="Times New Roman" panose="02020603050405020304" pitchFamily="18" charset="0"/>
              </a:rPr>
              <a:t>Poduzeća</a:t>
            </a:r>
            <a:r>
              <a:rPr lang="hr-HR" sz="1400" dirty="0">
                <a:solidFill>
                  <a:schemeClr val="tx1"/>
                </a:solidFill>
                <a:latin typeface="Times New Roman" panose="02020603050405020304" pitchFamily="18" charset="0"/>
                <a:cs typeface="Times New Roman" panose="02020603050405020304" pitchFamily="18" charset="0"/>
              </a:rPr>
              <a:t>,</a:t>
            </a:r>
            <a:r>
              <a:rPr lang="hr-HR" sz="1400" dirty="0">
                <a:latin typeface="Times New Roman" panose="02020603050405020304" pitchFamily="18" charset="0"/>
                <a:cs typeface="Times New Roman" panose="02020603050405020304" pitchFamily="18" charset="0"/>
              </a:rPr>
              <a:t> jedinice lokalne i područne samouprave, građani RH i opća javnost.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Raspoloživi iznos</a:t>
            </a:r>
            <a:r>
              <a:rPr lang="hr-HR" sz="1400" b="1" dirty="0">
                <a:latin typeface="Times New Roman" panose="02020603050405020304" pitchFamily="18" charset="0"/>
                <a:cs typeface="Times New Roman" panose="02020603050405020304" pitchFamily="18" charset="0"/>
              </a:rPr>
              <a:t>: 528.684.210 eura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Poseban cilj ove politike jest jačanje održivog rasta i konkretnosti MSP-ova uključujući produktivna ulaganja</a:t>
            </a:r>
            <a:br>
              <a:rPr lang="hr-HR" sz="1400" dirty="0">
                <a:latin typeface="Times New Roman" panose="02020603050405020304" pitchFamily="18" charset="0"/>
                <a:cs typeface="Times New Roman" panose="02020603050405020304" pitchFamily="18" charset="0"/>
              </a:rPr>
            </a:br>
            <a:r>
              <a:rPr lang="hr-HR" sz="1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68855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3F79DA-2757-4DDD-99B1-CA08F4512BB7}"/>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Politika: Povezanija Europa</a:t>
            </a:r>
            <a:endParaRPr lang="hr-HR" sz="2400" dirty="0">
              <a:solidFill>
                <a:schemeClr val="tx1"/>
              </a:solidFill>
            </a:endParaRPr>
          </a:p>
        </p:txBody>
      </p:sp>
      <p:sp>
        <p:nvSpPr>
          <p:cNvPr id="3" name="Rezervirano mjesto sadržaja 2">
            <a:extLst>
              <a:ext uri="{FF2B5EF4-FFF2-40B4-BE49-F238E27FC236}">
                <a16:creationId xmlns:a16="http://schemas.microsoft.com/office/drawing/2014/main" id="{EBC89029-7751-47A6-8E32-982C8DB86C68}"/>
              </a:ext>
            </a:extLst>
          </p:cNvPr>
          <p:cNvSpPr>
            <a:spLocks noGrp="1"/>
          </p:cNvSpPr>
          <p:nvPr>
            <p:ph idx="1"/>
          </p:nvPr>
        </p:nvSpPr>
        <p:spPr/>
        <p:txBody>
          <a:bodyPr>
            <a:normAutofit/>
          </a:bodyPr>
          <a:lstStyle/>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Cilj politike: Povezanija Europa jačanjem mobilnosti</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Raspoloživi iznos: 1.000.000.000 eura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Glavne ciljne skupine: </a:t>
            </a:r>
            <a:r>
              <a:rPr lang="hr-HR" sz="1400" b="1" u="sng" dirty="0">
                <a:latin typeface="Times New Roman" panose="02020603050405020304" pitchFamily="18" charset="0"/>
                <a:cs typeface="Times New Roman" panose="02020603050405020304" pitchFamily="18" charset="0"/>
              </a:rPr>
              <a:t>poduzeća</a:t>
            </a:r>
            <a:r>
              <a:rPr lang="hr-HR" sz="1400" dirty="0">
                <a:latin typeface="Times New Roman" panose="02020603050405020304" pitchFamily="18" charset="0"/>
                <a:cs typeface="Times New Roman" panose="02020603050405020304" pitchFamily="18" charset="0"/>
              </a:rPr>
              <a:t>,</a:t>
            </a:r>
            <a:r>
              <a:rPr lang="hr-HR" sz="1400" b="1" dirty="0">
                <a:latin typeface="Times New Roman" panose="02020603050405020304" pitchFamily="18" charset="0"/>
                <a:cs typeface="Times New Roman" panose="02020603050405020304" pitchFamily="18" charset="0"/>
              </a:rPr>
              <a:t> </a:t>
            </a:r>
            <a:r>
              <a:rPr lang="hr-HR" sz="1400" dirty="0">
                <a:latin typeface="Times New Roman" panose="02020603050405020304" pitchFamily="18" charset="0"/>
                <a:cs typeface="Times New Roman" panose="02020603050405020304" pitchFamily="18" charset="0"/>
              </a:rPr>
              <a:t>građani, putnici, jedinice lokalne i regionalne samouprave</a:t>
            </a:r>
          </a:p>
          <a:p>
            <a:pPr marL="0" indent="0" algn="ctr">
              <a:buNone/>
            </a:pPr>
            <a:r>
              <a:rPr lang="hr-HR" sz="1400" dirty="0">
                <a:latin typeface="Times New Roman" panose="02020603050405020304" pitchFamily="18" charset="0"/>
                <a:cs typeface="Times New Roman" panose="02020603050405020304" pitchFamily="18" charset="0"/>
              </a:rPr>
              <a:t>   </a:t>
            </a:r>
            <a:r>
              <a:rPr lang="hr-HR" sz="1400" u="sng" dirty="0">
                <a:latin typeface="Times New Roman" panose="02020603050405020304" pitchFamily="18" charset="0"/>
                <a:cs typeface="Times New Roman" panose="02020603050405020304" pitchFamily="18" charset="0"/>
              </a:rPr>
              <a:t>Prihvatljive aktivnosti</a:t>
            </a:r>
            <a:r>
              <a:rPr lang="hr-HR" sz="14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Ulaganja u rješenja koja pridonose sigurnosti prometa na cestovnoj mreži (npr. sigurna i čuvana parkirališta za teretna vozila, prijelazi za životinje i zaštita od vjetra) </a:t>
            </a:r>
          </a:p>
          <a:p>
            <a:pPr>
              <a:buFont typeface="Wingdings" panose="05000000000000000000" pitchFamily="2" charset="2"/>
              <a:buChar char="Ø"/>
            </a:pPr>
            <a:r>
              <a:rPr lang="pl-PL" sz="1400" dirty="0">
                <a:latin typeface="Times New Roman" panose="02020603050405020304" pitchFamily="18" charset="0"/>
                <a:cs typeface="Times New Roman" panose="02020603050405020304" pitchFamily="18" charset="0"/>
              </a:rPr>
              <a:t> Ulaganje u rekonstrukciju i modernizaciju cesta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Ulaganje u uklanjanje uskih grla (npr. putem izgradnje obilaznica) i premošćivanje veza koje nedostaju na (željeznica i cesta)…</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Poseban cilj politike: Razvoj i poboljšanje održive, klimatski otporne, pametne i </a:t>
            </a:r>
            <a:r>
              <a:rPr lang="hr-HR" sz="1400" dirty="0" err="1">
                <a:latin typeface="Times New Roman" panose="02020603050405020304" pitchFamily="18" charset="0"/>
                <a:cs typeface="Times New Roman" panose="02020603050405020304" pitchFamily="18" charset="0"/>
              </a:rPr>
              <a:t>intermodalne</a:t>
            </a:r>
            <a:r>
              <a:rPr lang="hr-HR" sz="1400" dirty="0">
                <a:latin typeface="Times New Roman" panose="02020603050405020304" pitchFamily="18" charset="0"/>
                <a:cs typeface="Times New Roman" panose="02020603050405020304" pitchFamily="18" charset="0"/>
              </a:rPr>
              <a:t> nacionalne, </a:t>
            </a:r>
            <a:r>
              <a:rPr lang="hr-HR" sz="1400" dirty="0" err="1">
                <a:latin typeface="Times New Roman" panose="02020603050405020304" pitchFamily="18" charset="0"/>
                <a:cs typeface="Times New Roman" panose="02020603050405020304" pitchFamily="18" charset="0"/>
              </a:rPr>
              <a:t>region</a:t>
            </a:r>
            <a:r>
              <a:rPr lang="hr-HR" sz="1400" dirty="0">
                <a:latin typeface="Times New Roman" panose="02020603050405020304" pitchFamily="18" charset="0"/>
                <a:cs typeface="Times New Roman" panose="02020603050405020304" pitchFamily="18" charset="0"/>
              </a:rPr>
              <a:t>. i lokalne    mobilnosti, uključujući i prekograničnoj mobilnosti </a:t>
            </a:r>
            <a:endParaRPr lang="pl-PL" sz="1400" dirty="0">
              <a:latin typeface="Times New Roman" panose="02020603050405020304" pitchFamily="18" charset="0"/>
              <a:cs typeface="Times New Roman" panose="02020603050405020304" pitchFamily="18" charset="0"/>
            </a:endParaRPr>
          </a:p>
          <a:p>
            <a:endParaRPr lang="hr-HR" dirty="0"/>
          </a:p>
        </p:txBody>
      </p:sp>
    </p:spTree>
    <p:extLst>
      <p:ext uri="{BB962C8B-B14F-4D97-AF65-F5344CB8AC3E}">
        <p14:creationId xmlns:p14="http://schemas.microsoft.com/office/powerpoint/2010/main" val="2956864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05CD49E-3C41-4805-B720-48EAB9432FDF}"/>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Politika : Zelenija Europa</a:t>
            </a:r>
          </a:p>
        </p:txBody>
      </p:sp>
      <p:sp>
        <p:nvSpPr>
          <p:cNvPr id="3" name="Rezervirano mjesto sadržaja 2">
            <a:extLst>
              <a:ext uri="{FF2B5EF4-FFF2-40B4-BE49-F238E27FC236}">
                <a16:creationId xmlns:a16="http://schemas.microsoft.com/office/drawing/2014/main" id="{DFD74F40-E0C1-493C-BA35-92332C185686}"/>
              </a:ext>
            </a:extLst>
          </p:cNvPr>
          <p:cNvSpPr>
            <a:spLocks noGrp="1"/>
          </p:cNvSpPr>
          <p:nvPr>
            <p:ph idx="1"/>
          </p:nvPr>
        </p:nvSpPr>
        <p:spPr/>
        <p:txBody>
          <a:bodyPr>
            <a:normAutofit lnSpcReduction="10000"/>
          </a:bodyPr>
          <a:lstStyle/>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Cilj politike: Zelenija Europa s niskom razinom emisija ugljika u tranziciji prema ekonomiji s nultom stopom emisije    ugljika i otpornija Europa promicanjem prelaska na čistu i pravednu energiju, zelenih i plavih ulaganja, kružnog gospodarstva, ublažavanja i prilagodbe klimatskim promjenama, upravljanja rizikom i njegova sprječavanja i održive urbane mobilnosti”</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Raspoloživi iznos: 1.577.512.706 eura</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Glavne ciljane skupine: Nacionalna, Lokalne i regionalne vlasti - </a:t>
            </a:r>
            <a:r>
              <a:rPr lang="hr-HR" sz="1400" b="1" dirty="0">
                <a:latin typeface="Times New Roman" panose="02020603050405020304" pitchFamily="18" charset="0"/>
                <a:cs typeface="Times New Roman" panose="02020603050405020304" pitchFamily="18" charset="0"/>
              </a:rPr>
              <a:t>Mikro, mala, srednja i velika poduzeća u javnom ili privatnom </a:t>
            </a:r>
            <a:r>
              <a:rPr lang="hr-HR" sz="1400" dirty="0">
                <a:latin typeface="Times New Roman" panose="02020603050405020304" pitchFamily="18" charset="0"/>
                <a:cs typeface="Times New Roman" panose="02020603050405020304" pitchFamily="18" charset="0"/>
              </a:rPr>
              <a:t>vlasništvu - Znanstvene organizacije i organizacije za istraživanje i razvoj</a:t>
            </a:r>
          </a:p>
          <a:p>
            <a:pPr marL="0" indent="0" algn="ctr">
              <a:buNone/>
            </a:pPr>
            <a:r>
              <a:rPr lang="hr-HR" sz="1400" u="sng" dirty="0">
                <a:latin typeface="Times New Roman" panose="02020603050405020304" pitchFamily="18" charset="0"/>
                <a:cs typeface="Times New Roman" panose="02020603050405020304" pitchFamily="18" charset="0"/>
              </a:rPr>
              <a:t>Prihvatljive aktivnosti </a:t>
            </a:r>
            <a:endParaRPr lang="hr-HR" sz="1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Postrojenja za ponovnu uporabu, sortiranje, recikliranje ili obradu otpada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Centri za gospodarenje otpadom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Sanacija područja onečišćenih otpadom </a:t>
            </a:r>
          </a:p>
          <a:p>
            <a:pPr>
              <a:buFont typeface="Wingdings" panose="05000000000000000000" pitchFamily="2" charset="2"/>
              <a:buChar char="ü"/>
            </a:pPr>
            <a:r>
              <a:rPr lang="hr-HR" sz="1400" dirty="0">
                <a:latin typeface="Times New Roman" panose="02020603050405020304" pitchFamily="18" charset="0"/>
                <a:cs typeface="Times New Roman" panose="02020603050405020304" pitchFamily="18" charset="0"/>
              </a:rPr>
              <a:t> Promicanje ulaganja poduzetnika u istraživanje i razvoj novih proizvoda i usluga koji su usklađeni s načelima kružnog gospodarstva </a:t>
            </a:r>
          </a:p>
          <a:p>
            <a:pPr>
              <a:buFont typeface="Wingdings" panose="05000000000000000000" pitchFamily="2" charset="2"/>
              <a:buChar char="Ø"/>
            </a:pPr>
            <a:r>
              <a:rPr lang="hr-HR" sz="1400" dirty="0">
                <a:latin typeface="Times New Roman" panose="02020603050405020304" pitchFamily="18" charset="0"/>
                <a:cs typeface="Times New Roman" panose="02020603050405020304" pitchFamily="18" charset="0"/>
              </a:rPr>
              <a:t> Posebni cilj: prelazak na kružno gospodarstvo</a:t>
            </a:r>
          </a:p>
          <a:p>
            <a:pPr>
              <a:buFont typeface="Wingdings" panose="05000000000000000000" pitchFamily="2" charset="2"/>
              <a:buChar char="Ø"/>
            </a:pPr>
            <a:endParaRPr lang="hr-H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5504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72986C5-657C-4616-960A-B16D1EA10644}"/>
              </a:ext>
            </a:extLst>
          </p:cNvPr>
          <p:cNvSpPr>
            <a:spLocks noGrp="1"/>
          </p:cNvSpPr>
          <p:nvPr>
            <p:ph type="title"/>
          </p:nvPr>
        </p:nvSpPr>
        <p:spPr/>
        <p:txBody>
          <a:bodyPr>
            <a:normAutofit/>
          </a:bodyPr>
          <a:lstStyle/>
          <a:p>
            <a:pPr algn="ctr"/>
            <a:r>
              <a:rPr lang="hr-HR" sz="2400" i="1" dirty="0">
                <a:solidFill>
                  <a:schemeClr val="tx1"/>
                </a:solidFill>
                <a:latin typeface="Times New Roman" panose="02020603050405020304" pitchFamily="18" charset="0"/>
                <a:cs typeface="Times New Roman" panose="02020603050405020304" pitchFamily="18" charset="0"/>
              </a:rPr>
              <a:t>Kružno gospodarstvo - definicija</a:t>
            </a:r>
          </a:p>
        </p:txBody>
      </p:sp>
      <p:sp>
        <p:nvSpPr>
          <p:cNvPr id="3" name="Rezervirano mjesto sadržaja 2">
            <a:extLst>
              <a:ext uri="{FF2B5EF4-FFF2-40B4-BE49-F238E27FC236}">
                <a16:creationId xmlns:a16="http://schemas.microsoft.com/office/drawing/2014/main" id="{B533D049-4C10-4194-870C-3BB8563DF1BA}"/>
              </a:ext>
            </a:extLst>
          </p:cNvPr>
          <p:cNvSpPr>
            <a:spLocks noGrp="1"/>
          </p:cNvSpPr>
          <p:nvPr>
            <p:ph idx="1"/>
          </p:nvPr>
        </p:nvSpPr>
        <p:spPr/>
        <p:txBody>
          <a:bodyPr>
            <a:normAutofit/>
          </a:bodyPr>
          <a:lstStyle/>
          <a:p>
            <a:endParaRPr lang="hr-HR" sz="1400" b="1" dirty="0">
              <a:latin typeface="Times New Roman" panose="02020603050405020304" pitchFamily="18" charset="0"/>
              <a:cs typeface="Times New Roman" panose="02020603050405020304" pitchFamily="18" charset="0"/>
            </a:endParaRPr>
          </a:p>
          <a:p>
            <a:endParaRPr lang="hr-HR" sz="1400" b="1" dirty="0">
              <a:latin typeface="Times New Roman" panose="02020603050405020304" pitchFamily="18" charset="0"/>
              <a:cs typeface="Times New Roman" panose="02020603050405020304" pitchFamily="18" charset="0"/>
            </a:endParaRPr>
          </a:p>
          <a:p>
            <a:r>
              <a:rPr lang="hr-HR" sz="1400" b="1" dirty="0">
                <a:latin typeface="Times New Roman" panose="02020603050405020304" pitchFamily="18" charset="0"/>
                <a:cs typeface="Times New Roman" panose="02020603050405020304" pitchFamily="18" charset="0"/>
              </a:rPr>
              <a:t>Što je kružno gospodarstvo?</a:t>
            </a:r>
            <a:endParaRPr lang="hr-HR" sz="1400" dirty="0">
              <a:latin typeface="Times New Roman" panose="02020603050405020304" pitchFamily="18" charset="0"/>
              <a:cs typeface="Times New Roman" panose="02020603050405020304" pitchFamily="18" charset="0"/>
            </a:endParaRPr>
          </a:p>
          <a:p>
            <a:r>
              <a:rPr lang="hr-HR" sz="1400" dirty="0">
                <a:latin typeface="Times New Roman" panose="02020603050405020304" pitchFamily="18" charset="0"/>
                <a:cs typeface="Times New Roman" panose="02020603050405020304" pitchFamily="18" charset="0"/>
              </a:rPr>
              <a:t>Prema definiciji, kružno gospodarstvo je model proizvodnje i potrošnje koji uključuje dijeljenje, posudbu, ponovno korištenje, popravljanje, obnavljanje i reciklažu postojećih proizvoda i materijala što je dulje moguće kako bi se stvorila dodatna, odnosno duža vrijednost proizvoda, odnosno produljuje njegov životni vijek i posljedično smanjuje količina otpada.</a:t>
            </a:r>
          </a:p>
          <a:p>
            <a:r>
              <a:rPr lang="hr-HR" sz="1400" dirty="0">
                <a:latin typeface="Times New Roman" panose="02020603050405020304" pitchFamily="18" charset="0"/>
                <a:cs typeface="Times New Roman" panose="02020603050405020304" pitchFamily="18" charset="0"/>
              </a:rPr>
              <a:t>Načelo kružnog gospodarstva u suprotnosti je s aktualnim </a:t>
            </a:r>
            <a:r>
              <a:rPr lang="hr-HR" sz="1400" dirty="0" err="1">
                <a:latin typeface="Times New Roman" panose="02020603050405020304" pitchFamily="18" charset="0"/>
                <a:cs typeface="Times New Roman" panose="02020603050405020304" pitchFamily="18" charset="0"/>
              </a:rPr>
              <a:t>lineralnim</a:t>
            </a:r>
            <a:r>
              <a:rPr lang="hr-HR" sz="1400" dirty="0">
                <a:latin typeface="Times New Roman" panose="02020603050405020304" pitchFamily="18" charset="0"/>
                <a:cs typeface="Times New Roman" panose="02020603050405020304" pitchFamily="18" charset="0"/>
              </a:rPr>
              <a:t> modelom u kojem se proizvodi, nakon korištenja, bacaju te koji podrazumijeva velike količine energije i jeftinih materijala ("uzmi-proizvedi-baci"). Kružno gospodarstvo može pomoći ublažiti dva ključna problema - ograničenost resursa i klimatske promjene.</a:t>
            </a:r>
            <a:br>
              <a:rPr lang="hr-HR" sz="1400" dirty="0">
                <a:latin typeface="Times New Roman" panose="02020603050405020304" pitchFamily="18" charset="0"/>
                <a:cs typeface="Times New Roman" panose="02020603050405020304" pitchFamily="18" charset="0"/>
              </a:rPr>
            </a:br>
            <a:br>
              <a:rPr lang="hr-HR" sz="1400" dirty="0">
                <a:latin typeface="Times New Roman" panose="02020603050405020304" pitchFamily="18" charset="0"/>
                <a:cs typeface="Times New Roman" panose="02020603050405020304" pitchFamily="18" charset="0"/>
              </a:rPr>
            </a:br>
            <a:r>
              <a:rPr lang="hr-HR" sz="1400" b="1" dirty="0">
                <a:latin typeface="Times New Roman" panose="02020603050405020304" pitchFamily="18" charset="0"/>
                <a:cs typeface="Times New Roman" panose="02020603050405020304" pitchFamily="18" charset="0"/>
              </a:rPr>
              <a:t>Koje su prednosti kružnog gospodarstva?</a:t>
            </a:r>
            <a:endParaRPr lang="hr-HR" sz="1400" dirty="0">
              <a:latin typeface="Times New Roman" panose="02020603050405020304" pitchFamily="18" charset="0"/>
              <a:cs typeface="Times New Roman" panose="02020603050405020304" pitchFamily="18" charset="0"/>
            </a:endParaRPr>
          </a:p>
          <a:p>
            <a:r>
              <a:rPr lang="hr-HR" sz="1400" dirty="0">
                <a:latin typeface="Times New Roman" panose="02020603050405020304" pitchFamily="18" charset="0"/>
                <a:cs typeface="Times New Roman" panose="02020603050405020304" pitchFamily="18" charset="0"/>
              </a:rPr>
              <a:t>Načela kružnog gospodarstva (sprečavanje nastanka otpada, eko dizajn, ponovna upotreba otpada) dovode do uštede te smanjuje emisiju stakleničkih plinova. Dakle, ono bi smanjilo pritisak na okoliš, utjecalo na sigurnost nabavke sirovina, konkurentnost i inovacije, a doprinijelo i gospodarskom rastu te stvaranju 700 tisuća radnih mjesta u EU do 2030. godine. Naposljetku, korisnici bi imali na korištenje dugotrajnije i vrjednije proizvode.</a:t>
            </a:r>
          </a:p>
          <a:p>
            <a:endParaRPr lang="hr-HR" sz="1400" dirty="0"/>
          </a:p>
        </p:txBody>
      </p:sp>
    </p:spTree>
    <p:extLst>
      <p:ext uri="{BB962C8B-B14F-4D97-AF65-F5344CB8AC3E}">
        <p14:creationId xmlns:p14="http://schemas.microsoft.com/office/powerpoint/2010/main" val="1991754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ktiva">
  <a:themeElements>
    <a:clrScheme name="Retrospektiva">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1021</TotalTime>
  <Words>1194</Words>
  <Application>Microsoft Office PowerPoint</Application>
  <PresentationFormat>Široki zaslon</PresentationFormat>
  <Paragraphs>130</Paragraphs>
  <Slides>17</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17</vt:i4>
      </vt:variant>
    </vt:vector>
  </HeadingPairs>
  <TitlesOfParts>
    <vt:vector size="22" baseType="lpstr">
      <vt:lpstr>Calibri</vt:lpstr>
      <vt:lpstr>Calibri Light</vt:lpstr>
      <vt:lpstr>Times New Roman</vt:lpstr>
      <vt:lpstr>Wingdings</vt:lpstr>
      <vt:lpstr>Retrospektiva</vt:lpstr>
      <vt:lpstr>„Novo razdoblje – nove mogućnosti: EU fondovi u funkciji razvoja gospodarstva”</vt:lpstr>
      <vt:lpstr>Projekt Slavonija, Baranja i Srijem - vrijednost ugovora sklopljenih od 18.10.2016. do 30.4.2021.</vt:lpstr>
      <vt:lpstr>Kohezija nakon 2020.</vt:lpstr>
      <vt:lpstr> Pet ključnih politika 2021. – 2027.</vt:lpstr>
      <vt:lpstr>Politika: Pametnija Europa</vt:lpstr>
      <vt:lpstr>Politika: Pametnija Europa</vt:lpstr>
      <vt:lpstr>Politika: Povezanija Europa</vt:lpstr>
      <vt:lpstr>Politika : Zelenija Europa</vt:lpstr>
      <vt:lpstr>Kružno gospodarstvo - definicija</vt:lpstr>
      <vt:lpstr>Politika: Integrirani teritorijalni razvoj</vt:lpstr>
      <vt:lpstr>Solidarna Europa</vt:lpstr>
      <vt:lpstr>Poljoprivreda - Program ruralnog razvoja</vt:lpstr>
      <vt:lpstr>NUTS2 – pojam, dosadašnja podjela….</vt:lpstr>
      <vt:lpstr> NUTS2 nova podjela - 4 regije</vt:lpstr>
      <vt:lpstr>Zašto nova NUTS2 podjela ??? </vt:lpstr>
      <vt:lpstr>Prednosti nove NUTS2 klasifikacije</vt:lpstr>
      <vt:lpstr> Hvala na pažnji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„Novo razdoblje – nove mogućnosti : EU fondovi u funkciji razvoja gospodarstva”</dc:title>
  <dc:creator>OBZ-IV invbr81</dc:creator>
  <cp:lastModifiedBy>OBZ-IV invbr81</cp:lastModifiedBy>
  <cp:revision>109</cp:revision>
  <dcterms:created xsi:type="dcterms:W3CDTF">2021-06-24T05:42:16Z</dcterms:created>
  <dcterms:modified xsi:type="dcterms:W3CDTF">2021-06-29T06:44:32Z</dcterms:modified>
</cp:coreProperties>
</file>