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4"/>
  </p:notesMasterIdLst>
  <p:handoutMasterIdLst>
    <p:handoutMasterId r:id="rId25"/>
  </p:handoutMasterIdLst>
  <p:sldIdLst>
    <p:sldId id="257" r:id="rId2"/>
    <p:sldId id="264" r:id="rId3"/>
    <p:sldId id="276" r:id="rId4"/>
    <p:sldId id="260" r:id="rId5"/>
    <p:sldId id="261" r:id="rId6"/>
    <p:sldId id="272" r:id="rId7"/>
    <p:sldId id="262" r:id="rId8"/>
    <p:sldId id="263" r:id="rId9"/>
    <p:sldId id="273" r:id="rId10"/>
    <p:sldId id="265" r:id="rId11"/>
    <p:sldId id="266" r:id="rId12"/>
    <p:sldId id="267" r:id="rId13"/>
    <p:sldId id="269" r:id="rId14"/>
    <p:sldId id="270" r:id="rId15"/>
    <p:sldId id="275" r:id="rId16"/>
    <p:sldId id="277" r:id="rId17"/>
    <p:sldId id="278" r:id="rId18"/>
    <p:sldId id="279" r:id="rId19"/>
    <p:sldId id="280" r:id="rId20"/>
    <p:sldId id="281" r:id="rId21"/>
    <p:sldId id="271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324681-A9BA-461C-91F9-3D5B9F7B9421}" type="datetime1">
              <a:rPr lang="sr-Latn-RS" smtClean="0"/>
              <a:t>8.3.2021.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CC69E6-8AE7-475E-9FCE-685620853EBA}" type="datetime1">
              <a:rPr lang="sr-Latn-RS" smtClean="0"/>
              <a:t>8.3.2021.</a:t>
            </a:fld>
            <a:endParaRPr lang="en-US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Kliknite da biste uredili stilove teksta matrice</a:t>
            </a:r>
            <a:endParaRPr lang="en-US"/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FDCDA0C-E0B3-4C95-96EA-4A0C23D879C7}" type="datetime1">
              <a:rPr lang="sr-Latn-RS" smtClean="0"/>
              <a:t>8.3.2021.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1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5FE3C9-88F6-4048-B440-425359B83D07}" type="datetime1">
              <a:rPr lang="sr-Latn-RS" smtClean="0"/>
              <a:t>8.3.2021.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12509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5FE3C9-88F6-4048-B440-425359B83D07}" type="datetime1">
              <a:rPr lang="sr-Latn-RS" smtClean="0"/>
              <a:t>8.3.2021.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862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5FE3C9-88F6-4048-B440-425359B83D07}" type="datetime1">
              <a:rPr lang="sr-Latn-RS" smtClean="0"/>
              <a:t>8.3.2021.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8648995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5FE3C9-88F6-4048-B440-425359B83D07}" type="datetime1">
              <a:rPr lang="sr-Latn-RS" smtClean="0"/>
              <a:t>8.3.2021.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16370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5FE3C9-88F6-4048-B440-425359B83D07}" type="datetime1">
              <a:rPr lang="sr-Latn-RS" smtClean="0"/>
              <a:t>8.3.2021.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619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5FE3C9-88F6-4048-B440-425359B83D07}" type="datetime1">
              <a:rPr lang="sr-Latn-RS" smtClean="0"/>
              <a:t>8.3.2021.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2576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A7471F-05B2-4773-8B78-2036EB11328E}" type="datetime1">
              <a:rPr lang="sr-Latn-RS" smtClean="0"/>
              <a:t>8.3.2021.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25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9086D3-D273-4426-9DE2-880009129396}" type="datetime1">
              <a:rPr lang="sr-Latn-RS" smtClean="0"/>
              <a:t>8.3.2021.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1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8.3.2021.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4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33F4BB3-EB9D-4EA1-8362-7E06FBD9A1C4}" type="datetime1">
              <a:rPr lang="sr-Latn-RS" smtClean="0"/>
              <a:t>8.3.2021.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5FE3C9-88F6-4048-B440-425359B83D07}" type="datetime1">
              <a:rPr lang="sr-Latn-RS" smtClean="0"/>
              <a:t>8.3.2021.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18198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B60608-0379-4E0F-8DAF-92F8BAC0B4AA}" type="datetime1">
              <a:rPr lang="sr-Latn-RS" smtClean="0"/>
              <a:t>8.3.2021.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7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72A698-15A0-42F0-94BD-6DD450F2B912}" type="datetime1">
              <a:rPr lang="sr-Latn-RS" smtClean="0"/>
              <a:t>8.3.2021.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6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61AC0BB-F5C9-48F6-963D-A862C86D0349}" type="datetime1">
              <a:rPr lang="sr-Latn-RS" smtClean="0"/>
              <a:t>8.3.2021.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7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3D2AE3-9DB2-4FE7-9845-29E1013E415B}" type="datetime1">
              <a:rPr lang="sr-Latn-RS" smtClean="0"/>
              <a:t>8.3.2021.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3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233090-2BAD-40A9-BE7E-C43344694F1D}" type="datetime1">
              <a:rPr lang="sr-Latn-RS" smtClean="0"/>
              <a:t>8.3.2021.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8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8A5FE3C9-88F6-4048-B440-425359B83D07}" type="datetime1">
              <a:rPr lang="sr-Latn-RS" smtClean="0"/>
              <a:t>8.3.2021.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72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Lira2\Downloads\JP-PODUZETNITVO%20(4).pdf" TargetMode="External"/><Relationship Id="rId2" Type="http://schemas.openxmlformats.org/officeDocument/2006/relationships/hyperlink" Target="https://lipik.hr/dokumenti/javni-poziv-za-podnosenje-zahtjeva-za-dodjelu-potpora-u-2021-godini-sukladno-programu-mjera-poticanja-razvoja-malog-i-srednjeg-poduzetnistva-na-podrucju-grada-lipika-za-razdoblje-od-2021-do-2025-g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6270" y="197717"/>
            <a:ext cx="6476801" cy="4127396"/>
          </a:xfrm>
        </p:spPr>
        <p:txBody>
          <a:bodyPr rtlCol="0">
            <a:normAutofit/>
          </a:bodyPr>
          <a:lstStyle/>
          <a:p>
            <a:pPr algn="ctr" rtl="0"/>
            <a:r>
              <a:rPr lang="en-US" sz="2400" b="1" dirty="0">
                <a:latin typeface="Bahnschrift SemiBold" panose="020B0502040204020203" pitchFamily="34" charset="0"/>
              </a:rPr>
              <a:t>PRUŽANJE POSTOJEĆIH I RAZVOJ NOVIH USLUGA LIRA d.o.o. ZA PODUZETNIKE</a:t>
            </a:r>
            <a:endParaRPr lang="hr" sz="2400" b="1" dirty="0">
              <a:latin typeface="Bahnschrift SemiBold" panose="020B0502040204020203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 fontScale="25000" lnSpcReduction="20000"/>
          </a:bodyPr>
          <a:lstStyle/>
          <a:p>
            <a:r>
              <a:rPr lang="en-US" sz="4300" dirty="0"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TEMA: </a:t>
            </a:r>
          </a:p>
          <a:p>
            <a:r>
              <a:rPr lang="en-US" sz="4300" dirty="0" err="1"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Mogućnost</a:t>
            </a:r>
            <a:r>
              <a:rPr lang="en-US" sz="4300" dirty="0"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korištenja</a:t>
            </a:r>
            <a:r>
              <a:rPr lang="en-US" sz="4300" dirty="0"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potpora</a:t>
            </a:r>
            <a:r>
              <a:rPr lang="en-US" sz="4300" dirty="0"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4300" dirty="0" err="1"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zapošljavanje</a:t>
            </a:r>
            <a:r>
              <a:rPr lang="en-US" sz="4300" dirty="0"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</a:t>
            </a:r>
            <a:r>
              <a:rPr lang="hr-HR" sz="4300" dirty="0" err="1"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edinica</a:t>
            </a:r>
            <a:r>
              <a:rPr lang="hr-HR" sz="4300" dirty="0"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300" dirty="0"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hr-HR" sz="4300" dirty="0" err="1"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okalne</a:t>
            </a:r>
            <a:r>
              <a:rPr lang="hr-HR" sz="4300" dirty="0"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4300" dirty="0"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hr-HR" sz="4300" dirty="0" err="1"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egionalne</a:t>
            </a:r>
            <a:r>
              <a:rPr lang="hr-HR" sz="4300" dirty="0"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300" dirty="0"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sz="4300" dirty="0" err="1"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amouprave</a:t>
            </a:r>
            <a:endParaRPr lang="en-US" sz="4300" dirty="0">
              <a:effectLst/>
              <a:latin typeface="Bahnschrift SemiBold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300" dirty="0" err="1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Predavač</a:t>
            </a:r>
            <a:r>
              <a:rPr lang="en-US" sz="43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300" dirty="0"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Darian </a:t>
            </a:r>
            <a:r>
              <a:rPr lang="en-US" sz="4300" dirty="0" err="1"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husko</a:t>
            </a:r>
            <a:r>
              <a:rPr lang="en-US" sz="43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viši</a:t>
            </a:r>
            <a:r>
              <a:rPr lang="en-US" sz="43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stručni</a:t>
            </a:r>
            <a:r>
              <a:rPr lang="en-US" sz="43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suradnik</a:t>
            </a:r>
            <a:r>
              <a:rPr lang="en-US" sz="43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lira d.o.o., </a:t>
            </a:r>
            <a:r>
              <a:rPr lang="en-US" sz="4300" dirty="0" err="1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voditelj</a:t>
            </a:r>
            <a:r>
              <a:rPr lang="en-US" sz="43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projekta</a:t>
            </a:r>
            <a:r>
              <a:rPr lang="en-US" sz="4300" dirty="0"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300" dirty="0">
              <a:effectLst/>
              <a:latin typeface="Bahnschrift SemiBold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h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Slika 4" descr="Slika na kojoj se nalazi zgrada, sjedeća, klupa, strana&#10;&#10;Opis se generira automatski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D805CC-77D5-4DC4-B9AF-42443D67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Promidžba</a:t>
            </a:r>
            <a:r>
              <a:rPr lang="en-US" dirty="0"/>
              <a:t> </a:t>
            </a:r>
            <a:r>
              <a:rPr lang="en-US" dirty="0" err="1"/>
              <a:t>poduzetništva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obrta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468BE5-C4C4-4D24-9F40-C4158A282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5645740"/>
          </a:xfrm>
        </p:spPr>
        <p:txBody>
          <a:bodyPr/>
          <a:lstStyle/>
          <a:p>
            <a:r>
              <a:rPr lang="en-US" b="1" dirty="0" err="1"/>
              <a:t>Mjera</a:t>
            </a:r>
            <a:r>
              <a:rPr lang="en-US" b="1" dirty="0"/>
              <a:t> 5.1. </a:t>
            </a:r>
            <a:r>
              <a:rPr lang="en-US" b="1" dirty="0" err="1"/>
              <a:t>Potpora</a:t>
            </a:r>
            <a:r>
              <a:rPr lang="en-US" b="1" dirty="0"/>
              <a:t> </a:t>
            </a:r>
            <a:r>
              <a:rPr lang="en-US" b="1" dirty="0" err="1"/>
              <a:t>korisnicima</a:t>
            </a:r>
            <a:r>
              <a:rPr lang="en-US" b="1" dirty="0"/>
              <a:t> za </a:t>
            </a:r>
            <a:r>
              <a:rPr lang="en-US" b="1" dirty="0" err="1"/>
              <a:t>promidžbu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poslovanja</a:t>
            </a:r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dirty="0" err="1"/>
              <a:t>Mjera</a:t>
            </a:r>
            <a:r>
              <a:rPr lang="en-US" dirty="0"/>
              <a:t> je </a:t>
            </a:r>
            <a:r>
              <a:rPr lang="en-US" dirty="0" err="1"/>
              <a:t>namijenjena</a:t>
            </a:r>
            <a:r>
              <a:rPr lang="en-US" dirty="0"/>
              <a:t> </a:t>
            </a:r>
            <a:r>
              <a:rPr lang="en-US" dirty="0" err="1"/>
              <a:t>mirko</a:t>
            </a:r>
            <a:r>
              <a:rPr lang="en-US" dirty="0"/>
              <a:t>, </a:t>
            </a:r>
            <a:r>
              <a:rPr lang="en-US" dirty="0" err="1"/>
              <a:t>malim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srednjim</a:t>
            </a:r>
            <a:r>
              <a:rPr lang="en-US" dirty="0"/>
              <a:t> </a:t>
            </a:r>
            <a:r>
              <a:rPr lang="en-US" dirty="0" err="1"/>
              <a:t>subjektima</a:t>
            </a:r>
            <a:r>
              <a:rPr lang="en-US" dirty="0"/>
              <a:t> u </a:t>
            </a:r>
            <a:r>
              <a:rPr lang="en-US" dirty="0" err="1"/>
              <a:t>poduzetništvu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obrtu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</a:t>
            </a:r>
            <a:r>
              <a:rPr lang="en-US" dirty="0" err="1"/>
              <a:t>grada</a:t>
            </a:r>
            <a:r>
              <a:rPr lang="en-US" dirty="0"/>
              <a:t> </a:t>
            </a:r>
            <a:r>
              <a:rPr lang="en-US" dirty="0" err="1"/>
              <a:t>Lipika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obiteljskim</a:t>
            </a:r>
            <a:r>
              <a:rPr lang="en-US" dirty="0"/>
              <a:t> </a:t>
            </a:r>
            <a:r>
              <a:rPr lang="en-US" dirty="0" err="1"/>
              <a:t>poljoprivrednim</a:t>
            </a:r>
            <a:r>
              <a:rPr lang="en-US" dirty="0"/>
              <a:t> </a:t>
            </a:r>
            <a:r>
              <a:rPr lang="en-US" dirty="0" err="1"/>
              <a:t>gospodarstvima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Korisnicima</a:t>
            </a:r>
            <a:r>
              <a:rPr lang="en-US" dirty="0"/>
              <a:t> koji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promovirati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poslovanje</a:t>
            </a:r>
            <a:r>
              <a:rPr lang="en-US" dirty="0"/>
              <a:t> </a:t>
            </a:r>
            <a:r>
              <a:rPr lang="en-US" dirty="0" err="1"/>
              <a:t>sufinancirat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reklame</a:t>
            </a:r>
            <a:r>
              <a:rPr lang="en-US" dirty="0"/>
              <a:t> u </a:t>
            </a:r>
            <a:r>
              <a:rPr lang="en-US" dirty="0" err="1"/>
              <a:t>iznosu</a:t>
            </a:r>
            <a:r>
              <a:rPr lang="en-US" dirty="0"/>
              <a:t> do 5.000,00 </a:t>
            </a:r>
            <a:r>
              <a:rPr lang="en-US" dirty="0" err="1"/>
              <a:t>kuna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Za </a:t>
            </a:r>
            <a:r>
              <a:rPr lang="en-US" dirty="0" err="1"/>
              <a:t>žene</a:t>
            </a:r>
            <a:r>
              <a:rPr lang="en-US" dirty="0"/>
              <a:t> </a:t>
            </a:r>
            <a:r>
              <a:rPr lang="en-US" dirty="0" err="1"/>
              <a:t>poduzetnice</a:t>
            </a:r>
            <a:r>
              <a:rPr lang="en-US" dirty="0"/>
              <a:t>, </a:t>
            </a:r>
            <a:r>
              <a:rPr lang="en-US" dirty="0" err="1"/>
              <a:t>poduzetnike</a:t>
            </a:r>
            <a:r>
              <a:rPr lang="en-US" dirty="0"/>
              <a:t> </a:t>
            </a:r>
            <a:r>
              <a:rPr lang="en-US" dirty="0" err="1"/>
              <a:t>početnike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mlade</a:t>
            </a:r>
            <a:r>
              <a:rPr lang="en-US" dirty="0"/>
              <a:t> </a:t>
            </a:r>
            <a:r>
              <a:rPr lang="en-US" dirty="0" err="1"/>
              <a:t>poduzetnike</a:t>
            </a:r>
            <a:r>
              <a:rPr lang="en-US" dirty="0"/>
              <a:t> koji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promovirati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poslovanje</a:t>
            </a:r>
            <a:r>
              <a:rPr lang="en-US" dirty="0"/>
              <a:t> </a:t>
            </a:r>
            <a:r>
              <a:rPr lang="en-US" dirty="0" err="1"/>
              <a:t>sufinancirat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reklame</a:t>
            </a:r>
            <a:r>
              <a:rPr lang="en-US" dirty="0"/>
              <a:t> u </a:t>
            </a:r>
            <a:r>
              <a:rPr lang="en-US" dirty="0" err="1"/>
              <a:t>iznosu</a:t>
            </a:r>
            <a:r>
              <a:rPr lang="en-US" dirty="0"/>
              <a:t> do 7.500,00 </a:t>
            </a:r>
            <a:r>
              <a:rPr lang="en-US" dirty="0" err="1"/>
              <a:t>kuna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A78F29-3B38-4A5D-BED8-04E0ACB8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E3863DB-C532-4C39-B7D1-B51B5D607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608" y="5460628"/>
            <a:ext cx="6083244" cy="124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89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7582BB-129E-462C-973B-5C203D02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UVJETI PO MJERAMA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CF703D-7733-4D8F-AB6D-A554D5D28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805082"/>
          </a:xfrm>
        </p:spPr>
        <p:txBody>
          <a:bodyPr/>
          <a:lstStyle/>
          <a:p>
            <a:pPr algn="l"/>
            <a:r>
              <a:rPr lang="en-US" u="sng" dirty="0">
                <a:latin typeface="Open Sans"/>
              </a:rPr>
              <a:t>KORISNICI:</a:t>
            </a:r>
            <a:endParaRPr lang="en-US" b="0" i="0" u="sng" dirty="0">
              <a:effectLst/>
              <a:latin typeface="Open Sans"/>
            </a:endParaRPr>
          </a:p>
          <a:p>
            <a:pPr algn="l"/>
            <a:r>
              <a:rPr lang="en-US" b="0" i="0" dirty="0" err="1">
                <a:effectLst/>
                <a:latin typeface="Open Sans"/>
              </a:rPr>
              <a:t>mikro</a:t>
            </a:r>
            <a:r>
              <a:rPr lang="en-US" b="0" i="0" dirty="0">
                <a:effectLst/>
                <a:latin typeface="Open Sans"/>
              </a:rPr>
              <a:t>, </a:t>
            </a:r>
            <a:r>
              <a:rPr lang="en-US" b="0" i="0" dirty="0" err="1">
                <a:effectLst/>
                <a:latin typeface="Open Sans"/>
              </a:rPr>
              <a:t>mali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i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srednji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subjekti</a:t>
            </a:r>
            <a:r>
              <a:rPr lang="en-US" b="0" i="0" dirty="0">
                <a:effectLst/>
                <a:latin typeface="Open Sans"/>
              </a:rPr>
              <a:t> u </a:t>
            </a:r>
            <a:r>
              <a:rPr lang="en-US" b="0" i="0" dirty="0" err="1">
                <a:effectLst/>
                <a:latin typeface="Open Sans"/>
              </a:rPr>
              <a:t>poduzetništvu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i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obrtu</a:t>
            </a:r>
            <a:r>
              <a:rPr lang="en-US" b="0" i="0" dirty="0">
                <a:effectLst/>
                <a:latin typeface="Open Sans"/>
              </a:rPr>
              <a:t>,</a:t>
            </a:r>
          </a:p>
          <a:p>
            <a:pPr algn="l"/>
            <a:r>
              <a:rPr lang="en-US" b="0" i="0" dirty="0" err="1">
                <a:effectLst/>
                <a:latin typeface="Open Sans"/>
              </a:rPr>
              <a:t>obiteljska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poljoprivredna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gospodarstva</a:t>
            </a:r>
            <a:r>
              <a:rPr lang="en-US" b="0" i="0" dirty="0">
                <a:effectLst/>
                <a:latin typeface="Open Sans"/>
              </a:rPr>
              <a:t>,</a:t>
            </a:r>
          </a:p>
          <a:p>
            <a:pPr algn="l"/>
            <a:r>
              <a:rPr lang="en-US" b="0" i="0" dirty="0" err="1">
                <a:effectLst/>
                <a:latin typeface="Open Sans"/>
              </a:rPr>
              <a:t>žene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poduzetnice</a:t>
            </a:r>
            <a:r>
              <a:rPr lang="en-US" b="0" i="0" dirty="0">
                <a:effectLst/>
                <a:latin typeface="Open Sans"/>
              </a:rPr>
              <a:t>,</a:t>
            </a:r>
          </a:p>
          <a:p>
            <a:pPr algn="l"/>
            <a:r>
              <a:rPr lang="en-US" b="0" i="0" dirty="0" err="1">
                <a:effectLst/>
                <a:latin typeface="Open Sans"/>
              </a:rPr>
              <a:t>mladi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poduzetnici</a:t>
            </a:r>
            <a:r>
              <a:rPr lang="en-US" b="0" i="0" dirty="0">
                <a:effectLst/>
                <a:latin typeface="Open Sans"/>
              </a:rPr>
              <a:t>,</a:t>
            </a:r>
          </a:p>
          <a:p>
            <a:pPr algn="l"/>
            <a:r>
              <a:rPr lang="en-US" b="0" i="0" dirty="0" err="1">
                <a:effectLst/>
                <a:latin typeface="Open Sans"/>
              </a:rPr>
              <a:t>poduzetnici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početnici</a:t>
            </a:r>
            <a:r>
              <a:rPr lang="en-US" b="0" i="0" dirty="0">
                <a:effectLst/>
                <a:latin typeface="Open Sans"/>
              </a:rPr>
              <a:t>,</a:t>
            </a:r>
          </a:p>
          <a:p>
            <a:pPr algn="l"/>
            <a:r>
              <a:rPr lang="en-US" b="0" i="0" dirty="0">
                <a:effectLst/>
                <a:latin typeface="Open Sans"/>
              </a:rPr>
              <a:t>Startup.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2EF2B5B-518B-4FE0-939A-D032B6DE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4CA6072-B2A0-48C3-9059-B72B03281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498" y="5262787"/>
            <a:ext cx="6761670" cy="148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1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011DC4-8D03-4DA9-853C-45257A94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NAČIN PRIJAVE;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A0A812-4028-4DCA-BC5E-D5827B139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Prijava na navedenu mjeru, 1.3. Potpora za korisnike koji obavljaju poduzetničku djelatnost u zakupljenom poslovnom prostoru na području grada Lipika, </a:t>
            </a:r>
            <a:r>
              <a:rPr lang="pt-BR" u="sng" dirty="0"/>
              <a:t>vrši se putem Obrasca O.M.1.3.</a:t>
            </a:r>
          </a:p>
          <a:p>
            <a:r>
              <a:rPr lang="en-US" sz="1400" u="sng" dirty="0" err="1"/>
              <a:t>Primjer</a:t>
            </a:r>
            <a:r>
              <a:rPr lang="en-US" sz="1400" u="sng" dirty="0"/>
              <a:t> </a:t>
            </a:r>
            <a:r>
              <a:rPr lang="en-US" sz="1400" u="sng" dirty="0" err="1"/>
              <a:t>Obrasca</a:t>
            </a:r>
            <a:r>
              <a:rPr lang="en-US" sz="1400" u="sng" dirty="0"/>
              <a:t> O.M.1.3.</a:t>
            </a:r>
            <a:r>
              <a:rPr lang="en-US" sz="1050" u="sng" dirty="0"/>
              <a:t> </a:t>
            </a:r>
          </a:p>
          <a:p>
            <a:pPr marL="0" indent="0">
              <a:buNone/>
            </a:pPr>
            <a:endParaRPr lang="en-US" sz="1600" u="sng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4EE5D17-14BF-4E2D-8EE0-F69DF5B0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C3CDE8D-9538-4684-A1D7-A3C040C37E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7648" r="11400" b="3531"/>
          <a:stretch/>
        </p:blipFill>
        <p:spPr>
          <a:xfrm>
            <a:off x="3926572" y="3031524"/>
            <a:ext cx="5909406" cy="374412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43A901A-AE1F-4EE9-BB1C-90239F7BF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520" y="251475"/>
            <a:ext cx="5078333" cy="111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77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85A74B-87D1-43BA-9E8D-AAA4D676D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75A967-7A5E-4617-ABC0-92F1AD51A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5704734"/>
          </a:xfrm>
        </p:spPr>
        <p:txBody>
          <a:bodyPr>
            <a:normAutofit/>
          </a:bodyPr>
          <a:lstStyle/>
          <a:p>
            <a:r>
              <a:rPr lang="en-US" u="sng" dirty="0" err="1"/>
              <a:t>Uz</a:t>
            </a:r>
            <a:r>
              <a:rPr lang="en-US" u="sng" dirty="0"/>
              <a:t> </a:t>
            </a:r>
            <a:r>
              <a:rPr lang="en-US" u="sng" dirty="0" err="1"/>
              <a:t>obrazac</a:t>
            </a:r>
            <a:r>
              <a:rPr lang="en-US" u="sng" dirty="0"/>
              <a:t> </a:t>
            </a:r>
            <a:r>
              <a:rPr lang="en-US" u="sng" dirty="0" err="1"/>
              <a:t>prijavitelj</a:t>
            </a:r>
            <a:r>
              <a:rPr lang="en-US" u="sng" dirty="0"/>
              <a:t> je </a:t>
            </a:r>
            <a:r>
              <a:rPr lang="en-US" u="sng" dirty="0" err="1"/>
              <a:t>obvezan</a:t>
            </a:r>
            <a:r>
              <a:rPr lang="en-US" u="sng" dirty="0"/>
              <a:t> </a:t>
            </a:r>
            <a:r>
              <a:rPr lang="en-US" u="sng" dirty="0" err="1"/>
              <a:t>priložiti</a:t>
            </a:r>
            <a:r>
              <a:rPr lang="en-US" u="sng" dirty="0"/>
              <a:t>:</a:t>
            </a:r>
          </a:p>
          <a:p>
            <a:pPr marL="0" indent="0" algn="l">
              <a:buNone/>
            </a:pPr>
            <a:r>
              <a:rPr lang="en-US" b="0" i="0" dirty="0">
                <a:effectLst/>
                <a:latin typeface="Open Sans"/>
              </a:rPr>
              <a:t>1.	</a:t>
            </a:r>
            <a:r>
              <a:rPr lang="en-US" b="0" i="0" dirty="0" err="1">
                <a:effectLst/>
                <a:latin typeface="Open Sans"/>
              </a:rPr>
              <a:t>Presliku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Rješenja</a:t>
            </a:r>
            <a:r>
              <a:rPr lang="en-US" b="0" i="0" dirty="0">
                <a:effectLst/>
                <a:latin typeface="Open Sans"/>
              </a:rPr>
              <a:t> o </a:t>
            </a:r>
            <a:r>
              <a:rPr lang="en-US" b="0" i="0" dirty="0" err="1">
                <a:effectLst/>
                <a:latin typeface="Open Sans"/>
              </a:rPr>
              <a:t>upisu</a:t>
            </a:r>
            <a:r>
              <a:rPr lang="en-US" b="0" i="0" dirty="0">
                <a:effectLst/>
                <a:latin typeface="Open Sans"/>
              </a:rPr>
              <a:t> u </a:t>
            </a:r>
            <a:r>
              <a:rPr lang="en-US" b="0" i="0" dirty="0" err="1">
                <a:effectLst/>
                <a:latin typeface="Open Sans"/>
              </a:rPr>
              <a:t>sudski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registar</a:t>
            </a:r>
            <a:r>
              <a:rPr lang="en-US" b="0" i="0" dirty="0">
                <a:effectLst/>
                <a:latin typeface="Open Sans"/>
              </a:rPr>
              <a:t>, </a:t>
            </a:r>
            <a:r>
              <a:rPr lang="en-US" b="0" i="0" dirty="0" err="1">
                <a:effectLst/>
                <a:latin typeface="Open Sans"/>
              </a:rPr>
              <a:t>presliku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Obrtnice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ili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Rješenja</a:t>
            </a:r>
            <a:r>
              <a:rPr lang="en-US" b="0" i="0" dirty="0">
                <a:effectLst/>
                <a:latin typeface="Open Sans"/>
              </a:rPr>
              <a:t> o 	</a:t>
            </a:r>
            <a:r>
              <a:rPr lang="en-US" b="0" i="0" dirty="0" err="1">
                <a:effectLst/>
                <a:latin typeface="Open Sans"/>
              </a:rPr>
              <a:t>upisu</a:t>
            </a:r>
            <a:r>
              <a:rPr lang="en-US" b="0" i="0" dirty="0">
                <a:effectLst/>
                <a:latin typeface="Open Sans"/>
              </a:rPr>
              <a:t> u </a:t>
            </a:r>
            <a:r>
              <a:rPr lang="en-US" b="0" i="0" dirty="0" err="1">
                <a:effectLst/>
                <a:latin typeface="Open Sans"/>
              </a:rPr>
              <a:t>obrtni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registar</a:t>
            </a:r>
            <a:r>
              <a:rPr lang="en-US" b="0" i="0" dirty="0">
                <a:effectLst/>
                <a:latin typeface="Open Sans"/>
              </a:rPr>
              <a:t>, </a:t>
            </a:r>
            <a:r>
              <a:rPr lang="en-US" b="0" i="0" dirty="0" err="1">
                <a:effectLst/>
                <a:latin typeface="Open Sans"/>
              </a:rPr>
              <a:t>Rješenja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upisa</a:t>
            </a:r>
            <a:r>
              <a:rPr lang="en-US" b="0" i="0" dirty="0">
                <a:effectLst/>
                <a:latin typeface="Open Sans"/>
              </a:rPr>
              <a:t> u </a:t>
            </a:r>
            <a:r>
              <a:rPr lang="en-US" b="0" i="0" dirty="0" err="1">
                <a:effectLst/>
                <a:latin typeface="Open Sans"/>
              </a:rPr>
              <a:t>upisnik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obiteljskih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poljoprivrednih</a:t>
            </a:r>
            <a:r>
              <a:rPr lang="en-US" b="0" i="0" dirty="0">
                <a:effectLst/>
                <a:latin typeface="Open Sans"/>
              </a:rPr>
              <a:t> 	</a:t>
            </a:r>
            <a:r>
              <a:rPr lang="en-US" b="0" i="0" dirty="0" err="1">
                <a:effectLst/>
                <a:latin typeface="Open Sans"/>
              </a:rPr>
              <a:t>gospodarstava</a:t>
            </a:r>
            <a:r>
              <a:rPr lang="en-US" b="0" i="0" dirty="0">
                <a:effectLst/>
                <a:latin typeface="Open Sans"/>
              </a:rPr>
              <a:t>,</a:t>
            </a:r>
          </a:p>
          <a:p>
            <a:pPr marL="0" indent="0" algn="l">
              <a:buNone/>
            </a:pPr>
            <a:r>
              <a:rPr lang="en-US" b="0" i="0" dirty="0">
                <a:effectLst/>
                <a:latin typeface="Open Sans"/>
              </a:rPr>
              <a:t>2.	</a:t>
            </a:r>
            <a:r>
              <a:rPr lang="en-US" b="0" i="0" dirty="0" err="1">
                <a:effectLst/>
                <a:latin typeface="Open Sans"/>
              </a:rPr>
              <a:t>Izjavu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podnositelja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zahtjeva</a:t>
            </a:r>
            <a:r>
              <a:rPr lang="en-US" b="0" i="0" dirty="0">
                <a:effectLst/>
                <a:latin typeface="Open Sans"/>
              </a:rPr>
              <a:t> o </a:t>
            </a:r>
            <a:r>
              <a:rPr lang="en-US" b="0" i="0" dirty="0" err="1">
                <a:effectLst/>
                <a:latin typeface="Open Sans"/>
              </a:rPr>
              <a:t>nepostojanju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duga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prema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Gradu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Lipiku</a:t>
            </a:r>
            <a:r>
              <a:rPr lang="en-US" b="0" i="0" dirty="0">
                <a:effectLst/>
                <a:latin typeface="Open Sans"/>
              </a:rPr>
              <a:t> 	(</a:t>
            </a:r>
            <a:r>
              <a:rPr lang="en-US" b="0" i="0" dirty="0" err="1">
                <a:effectLst/>
                <a:latin typeface="Open Sans"/>
              </a:rPr>
              <a:t>Obrazac</a:t>
            </a:r>
            <a:r>
              <a:rPr lang="en-US" b="0" i="0" dirty="0">
                <a:effectLst/>
                <a:latin typeface="Open Sans"/>
              </a:rPr>
              <a:t> IZ.1.)</a:t>
            </a:r>
          </a:p>
          <a:p>
            <a:pPr marL="0" indent="0" algn="l">
              <a:buNone/>
            </a:pPr>
            <a:r>
              <a:rPr lang="en-US" b="0" i="0" dirty="0">
                <a:effectLst/>
                <a:latin typeface="Open Sans"/>
              </a:rPr>
              <a:t>3.	</a:t>
            </a:r>
            <a:r>
              <a:rPr lang="en-US" b="0" i="0" dirty="0" err="1">
                <a:effectLst/>
                <a:latin typeface="Open Sans"/>
              </a:rPr>
              <a:t>Potvrdu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Porezne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uprave</a:t>
            </a:r>
            <a:r>
              <a:rPr lang="en-US" b="0" i="0" dirty="0">
                <a:effectLst/>
                <a:latin typeface="Open Sans"/>
              </a:rPr>
              <a:t> o </a:t>
            </a:r>
            <a:r>
              <a:rPr lang="en-US" b="0" i="0" dirty="0" err="1">
                <a:effectLst/>
                <a:latin typeface="Open Sans"/>
              </a:rPr>
              <a:t>nepostojanju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duga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prema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državnom</a:t>
            </a:r>
            <a:r>
              <a:rPr lang="en-US" b="0" i="0" dirty="0">
                <a:effectLst/>
                <a:latin typeface="Open Sans"/>
              </a:rPr>
              <a:t> 	</a:t>
            </a:r>
            <a:r>
              <a:rPr lang="en-US" b="0" i="0" dirty="0" err="1">
                <a:effectLst/>
                <a:latin typeface="Open Sans"/>
              </a:rPr>
              <a:t>proračunu</a:t>
            </a:r>
            <a:r>
              <a:rPr lang="en-US" b="0" i="0" dirty="0">
                <a:effectLst/>
                <a:latin typeface="Open Sans"/>
              </a:rPr>
              <a:t>,</a:t>
            </a:r>
          </a:p>
          <a:p>
            <a:pPr marL="0" indent="0" algn="l">
              <a:buNone/>
            </a:pPr>
            <a:r>
              <a:rPr lang="en-US" b="0" i="0" dirty="0">
                <a:effectLst/>
                <a:latin typeface="Open Sans"/>
              </a:rPr>
              <a:t>4.	</a:t>
            </a:r>
            <a:r>
              <a:rPr lang="en-US" b="0" i="0" dirty="0" err="1">
                <a:effectLst/>
                <a:latin typeface="Open Sans"/>
              </a:rPr>
              <a:t>Izjava</a:t>
            </a:r>
            <a:r>
              <a:rPr lang="en-US" b="0" i="0" dirty="0">
                <a:effectLst/>
                <a:latin typeface="Open Sans"/>
              </a:rPr>
              <a:t> o </a:t>
            </a:r>
            <a:r>
              <a:rPr lang="en-US" b="0" i="0" dirty="0" err="1">
                <a:effectLst/>
                <a:latin typeface="Open Sans"/>
              </a:rPr>
              <a:t>korištenim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potporama</a:t>
            </a:r>
            <a:r>
              <a:rPr lang="en-US" b="0" i="0" dirty="0">
                <a:effectLst/>
                <a:latin typeface="Open Sans"/>
              </a:rPr>
              <a:t> male </a:t>
            </a:r>
            <a:r>
              <a:rPr lang="en-US" b="0" i="0" dirty="0" err="1">
                <a:effectLst/>
                <a:latin typeface="Open Sans"/>
              </a:rPr>
              <a:t>vrijednosti</a:t>
            </a:r>
            <a:r>
              <a:rPr lang="en-US" b="0" i="0" dirty="0">
                <a:effectLst/>
                <a:latin typeface="Open Sans"/>
              </a:rPr>
              <a:t> (</a:t>
            </a:r>
            <a:r>
              <a:rPr lang="en-US" b="0" i="0" dirty="0" err="1">
                <a:effectLst/>
                <a:latin typeface="Open Sans"/>
              </a:rPr>
              <a:t>Obrazac</a:t>
            </a:r>
            <a:r>
              <a:rPr lang="en-US" b="0" i="0" dirty="0">
                <a:effectLst/>
                <a:latin typeface="Open Sans"/>
              </a:rPr>
              <a:t> IZ.2.),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EC6FC88-2BC9-41F2-87B4-F5EA3636C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BFB8E31-7627-410B-BE93-12DA6915B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498" y="5442153"/>
            <a:ext cx="6761670" cy="141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49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FD712-C7D0-4134-AAAC-5025B1296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608D03-DBAE-44B4-9ED7-62FB1FC41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80508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 dirty="0">
                <a:effectLst/>
                <a:latin typeface="Open Sans"/>
              </a:rPr>
              <a:t>5.	 </a:t>
            </a:r>
            <a:r>
              <a:rPr lang="en-US" b="0" i="0" dirty="0" err="1">
                <a:effectLst/>
                <a:latin typeface="Open Sans"/>
              </a:rPr>
              <a:t>Presliku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osobne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iskaznice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vlasnika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podnositelja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zahtjeva</a:t>
            </a:r>
            <a:r>
              <a:rPr lang="en-US" b="0" i="0" dirty="0">
                <a:effectLst/>
                <a:latin typeface="Open Sans"/>
              </a:rPr>
              <a:t>,</a:t>
            </a:r>
          </a:p>
          <a:p>
            <a:pPr marL="0" indent="0" algn="l">
              <a:buNone/>
            </a:pPr>
            <a:r>
              <a:rPr lang="en-US" dirty="0">
                <a:latin typeface="Open Sans"/>
              </a:rPr>
              <a:t>6.	</a:t>
            </a:r>
            <a:r>
              <a:rPr lang="en-US" b="0" i="0" dirty="0" err="1">
                <a:effectLst/>
                <a:latin typeface="Open Sans"/>
              </a:rPr>
              <a:t>Izjavu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podnositelja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zahtjeva</a:t>
            </a:r>
            <a:r>
              <a:rPr lang="en-US" b="0" i="0" dirty="0">
                <a:effectLst/>
                <a:latin typeface="Open Sans"/>
              </a:rPr>
              <a:t> o </a:t>
            </a:r>
            <a:r>
              <a:rPr lang="en-US" b="0" i="0" dirty="0" err="1">
                <a:effectLst/>
                <a:latin typeface="Open Sans"/>
              </a:rPr>
              <a:t>broju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zaposlenih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unatrag</a:t>
            </a:r>
            <a:r>
              <a:rPr lang="en-US" b="0" i="0" dirty="0">
                <a:effectLst/>
                <a:latin typeface="Open Sans"/>
              </a:rPr>
              <a:t> 12 </a:t>
            </a:r>
            <a:r>
              <a:rPr lang="en-US" b="0" i="0" dirty="0" err="1">
                <a:effectLst/>
                <a:latin typeface="Open Sans"/>
              </a:rPr>
              <a:t>mjeseci</a:t>
            </a:r>
            <a:r>
              <a:rPr lang="en-US" b="0" i="0" dirty="0">
                <a:effectLst/>
                <a:latin typeface="Open Sans"/>
              </a:rPr>
              <a:t> 	(</a:t>
            </a:r>
            <a:r>
              <a:rPr lang="en-US" b="0" i="0" dirty="0" err="1">
                <a:effectLst/>
                <a:latin typeface="Open Sans"/>
              </a:rPr>
              <a:t>Obrazac</a:t>
            </a:r>
            <a:r>
              <a:rPr lang="en-US" b="0" i="0" dirty="0">
                <a:effectLst/>
                <a:latin typeface="Open Sans"/>
              </a:rPr>
              <a:t> IZ.3.),</a:t>
            </a:r>
          </a:p>
          <a:p>
            <a:pPr marL="0" indent="0" algn="l">
              <a:buNone/>
            </a:pPr>
            <a:r>
              <a:rPr lang="en-US" dirty="0">
                <a:latin typeface="Open Sans"/>
              </a:rPr>
              <a:t>7.	</a:t>
            </a:r>
            <a:r>
              <a:rPr lang="en-US" b="0" i="0" dirty="0" err="1">
                <a:effectLst/>
                <a:latin typeface="Open Sans"/>
              </a:rPr>
              <a:t>Preslika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Godišnjeg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financijskog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izvještaja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poduzetnika</a:t>
            </a:r>
            <a:r>
              <a:rPr lang="en-US" b="0" i="0" dirty="0">
                <a:effectLst/>
                <a:latin typeface="Open Sans"/>
              </a:rPr>
              <a:t> – GFI-POD </a:t>
            </a:r>
            <a:r>
              <a:rPr lang="en-US" b="0" i="0" dirty="0" err="1">
                <a:effectLst/>
                <a:latin typeface="Open Sans"/>
              </a:rPr>
              <a:t>obrazac</a:t>
            </a:r>
            <a:r>
              <a:rPr lang="en-US" b="0" i="0" dirty="0">
                <a:effectLst/>
                <a:latin typeface="Open Sans"/>
              </a:rPr>
              <a:t> 	</a:t>
            </a:r>
            <a:r>
              <a:rPr lang="en-US" b="0" i="0" dirty="0" err="1">
                <a:effectLst/>
                <a:latin typeface="Open Sans"/>
              </a:rPr>
              <a:t>ovjeren</a:t>
            </a:r>
            <a:r>
              <a:rPr lang="en-US" b="0" i="0" dirty="0">
                <a:effectLst/>
                <a:latin typeface="Open Sans"/>
              </a:rPr>
              <a:t> u FINA-</a:t>
            </a:r>
            <a:r>
              <a:rPr lang="en-US" b="0" i="0" dirty="0" err="1">
                <a:effectLst/>
                <a:latin typeface="Open Sans"/>
              </a:rPr>
              <a:t>i</a:t>
            </a:r>
            <a:r>
              <a:rPr lang="en-US" b="0" i="0" dirty="0">
                <a:effectLst/>
                <a:latin typeface="Open Sans"/>
              </a:rPr>
              <a:t> (za </a:t>
            </a:r>
            <a:r>
              <a:rPr lang="en-US" b="0" i="0" dirty="0" err="1">
                <a:effectLst/>
                <a:latin typeface="Open Sans"/>
              </a:rPr>
              <a:t>obveznike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poreza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na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dobit</a:t>
            </a:r>
            <a:r>
              <a:rPr lang="en-US" b="0" i="0" dirty="0">
                <a:effectLst/>
                <a:latin typeface="Open Sans"/>
              </a:rPr>
              <a:t> – </a:t>
            </a:r>
            <a:r>
              <a:rPr lang="en-US" b="0" i="0" dirty="0" err="1">
                <a:effectLst/>
                <a:latin typeface="Open Sans"/>
              </a:rPr>
              <a:t>trgovačka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društva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i</a:t>
            </a:r>
            <a:r>
              <a:rPr lang="en-US" b="0" i="0" dirty="0">
                <a:effectLst/>
                <a:latin typeface="Open Sans"/>
              </a:rPr>
              <a:t> 	</a:t>
            </a:r>
            <a:r>
              <a:rPr lang="en-US" b="0" i="0" dirty="0" err="1">
                <a:effectLst/>
                <a:latin typeface="Open Sans"/>
              </a:rPr>
              <a:t>fizička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osoba</a:t>
            </a:r>
            <a:r>
              <a:rPr lang="en-US" b="0" i="0" dirty="0">
                <a:effectLst/>
                <a:latin typeface="Open Sans"/>
              </a:rPr>
              <a:t> po </a:t>
            </a:r>
            <a:r>
              <a:rPr lang="en-US" b="0" i="0" dirty="0" err="1">
                <a:effectLst/>
                <a:latin typeface="Open Sans"/>
              </a:rPr>
              <a:t>izjavi</a:t>
            </a:r>
            <a:r>
              <a:rPr lang="en-US" b="0" i="0" dirty="0">
                <a:effectLst/>
                <a:latin typeface="Open Sans"/>
              </a:rPr>
              <a:t> – </a:t>
            </a:r>
            <a:r>
              <a:rPr lang="en-US" b="0" i="0" dirty="0" err="1">
                <a:effectLst/>
                <a:latin typeface="Open Sans"/>
              </a:rPr>
              <a:t>obrtnici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i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samostalne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djelatnosti</a:t>
            </a:r>
            <a:r>
              <a:rPr lang="en-US" b="0" i="0" dirty="0">
                <a:effectLst/>
                <a:latin typeface="Open Sans"/>
              </a:rPr>
              <a:t>) </a:t>
            </a:r>
            <a:r>
              <a:rPr lang="en-US" b="0" i="0" dirty="0" err="1">
                <a:effectLst/>
                <a:latin typeface="Open Sans"/>
              </a:rPr>
              <a:t>ili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Prijava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poreza</a:t>
            </a:r>
            <a:r>
              <a:rPr lang="en-US" b="0" i="0" dirty="0">
                <a:effectLst/>
                <a:latin typeface="Open Sans"/>
              </a:rPr>
              <a:t> 	</a:t>
            </a:r>
            <a:r>
              <a:rPr lang="en-US" b="0" i="0" dirty="0" err="1">
                <a:effectLst/>
                <a:latin typeface="Open Sans"/>
              </a:rPr>
              <a:t>na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dohodak</a:t>
            </a:r>
            <a:r>
              <a:rPr lang="en-US" b="0" i="0" dirty="0">
                <a:effectLst/>
                <a:latin typeface="Open Sans"/>
              </a:rPr>
              <a:t> s </a:t>
            </a:r>
            <a:r>
              <a:rPr lang="en-US" b="0" i="0" dirty="0" err="1">
                <a:effectLst/>
                <a:latin typeface="Open Sans"/>
              </a:rPr>
              <a:t>Pregledom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poslovnih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primitaka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i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izdataka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ovjerena</a:t>
            </a:r>
            <a:r>
              <a:rPr lang="en-US" b="0" i="0" dirty="0">
                <a:effectLst/>
                <a:latin typeface="Open Sans"/>
              </a:rPr>
              <a:t> u 	</a:t>
            </a:r>
            <a:r>
              <a:rPr lang="en-US" b="0" i="0" dirty="0" err="1">
                <a:effectLst/>
                <a:latin typeface="Open Sans"/>
              </a:rPr>
              <a:t>Poreznoj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upravi</a:t>
            </a:r>
            <a:r>
              <a:rPr lang="en-US" b="0" i="0" dirty="0">
                <a:effectLst/>
                <a:latin typeface="Open Sans"/>
              </a:rPr>
              <a:t> (za </a:t>
            </a:r>
            <a:r>
              <a:rPr lang="en-US" b="0" i="0" dirty="0" err="1">
                <a:effectLst/>
                <a:latin typeface="Open Sans"/>
              </a:rPr>
              <a:t>obveznike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poreza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na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dohodak</a:t>
            </a:r>
            <a:r>
              <a:rPr lang="en-US" b="0" i="0" dirty="0">
                <a:effectLst/>
                <a:latin typeface="Open Sans"/>
              </a:rPr>
              <a:t>) za </a:t>
            </a:r>
            <a:r>
              <a:rPr lang="en-US" b="0" i="0" dirty="0" err="1">
                <a:effectLst/>
                <a:latin typeface="Open Sans"/>
              </a:rPr>
              <a:t>prethodnu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godinu</a:t>
            </a:r>
            <a:r>
              <a:rPr lang="en-US" b="0" i="0" dirty="0">
                <a:effectLst/>
                <a:latin typeface="Open Sans"/>
              </a:rPr>
              <a:t>,</a:t>
            </a:r>
          </a:p>
          <a:p>
            <a:pPr marL="0" indent="0" algn="l">
              <a:buNone/>
            </a:pPr>
            <a:r>
              <a:rPr lang="en-US" b="0" i="0" dirty="0">
                <a:effectLst/>
                <a:latin typeface="Open Sans"/>
              </a:rPr>
              <a:t>8.	</a:t>
            </a:r>
            <a:r>
              <a:rPr lang="en-US" b="0" i="0" dirty="0" err="1">
                <a:effectLst/>
                <a:latin typeface="Open Sans"/>
              </a:rPr>
              <a:t>Ugovor</a:t>
            </a:r>
            <a:r>
              <a:rPr lang="en-US" b="0" i="0" dirty="0">
                <a:effectLst/>
                <a:latin typeface="Open Sans"/>
              </a:rPr>
              <a:t> o </a:t>
            </a:r>
            <a:r>
              <a:rPr lang="en-US" b="0" i="0" dirty="0" err="1">
                <a:effectLst/>
                <a:latin typeface="Open Sans"/>
              </a:rPr>
              <a:t>zakupu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poslovnog</a:t>
            </a:r>
            <a:r>
              <a:rPr lang="en-US" b="0" i="0" dirty="0">
                <a:effectLst/>
                <a:latin typeface="Open Sans"/>
              </a:rPr>
              <a:t> </a:t>
            </a:r>
            <a:r>
              <a:rPr lang="en-US" b="0" i="0" dirty="0" err="1">
                <a:effectLst/>
                <a:latin typeface="Open Sans"/>
              </a:rPr>
              <a:t>prostora</a:t>
            </a:r>
            <a:r>
              <a:rPr lang="en-US" dirty="0">
                <a:latin typeface="Open Sans"/>
              </a:rPr>
              <a:t>.</a:t>
            </a:r>
            <a:endParaRPr lang="en-US" b="0" i="0" dirty="0">
              <a:effectLst/>
              <a:latin typeface="Open Sans"/>
            </a:endParaRPr>
          </a:p>
          <a:p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F030CF0-2BC6-4F06-869D-5991B2FA9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962" y="5398098"/>
            <a:ext cx="6279889" cy="137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6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01C913-F628-4269-BAC4-39844CDB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Mjere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provodi</a:t>
            </a:r>
            <a:r>
              <a:rPr lang="en-US" dirty="0"/>
              <a:t> </a:t>
            </a:r>
            <a:r>
              <a:rPr lang="en-US" dirty="0" err="1"/>
              <a:t>Požeško-slavonska</a:t>
            </a:r>
            <a:r>
              <a:rPr lang="en-US" dirty="0"/>
              <a:t> </a:t>
            </a:r>
            <a:r>
              <a:rPr lang="en-US" dirty="0" err="1"/>
              <a:t>županija</a:t>
            </a:r>
            <a:r>
              <a:rPr lang="en-US" dirty="0"/>
              <a:t> 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CB4CF30-BE58-4211-8E37-A763184C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00599A39-B230-478A-A782-6C90E9740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Provedb</a:t>
            </a:r>
            <a:r>
              <a:rPr lang="hr-HR" dirty="0"/>
              <a:t>a </a:t>
            </a:r>
            <a:r>
              <a:rPr lang="en-US" dirty="0" err="1"/>
              <a:t>mjera</a:t>
            </a:r>
            <a:r>
              <a:rPr lang="en-US" dirty="0"/>
              <a:t> </a:t>
            </a:r>
            <a:r>
              <a:rPr lang="en-US" dirty="0" err="1"/>
              <a:t>ublažavanja</a:t>
            </a:r>
            <a:r>
              <a:rPr lang="en-US" dirty="0"/>
              <a:t> </a:t>
            </a:r>
            <a:r>
              <a:rPr lang="en-US" dirty="0" err="1"/>
              <a:t>posljedica</a:t>
            </a:r>
            <a:r>
              <a:rPr lang="en-US" dirty="0"/>
              <a:t> </a:t>
            </a:r>
            <a:r>
              <a:rPr lang="en-US" dirty="0" err="1"/>
              <a:t>epidemije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 COVID-l9 u </a:t>
            </a:r>
            <a:r>
              <a:rPr lang="en-US" dirty="0" err="1"/>
              <a:t>sektoru</a:t>
            </a:r>
            <a:r>
              <a:rPr lang="hr-HR" dirty="0"/>
              <a:t>, </a:t>
            </a:r>
            <a:r>
              <a:rPr lang="en-US" dirty="0" err="1"/>
              <a:t>malog</a:t>
            </a:r>
            <a:r>
              <a:rPr lang="en-US" dirty="0"/>
              <a:t> </a:t>
            </a:r>
            <a:r>
              <a:rPr lang="en-US" dirty="0" err="1"/>
              <a:t>gospodarstva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području</a:t>
            </a:r>
            <a:r>
              <a:rPr lang="en-US" dirty="0"/>
              <a:t> </a:t>
            </a:r>
            <a:r>
              <a:rPr lang="en-US" dirty="0" err="1"/>
              <a:t>Požeško-slavonske</a:t>
            </a:r>
            <a:r>
              <a:rPr lang="en-US" dirty="0"/>
              <a:t> </a:t>
            </a:r>
            <a:r>
              <a:rPr lang="en-US" dirty="0" err="1"/>
              <a:t>županije</a:t>
            </a:r>
            <a:r>
              <a:rPr lang="en-US" dirty="0"/>
              <a:t> u 2021. </a:t>
            </a:r>
            <a:r>
              <a:rPr lang="en-US" dirty="0" err="1"/>
              <a:t>godini</a:t>
            </a:r>
            <a:r>
              <a:rPr lang="hr-HR" dirty="0"/>
              <a:t>. </a:t>
            </a:r>
          </a:p>
          <a:p>
            <a:r>
              <a:rPr lang="hr-HR" dirty="0"/>
              <a:t>Dodjeljuje se p</a:t>
            </a:r>
            <a:r>
              <a:rPr lang="en-US" dirty="0" err="1"/>
              <a:t>oduzetnicima</a:t>
            </a:r>
            <a:r>
              <a:rPr lang="en-US" dirty="0"/>
              <a:t> s </a:t>
            </a:r>
            <a:r>
              <a:rPr lang="en-US" dirty="0" err="1"/>
              <a:t>podru</a:t>
            </a:r>
            <a:r>
              <a:rPr lang="hr-HR" dirty="0"/>
              <a:t>č</a:t>
            </a:r>
            <a:r>
              <a:rPr lang="en-US" dirty="0"/>
              <a:t>ja Po</a:t>
            </a:r>
            <a:r>
              <a:rPr lang="hr-HR" dirty="0"/>
              <a:t>ž</a:t>
            </a:r>
            <a:r>
              <a:rPr lang="en-US" dirty="0"/>
              <a:t>e</a:t>
            </a:r>
            <a:r>
              <a:rPr lang="hr-HR" dirty="0"/>
              <a:t>š</a:t>
            </a:r>
            <a:r>
              <a:rPr lang="en-US" dirty="0"/>
              <a:t>ko</a:t>
            </a:r>
            <a:r>
              <a:rPr lang="hr-HR" dirty="0"/>
              <a:t>-</a:t>
            </a:r>
            <a:r>
              <a:rPr lang="en-US" dirty="0" err="1"/>
              <a:t>slavonske</a:t>
            </a:r>
            <a:r>
              <a:rPr lang="en-US" dirty="0"/>
              <a:t> </a:t>
            </a:r>
            <a:r>
              <a:rPr lang="hr-HR" dirty="0"/>
              <a:t>ž</a:t>
            </a:r>
            <a:r>
              <a:rPr lang="en-US" dirty="0" err="1"/>
              <a:t>upanije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Prora</a:t>
            </a:r>
            <a:r>
              <a:rPr lang="hr-HR" dirty="0"/>
              <a:t>č</a:t>
            </a:r>
            <a:r>
              <a:rPr lang="en-US" dirty="0"/>
              <a:t>una P</a:t>
            </a:r>
            <a:r>
              <a:rPr lang="hr-HR" dirty="0" err="1"/>
              <a:t>ožeš</a:t>
            </a:r>
            <a:r>
              <a:rPr lang="en-US" dirty="0"/>
              <a:t>ko-</a:t>
            </a:r>
            <a:r>
              <a:rPr lang="en-US" dirty="0" err="1"/>
              <a:t>slavonske</a:t>
            </a:r>
            <a:r>
              <a:rPr lang="en-US" dirty="0"/>
              <a:t> </a:t>
            </a:r>
            <a:r>
              <a:rPr lang="hr-HR" dirty="0"/>
              <a:t>ž</a:t>
            </a:r>
            <a:r>
              <a:rPr lang="en-US" dirty="0" err="1"/>
              <a:t>upanije</a:t>
            </a:r>
            <a:r>
              <a:rPr lang="en-US" dirty="0"/>
              <a:t> 2021. </a:t>
            </a:r>
            <a:r>
              <a:rPr lang="en-US" dirty="0" err="1"/>
              <a:t>godinu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ubla</a:t>
            </a:r>
            <a:r>
              <a:rPr lang="hr-HR" dirty="0"/>
              <a:t>ž</a:t>
            </a:r>
            <a:r>
              <a:rPr lang="en-US" dirty="0" err="1"/>
              <a:t>avanja</a:t>
            </a:r>
            <a:r>
              <a:rPr lang="en-US" dirty="0"/>
              <a:t> </a:t>
            </a:r>
            <a:r>
              <a:rPr lang="en-US" dirty="0" err="1"/>
              <a:t>posljedica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uslijed</a:t>
            </a:r>
            <a:r>
              <a:rPr lang="en-US" dirty="0"/>
              <a:t> </a:t>
            </a:r>
            <a:r>
              <a:rPr lang="en-US" dirty="0" err="1"/>
              <a:t>epidemije</a:t>
            </a:r>
            <a:r>
              <a:rPr lang="en-US" dirty="0"/>
              <a:t> COVID-l9 u </a:t>
            </a:r>
            <a:r>
              <a:rPr lang="en-US" dirty="0" err="1"/>
              <a:t>sektoru</a:t>
            </a:r>
            <a:r>
              <a:rPr lang="en-US" dirty="0"/>
              <a:t> </a:t>
            </a:r>
            <a:r>
              <a:rPr lang="en-US" dirty="0" err="1"/>
              <a:t>malog</a:t>
            </a:r>
            <a:r>
              <a:rPr lang="en-US" dirty="0"/>
              <a:t> </a:t>
            </a:r>
            <a:r>
              <a:rPr lang="en-US" dirty="0" err="1"/>
              <a:t>gospodarstva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podru</a:t>
            </a:r>
            <a:r>
              <a:rPr lang="hr-HR" dirty="0"/>
              <a:t>č</a:t>
            </a:r>
            <a:r>
              <a:rPr lang="en-US" dirty="0" err="1"/>
              <a:t>ju</a:t>
            </a:r>
            <a:r>
              <a:rPr lang="en-US" dirty="0"/>
              <a:t> Po</a:t>
            </a:r>
            <a:r>
              <a:rPr lang="hr-HR" dirty="0"/>
              <a:t>ž</a:t>
            </a:r>
            <a:r>
              <a:rPr lang="en-US" dirty="0"/>
              <a:t>e</a:t>
            </a:r>
            <a:r>
              <a:rPr lang="hr-HR" dirty="0"/>
              <a:t>š</a:t>
            </a:r>
            <a:r>
              <a:rPr lang="en-US" dirty="0"/>
              <a:t>ko-</a:t>
            </a:r>
            <a:r>
              <a:rPr lang="en-US" dirty="0" err="1"/>
              <a:t>slavonske</a:t>
            </a:r>
            <a:r>
              <a:rPr lang="en-US" dirty="0"/>
              <a:t> </a:t>
            </a:r>
            <a:r>
              <a:rPr lang="hr-HR" dirty="0"/>
              <a:t>ž</a:t>
            </a:r>
            <a:r>
              <a:rPr lang="en-US" dirty="0" err="1"/>
              <a:t>upanije</a:t>
            </a:r>
            <a:r>
              <a:rPr lang="en-US" dirty="0"/>
              <a:t> u 2021. </a:t>
            </a:r>
            <a:r>
              <a:rPr lang="en-US" dirty="0" err="1"/>
              <a:t>godini</a:t>
            </a:r>
            <a:r>
              <a:rPr lang="en-US" dirty="0"/>
              <a:t>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D69F043-56C5-424D-B80B-4D0EE7B1C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962" y="5398098"/>
            <a:ext cx="6279889" cy="137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65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920105-2D30-48A1-A422-EFB4F910B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Prihvatljivi troškovi/aktivnosti…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763F44-87EF-4B4D-B929-E46899C31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sufinanciranje</a:t>
            </a:r>
            <a:r>
              <a:rPr lang="en-US" dirty="0"/>
              <a:t> </a:t>
            </a:r>
            <a:r>
              <a:rPr lang="en-US" dirty="0" err="1"/>
              <a:t>nabave</a:t>
            </a:r>
            <a:r>
              <a:rPr lang="en-US" dirty="0"/>
              <a:t> </a:t>
            </a:r>
            <a:r>
              <a:rPr lang="en-US" dirty="0" err="1"/>
              <a:t>opreme</a:t>
            </a:r>
            <a:r>
              <a:rPr lang="en-US" dirty="0"/>
              <a:t> u </a:t>
            </a:r>
            <a:r>
              <a:rPr lang="en-US" dirty="0" err="1"/>
              <a:t>dugotrajnu</a:t>
            </a:r>
            <a:r>
              <a:rPr lang="en-US" dirty="0"/>
              <a:t> </a:t>
            </a:r>
            <a:r>
              <a:rPr lang="en-US" dirty="0" err="1"/>
              <a:t>imovinu</a:t>
            </a:r>
            <a:r>
              <a:rPr lang="en-US" dirty="0"/>
              <a:t>, </a:t>
            </a:r>
            <a:r>
              <a:rPr lang="en-US" dirty="0" err="1"/>
              <a:t>repromaterijal</a:t>
            </a:r>
            <a:r>
              <a:rPr lang="en-US" dirty="0"/>
              <a:t>, </a:t>
            </a:r>
            <a:r>
              <a:rPr lang="en-US" dirty="0" err="1"/>
              <a:t>sitnog</a:t>
            </a:r>
            <a:r>
              <a:rPr lang="en-US" dirty="0"/>
              <a:t> </a:t>
            </a:r>
            <a:r>
              <a:rPr lang="en-US" dirty="0" err="1"/>
              <a:t>inventara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za </a:t>
            </a:r>
            <a:r>
              <a:rPr lang="en-US" dirty="0" err="1"/>
              <a:t>za</a:t>
            </a:r>
            <a:r>
              <a:rPr lang="hr-HR" dirty="0"/>
              <a:t>š</a:t>
            </a:r>
            <a:r>
              <a:rPr lang="en-US" dirty="0" err="1"/>
              <a:t>titu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od </a:t>
            </a:r>
            <a:r>
              <a:rPr lang="en-US" dirty="0" err="1"/>
              <a:t>koronavirusa</a:t>
            </a:r>
            <a:r>
              <a:rPr lang="en-US" dirty="0"/>
              <a:t>, </a:t>
            </a:r>
            <a:r>
              <a:rPr lang="en-US" dirty="0" err="1"/>
              <a:t>prilagodbe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 u </a:t>
            </a:r>
            <a:r>
              <a:rPr lang="en-US" dirty="0" err="1"/>
              <a:t>cilju</a:t>
            </a:r>
            <a:r>
              <a:rPr lang="en-US" dirty="0"/>
              <a:t> </a:t>
            </a:r>
            <a:r>
              <a:rPr lang="en-US" dirty="0" err="1"/>
              <a:t>provo</a:t>
            </a:r>
            <a:r>
              <a:rPr lang="hr-HR" dirty="0"/>
              <a:t>đ</a:t>
            </a:r>
            <a:r>
              <a:rPr lang="en-US" dirty="0" err="1"/>
              <a:t>enja</a:t>
            </a:r>
            <a:r>
              <a:rPr lang="en-US" dirty="0"/>
              <a:t> </a:t>
            </a:r>
            <a:r>
              <a:rPr lang="en-US" dirty="0" err="1"/>
              <a:t>protuepidemijskih</a:t>
            </a:r>
            <a:r>
              <a:rPr lang="en-US" dirty="0"/>
              <a:t> </a:t>
            </a:r>
            <a:r>
              <a:rPr lang="en-US" dirty="0" err="1"/>
              <a:t>mjera</a:t>
            </a:r>
            <a:r>
              <a:rPr lang="en-US" dirty="0"/>
              <a:t>, </a:t>
            </a:r>
            <a:r>
              <a:rPr lang="en-US" dirty="0" err="1"/>
              <a:t>nabava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potro</a:t>
            </a:r>
            <a:r>
              <a:rPr lang="hr-HR" dirty="0"/>
              <a:t>š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za </a:t>
            </a:r>
            <a:r>
              <a:rPr lang="en-US" dirty="0" err="1"/>
              <a:t>obavljanje</a:t>
            </a:r>
            <a:r>
              <a:rPr lang="en-US" dirty="0"/>
              <a:t> </a:t>
            </a:r>
            <a:r>
              <a:rPr lang="en-US" dirty="0" err="1"/>
              <a:t>djelatnost</a:t>
            </a:r>
            <a:r>
              <a:rPr lang="hr-HR" dirty="0"/>
              <a:t> </a:t>
            </a:r>
            <a:r>
              <a:rPr lang="en-US" dirty="0"/>
              <a:t>do 40%</a:t>
            </a:r>
            <a:r>
              <a:rPr lang="hr-HR" dirty="0"/>
              <a:t> 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hr-HR" dirty="0"/>
              <a:t>ž</a:t>
            </a:r>
            <a:r>
              <a:rPr lang="en-US" dirty="0" err="1"/>
              <a:t>ene</a:t>
            </a:r>
            <a:r>
              <a:rPr lang="en-US" dirty="0"/>
              <a:t> </a:t>
            </a:r>
            <a:r>
              <a:rPr lang="en-US" dirty="0" err="1"/>
              <a:t>potpore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ostalih</a:t>
            </a:r>
            <a:r>
              <a:rPr lang="hr-HR" dirty="0"/>
              <a:t> t</a:t>
            </a:r>
            <a:r>
              <a:rPr lang="en-US" dirty="0" err="1"/>
              <a:t>ro</a:t>
            </a:r>
            <a:r>
              <a:rPr lang="hr-HR" dirty="0"/>
              <a:t>š</a:t>
            </a:r>
            <a:r>
              <a:rPr lang="en-US" dirty="0" err="1"/>
              <a:t>kova</a:t>
            </a:r>
            <a:r>
              <a:rPr lang="en-US" dirty="0"/>
              <a:t> </a:t>
            </a:r>
            <a:r>
              <a:rPr lang="en-US" dirty="0" err="1"/>
              <a:t>vezanih</a:t>
            </a:r>
            <a:r>
              <a:rPr lang="en-US" dirty="0"/>
              <a:t> za </a:t>
            </a:r>
            <a:r>
              <a:rPr lang="en-US" dirty="0" err="1"/>
              <a:t>ubla</a:t>
            </a:r>
            <a:r>
              <a:rPr lang="hr-HR" dirty="0"/>
              <a:t>ž</a:t>
            </a:r>
            <a:r>
              <a:rPr lang="en-US" dirty="0" err="1"/>
              <a:t>avanje</a:t>
            </a:r>
            <a:r>
              <a:rPr lang="en-US" dirty="0"/>
              <a:t> </a:t>
            </a:r>
            <a:r>
              <a:rPr lang="en-US" dirty="0" err="1"/>
              <a:t>posljedica</a:t>
            </a:r>
            <a:r>
              <a:rPr lang="en-US" dirty="0"/>
              <a:t> </a:t>
            </a:r>
            <a:r>
              <a:rPr lang="en-US" dirty="0" err="1"/>
              <a:t>epidemije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 COVID-19.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667E93-DEE2-4FA0-9ED1-C9C6F6247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6C32EC3-1508-4F2C-8C28-66552C56B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962" y="5398098"/>
            <a:ext cx="6279889" cy="137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21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77A1A3-F6B0-4633-B526-801D88694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Troškovi koji nisu </a:t>
            </a:r>
            <a:r>
              <a:rPr lang="en-US" dirty="0" err="1"/>
              <a:t>prihvatljivi</a:t>
            </a:r>
            <a:r>
              <a:rPr lang="en-US" dirty="0"/>
              <a:t>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2D4586-80A2-47EE-9E3A-FA5E037E9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tro</a:t>
            </a:r>
            <a:r>
              <a:rPr lang="hr-HR" dirty="0"/>
              <a:t>š</a:t>
            </a:r>
            <a:r>
              <a:rPr lang="en-US" dirty="0" err="1"/>
              <a:t>kovi</a:t>
            </a:r>
            <a:r>
              <a:rPr lang="en-US" dirty="0"/>
              <a:t> </a:t>
            </a:r>
            <a:r>
              <a:rPr lang="en-US" dirty="0" err="1"/>
              <a:t>nastali</a:t>
            </a:r>
            <a:r>
              <a:rPr lang="en-US" dirty="0"/>
              <a:t> </a:t>
            </a:r>
            <a:r>
              <a:rPr lang="en-US" dirty="0" err="1"/>
              <a:t>prije</a:t>
            </a:r>
            <a:r>
              <a:rPr lang="en-US" dirty="0"/>
              <a:t> 1 . </a:t>
            </a:r>
            <a:r>
              <a:rPr lang="en-US" dirty="0" err="1"/>
              <a:t>prosinca</a:t>
            </a:r>
            <a:r>
              <a:rPr lang="en-US" dirty="0"/>
              <a:t> 2020. </a:t>
            </a:r>
            <a:r>
              <a:rPr lang="en-US" dirty="0" err="1"/>
              <a:t>godine</a:t>
            </a:r>
            <a:r>
              <a:rPr lang="en-US" dirty="0"/>
              <a:t>,</a:t>
            </a:r>
          </a:p>
          <a:p>
            <a:r>
              <a:rPr lang="en-US" dirty="0" err="1"/>
              <a:t>porez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dodanu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(PDV), </a:t>
            </a:r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Prijavitelj</a:t>
            </a:r>
            <a:r>
              <a:rPr lang="en-US" dirty="0"/>
              <a:t> </a:t>
            </a:r>
            <a:r>
              <a:rPr lang="en-US" dirty="0" err="1"/>
              <a:t>dostavi</a:t>
            </a:r>
            <a:r>
              <a:rPr lang="en-US" dirty="0"/>
              <a:t> </a:t>
            </a:r>
            <a:r>
              <a:rPr lang="en-US" dirty="0" err="1"/>
              <a:t>Izjavu</a:t>
            </a:r>
            <a:r>
              <a:rPr lang="en-US" dirty="0"/>
              <a:t> da </a:t>
            </a:r>
            <a:r>
              <a:rPr lang="en-US" dirty="0" err="1"/>
              <a:t>nije</a:t>
            </a:r>
            <a:r>
              <a:rPr lang="en-US" dirty="0"/>
              <a:t> u </a:t>
            </a:r>
            <a:r>
              <a:rPr lang="en-US" dirty="0" err="1"/>
              <a:t>sustavu</a:t>
            </a:r>
            <a:r>
              <a:rPr lang="en-US" dirty="0"/>
              <a:t> PDV,</a:t>
            </a:r>
          </a:p>
          <a:p>
            <a:r>
              <a:rPr lang="en-US" dirty="0" err="1"/>
              <a:t>tro</a:t>
            </a:r>
            <a:r>
              <a:rPr lang="hr-HR" dirty="0"/>
              <a:t>š</a:t>
            </a:r>
            <a:r>
              <a:rPr lang="en-US" dirty="0" err="1"/>
              <a:t>kovi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koji </a:t>
            </a:r>
            <a:r>
              <a:rPr lang="en-US" dirty="0" err="1"/>
              <a:t>su</a:t>
            </a:r>
            <a:r>
              <a:rPr lang="en-US" dirty="0"/>
              <a:t> za </a:t>
            </a:r>
            <a:r>
              <a:rPr lang="en-US" dirty="0" err="1"/>
              <a:t>daljnju</a:t>
            </a:r>
            <a:r>
              <a:rPr lang="en-US" dirty="0"/>
              <a:t> </a:t>
            </a:r>
            <a:r>
              <a:rPr lang="en-US" dirty="0" err="1"/>
              <a:t>prodaju</a:t>
            </a:r>
            <a:r>
              <a:rPr lang="en-US" dirty="0"/>
              <a:t>,</a:t>
            </a:r>
          </a:p>
          <a:p>
            <a:r>
              <a:rPr lang="en-US" dirty="0" err="1"/>
              <a:t>tro</a:t>
            </a:r>
            <a:r>
              <a:rPr lang="hr-HR" dirty="0"/>
              <a:t>š</a:t>
            </a:r>
            <a:r>
              <a:rPr lang="en-US" dirty="0" err="1"/>
              <a:t>kovi</a:t>
            </a:r>
            <a:r>
              <a:rPr lang="en-US" dirty="0"/>
              <a:t> </a:t>
            </a:r>
            <a:r>
              <a:rPr lang="en-US" dirty="0" err="1"/>
              <a:t>prijevoza</a:t>
            </a:r>
            <a:r>
              <a:rPr lang="en-US" dirty="0"/>
              <a:t>, </a:t>
            </a:r>
            <a:r>
              <a:rPr lang="en-US" dirty="0" err="1"/>
              <a:t>ugradnje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tehni</a:t>
            </a:r>
            <a:r>
              <a:rPr lang="hr-HR" dirty="0"/>
              <a:t>č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pomo</a:t>
            </a:r>
            <a:r>
              <a:rPr lang="hr-HR" dirty="0"/>
              <a:t>ć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nabavu</a:t>
            </a:r>
            <a:r>
              <a:rPr lang="en-US" dirty="0"/>
              <a:t> </a:t>
            </a:r>
            <a:r>
              <a:rPr lang="en-US" dirty="0" err="1"/>
              <a:t>opreme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takvi</a:t>
            </a:r>
            <a:r>
              <a:rPr lang="en-US" dirty="0"/>
              <a:t> </a:t>
            </a:r>
            <a:r>
              <a:rPr lang="en-US" dirty="0" err="1"/>
              <a:t>tro</a:t>
            </a:r>
            <a:r>
              <a:rPr lang="hr-HR" dirty="0"/>
              <a:t>š</a:t>
            </a:r>
            <a:r>
              <a:rPr lang="en-US" dirty="0" err="1"/>
              <a:t>kovi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hr-HR" dirty="0"/>
              <a:t> </a:t>
            </a:r>
            <a:r>
              <a:rPr lang="en-US" dirty="0" err="1"/>
              <a:t>iskazani</a:t>
            </a:r>
            <a:r>
              <a:rPr lang="en-US" dirty="0"/>
              <a:t> </a:t>
            </a:r>
            <a:r>
              <a:rPr lang="en-US" dirty="0" err="1"/>
              <a:t>odvojeno</a:t>
            </a:r>
            <a:r>
              <a:rPr lang="en-US" dirty="0"/>
              <a:t>,</a:t>
            </a:r>
          </a:p>
          <a:p>
            <a:r>
              <a:rPr lang="en-US" dirty="0" err="1"/>
              <a:t>nabava</a:t>
            </a:r>
            <a:r>
              <a:rPr lang="en-US" dirty="0"/>
              <a:t> </a:t>
            </a:r>
            <a:r>
              <a:rPr lang="en-US" dirty="0" err="1"/>
              <a:t>osobnih</a:t>
            </a:r>
            <a:r>
              <a:rPr lang="en-US" dirty="0"/>
              <a:t> </a:t>
            </a:r>
            <a:r>
              <a:rPr lang="en-US" dirty="0" err="1"/>
              <a:t>vozila</a:t>
            </a:r>
            <a:r>
              <a:rPr lang="en-US" dirty="0"/>
              <a:t>, </a:t>
            </a:r>
            <a:r>
              <a:rPr lang="en-US" dirty="0" err="1"/>
              <a:t>plovila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uredskog</a:t>
            </a:r>
            <a:r>
              <a:rPr lang="en-US" dirty="0"/>
              <a:t> </a:t>
            </a:r>
            <a:r>
              <a:rPr lang="en-US" dirty="0" err="1"/>
              <a:t>namje</a:t>
            </a:r>
            <a:r>
              <a:rPr lang="hr-HR" dirty="0"/>
              <a:t>š</a:t>
            </a:r>
            <a:r>
              <a:rPr lang="en-US" dirty="0" err="1"/>
              <a:t>taja</a:t>
            </a:r>
            <a:r>
              <a:rPr lang="en-US" dirty="0"/>
              <a:t>,</a:t>
            </a:r>
          </a:p>
          <a:p>
            <a:r>
              <a:rPr lang="en-US" dirty="0" err="1"/>
              <a:t>tro</a:t>
            </a:r>
            <a:r>
              <a:rPr lang="hr-HR" dirty="0"/>
              <a:t>š</a:t>
            </a:r>
            <a:r>
              <a:rPr lang="en-US" dirty="0" err="1"/>
              <a:t>ak</a:t>
            </a:r>
            <a:r>
              <a:rPr lang="en-US" dirty="0"/>
              <a:t> za </a:t>
            </a:r>
            <a:r>
              <a:rPr lang="en-US" dirty="0" err="1"/>
              <a:t>kojeg</a:t>
            </a:r>
            <a:r>
              <a:rPr lang="en-US" dirty="0"/>
              <a:t> je </a:t>
            </a:r>
            <a:r>
              <a:rPr lang="en-US" dirty="0" err="1"/>
              <a:t>ve</a:t>
            </a:r>
            <a:r>
              <a:rPr lang="hr-HR" dirty="0"/>
              <a:t>ć</a:t>
            </a:r>
            <a:r>
              <a:rPr lang="en-US" dirty="0"/>
              <a:t> </a:t>
            </a:r>
            <a:r>
              <a:rPr lang="en-US" dirty="0" err="1"/>
              <a:t>ostvarena</a:t>
            </a:r>
            <a:r>
              <a:rPr lang="en-US" dirty="0"/>
              <a:t> </a:t>
            </a:r>
            <a:r>
              <a:rPr lang="en-US" dirty="0" err="1"/>
              <a:t>potpora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nekog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financiranja</a:t>
            </a:r>
            <a:r>
              <a:rPr lang="en-US" dirty="0"/>
              <a:t>.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E12FFA-1CE9-4C7D-B9E2-DE666560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8.3.2021.</a:t>
            </a:fld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43910AF-FDAF-492B-A591-43F06CF50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914" y="5576708"/>
            <a:ext cx="5541673" cy="121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72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7AABFA-D4FA-435D-82DD-1C6011D96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Korisnik</a:t>
            </a:r>
            <a:r>
              <a:rPr lang="en-US" sz="3200" dirty="0"/>
              <a:t> </a:t>
            </a:r>
            <a:r>
              <a:rPr lang="en-US" sz="3200" dirty="0" err="1"/>
              <a:t>mo</a:t>
            </a:r>
            <a:r>
              <a:rPr lang="hr-HR" sz="3200" dirty="0"/>
              <a:t>ž</a:t>
            </a:r>
            <a:r>
              <a:rPr lang="en-US" sz="3200" dirty="0"/>
              <a:t>e za </a:t>
            </a:r>
            <a:r>
              <a:rPr lang="en-US" sz="3200" dirty="0" err="1"/>
              <a:t>prijavljene</a:t>
            </a:r>
            <a:r>
              <a:rPr lang="en-US" sz="3200" dirty="0"/>
              <a:t> </a:t>
            </a:r>
            <a:r>
              <a:rPr lang="en-US" sz="3200" dirty="0" err="1"/>
              <a:t>aktivnosti</a:t>
            </a:r>
            <a:r>
              <a:rPr lang="en-US" sz="3200" dirty="0"/>
              <a:t> u </a:t>
            </a:r>
            <a:r>
              <a:rPr lang="en-US" sz="3200" dirty="0" err="1"/>
              <a:t>okviru</a:t>
            </a:r>
            <a:r>
              <a:rPr lang="en-US" sz="3200" dirty="0"/>
              <a:t> </a:t>
            </a:r>
            <a:r>
              <a:rPr lang="en-US" sz="3200" dirty="0" err="1"/>
              <a:t>jedne</a:t>
            </a:r>
            <a:r>
              <a:rPr lang="en-US" sz="3200" dirty="0"/>
              <a:t> </a:t>
            </a:r>
            <a:r>
              <a:rPr lang="en-US" sz="3200" dirty="0" err="1"/>
              <a:t>prijave</a:t>
            </a:r>
            <a:r>
              <a:rPr lang="en-US" sz="3200" dirty="0"/>
              <a:t> </a:t>
            </a:r>
            <a:r>
              <a:rPr lang="en-US" sz="3200" dirty="0" err="1"/>
              <a:t>ostvariti</a:t>
            </a:r>
            <a:r>
              <a:rPr lang="en-US" sz="3200" dirty="0"/>
              <a:t>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637778-9EC7-4577-8FD4-9493C0634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Najvi</a:t>
            </a:r>
            <a:r>
              <a:rPr lang="hr-HR" dirty="0"/>
              <a:t>š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iznos</a:t>
            </a:r>
            <a:r>
              <a:rPr lang="en-US" dirty="0"/>
              <a:t> </a:t>
            </a:r>
            <a:r>
              <a:rPr lang="en-US" dirty="0" err="1"/>
              <a:t>bespovratnih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koji se </a:t>
            </a:r>
            <a:r>
              <a:rPr lang="en-US" dirty="0" err="1"/>
              <a:t>mo</a:t>
            </a:r>
            <a:r>
              <a:rPr lang="hr-HR" dirty="0"/>
              <a:t>ž</a:t>
            </a:r>
            <a:r>
              <a:rPr lang="en-US" dirty="0"/>
              <a:t>e </a:t>
            </a:r>
            <a:r>
              <a:rPr lang="en-US" dirty="0" err="1"/>
              <a:t>dodijeliti</a:t>
            </a:r>
            <a:r>
              <a:rPr lang="en-US" dirty="0"/>
              <a:t> </a:t>
            </a:r>
            <a:r>
              <a:rPr lang="en-US" dirty="0" err="1"/>
              <a:t>pojedinom</a:t>
            </a:r>
            <a:r>
              <a:rPr lang="en-US" dirty="0"/>
              <a:t> </a:t>
            </a:r>
            <a:r>
              <a:rPr lang="en-US" dirty="0" err="1"/>
              <a:t>korisniku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hr-HR" dirty="0"/>
              <a:t> </a:t>
            </a:r>
            <a:r>
              <a:rPr lang="en-US" dirty="0"/>
              <a:t>20.000,00 </a:t>
            </a:r>
            <a:r>
              <a:rPr lang="en-US" dirty="0" err="1"/>
              <a:t>kuna</a:t>
            </a:r>
            <a:r>
              <a:rPr lang="hr-HR" dirty="0"/>
              <a:t>,</a:t>
            </a:r>
          </a:p>
          <a:p>
            <a:endParaRPr lang="en-US" dirty="0"/>
          </a:p>
          <a:p>
            <a:r>
              <a:rPr lang="en-US" dirty="0" err="1"/>
              <a:t>najmanja</a:t>
            </a:r>
            <a:r>
              <a:rPr lang="en-US" dirty="0"/>
              <a:t> </a:t>
            </a:r>
            <a:r>
              <a:rPr lang="en-US" dirty="0" err="1"/>
              <a:t>cijena</a:t>
            </a:r>
            <a:r>
              <a:rPr lang="en-US" dirty="0"/>
              <a:t> </a:t>
            </a:r>
            <a:r>
              <a:rPr lang="en-US" dirty="0" err="1"/>
              <a:t>opreme</a:t>
            </a:r>
            <a:r>
              <a:rPr lang="en-US" dirty="0"/>
              <a:t> za koji se </a:t>
            </a:r>
            <a:r>
              <a:rPr lang="en-US" dirty="0" err="1"/>
              <a:t>tra</a:t>
            </a:r>
            <a:r>
              <a:rPr lang="hr-HR" dirty="0"/>
              <a:t>ž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potpora</a:t>
            </a:r>
            <a:r>
              <a:rPr lang="en-US" dirty="0"/>
              <a:t> mora </a:t>
            </a:r>
            <a:r>
              <a:rPr lang="en-US" dirty="0" err="1"/>
              <a:t>iznositi</a:t>
            </a:r>
            <a:r>
              <a:rPr lang="en-US" dirty="0"/>
              <a:t> 2.000,00 </a:t>
            </a:r>
            <a:r>
              <a:rPr lang="en-US" dirty="0" err="1"/>
              <a:t>kuna</a:t>
            </a:r>
            <a:r>
              <a:rPr lang="en-US" dirty="0"/>
              <a:t> bez PDV</a:t>
            </a:r>
            <a:r>
              <a:rPr lang="hr-HR" dirty="0"/>
              <a:t>,</a:t>
            </a:r>
          </a:p>
          <a:p>
            <a:endParaRPr lang="en-US" dirty="0"/>
          </a:p>
          <a:p>
            <a:r>
              <a:rPr lang="en-US" dirty="0" err="1"/>
              <a:t>najmanji</a:t>
            </a:r>
            <a:r>
              <a:rPr lang="en-US" dirty="0"/>
              <a:t> </a:t>
            </a:r>
            <a:r>
              <a:rPr lang="en-US" dirty="0" err="1"/>
              <a:t>iznos</a:t>
            </a:r>
            <a:r>
              <a:rPr lang="en-US" dirty="0"/>
              <a:t> </a:t>
            </a:r>
            <a:r>
              <a:rPr lang="en-US" dirty="0" err="1"/>
              <a:t>potpore</a:t>
            </a:r>
            <a:r>
              <a:rPr lang="en-US" dirty="0"/>
              <a:t> je 2.000,00 </a:t>
            </a:r>
            <a:r>
              <a:rPr lang="en-US" dirty="0" err="1"/>
              <a:t>kuna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D56DED-B1D7-4D68-8833-D965F7B5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8.3.2021.</a:t>
            </a:fld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EFACF11-923A-4FFD-8B4C-F6484A1ED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962" y="5398098"/>
            <a:ext cx="6279889" cy="137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34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B2FD78-1B3A-4A78-B79C-E2FB227DA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Potpore se odobravaju poduzetnicima koji: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C37370-FBC1-4875-9C1B-E91FE0210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sjedi</a:t>
            </a:r>
            <a:r>
              <a:rPr lang="hr-HR" dirty="0"/>
              <a:t>š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trgova</a:t>
            </a:r>
            <a:r>
              <a:rPr lang="hr-HR" dirty="0"/>
              <a:t>č</a:t>
            </a:r>
            <a:r>
              <a:rPr lang="en-US" dirty="0" err="1"/>
              <a:t>kog</a:t>
            </a:r>
            <a:r>
              <a:rPr lang="en-US" dirty="0"/>
              <a:t> </a:t>
            </a:r>
            <a:r>
              <a:rPr lang="en-US" dirty="0" err="1"/>
              <a:t>dru</a:t>
            </a:r>
            <a:r>
              <a:rPr lang="hr-HR" dirty="0"/>
              <a:t>š</a:t>
            </a:r>
            <a:r>
              <a:rPr lang="en-US" dirty="0" err="1"/>
              <a:t>tva</a:t>
            </a:r>
            <a:r>
              <a:rPr lang="en-US" dirty="0"/>
              <a:t>, a </a:t>
            </a:r>
            <a:r>
              <a:rPr lang="en-US" dirty="0" err="1"/>
              <a:t>vlasnik</a:t>
            </a:r>
            <a:r>
              <a:rPr lang="en-US" dirty="0"/>
              <a:t> </a:t>
            </a:r>
            <a:r>
              <a:rPr lang="en-US" dirty="0" err="1"/>
              <a:t>obrta</a:t>
            </a:r>
            <a:r>
              <a:rPr lang="en-US" dirty="0"/>
              <a:t> /</a:t>
            </a:r>
            <a:r>
              <a:rPr lang="en-US" dirty="0" err="1"/>
              <a:t>tvrtke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sjedi</a:t>
            </a:r>
            <a:r>
              <a:rPr lang="hr-HR" dirty="0"/>
              <a:t>š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prebivali</a:t>
            </a:r>
            <a:r>
              <a:rPr lang="hr-HR" dirty="0"/>
              <a:t>š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podru</a:t>
            </a:r>
            <a:r>
              <a:rPr lang="hr-HR" dirty="0"/>
              <a:t>č</a:t>
            </a:r>
            <a:r>
              <a:rPr lang="en-US" dirty="0" err="1"/>
              <a:t>ju</a:t>
            </a:r>
            <a:r>
              <a:rPr lang="hr-HR" dirty="0"/>
              <a:t> </a:t>
            </a:r>
            <a:r>
              <a:rPr lang="en-US" dirty="0"/>
              <a:t>Po</a:t>
            </a:r>
            <a:r>
              <a:rPr lang="hr-HR" dirty="0"/>
              <a:t>ž</a:t>
            </a:r>
            <a:r>
              <a:rPr lang="en-US" dirty="0"/>
              <a:t>e</a:t>
            </a:r>
            <a:r>
              <a:rPr lang="hr-HR" dirty="0"/>
              <a:t>š</a:t>
            </a:r>
            <a:r>
              <a:rPr lang="en-US" dirty="0"/>
              <a:t>ko-</a:t>
            </a:r>
            <a:r>
              <a:rPr lang="en-US" dirty="0" err="1"/>
              <a:t>slavonske</a:t>
            </a:r>
            <a:r>
              <a:rPr lang="en-US" dirty="0"/>
              <a:t> </a:t>
            </a:r>
            <a:r>
              <a:rPr lang="hr-HR" dirty="0"/>
              <a:t>ž</a:t>
            </a:r>
            <a:r>
              <a:rPr lang="en-US" dirty="0" err="1"/>
              <a:t>upanije</a:t>
            </a:r>
            <a:r>
              <a:rPr lang="en-US" dirty="0"/>
              <a:t>,</a:t>
            </a:r>
          </a:p>
          <a:p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upisani</a:t>
            </a:r>
            <a:r>
              <a:rPr lang="en-US" dirty="0"/>
              <a:t> u </a:t>
            </a:r>
            <a:r>
              <a:rPr lang="en-US" dirty="0" err="1"/>
              <a:t>registar</a:t>
            </a:r>
            <a:r>
              <a:rPr lang="en-US" dirty="0"/>
              <a:t> </a:t>
            </a:r>
            <a:r>
              <a:rPr lang="en-US" dirty="0" err="1"/>
              <a:t>Trgova</a:t>
            </a:r>
            <a:r>
              <a:rPr lang="hr-HR" dirty="0"/>
              <a:t>č</a:t>
            </a:r>
            <a:r>
              <a:rPr lang="en-US" dirty="0" err="1"/>
              <a:t>kog</a:t>
            </a:r>
            <a:r>
              <a:rPr lang="en-US" dirty="0"/>
              <a:t> </a:t>
            </a:r>
            <a:r>
              <a:rPr lang="en-US" dirty="0" err="1"/>
              <a:t>suda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Obrtni</a:t>
            </a:r>
            <a:r>
              <a:rPr lang="en-US" dirty="0"/>
              <a:t> </a:t>
            </a:r>
            <a:r>
              <a:rPr lang="en-US" dirty="0" err="1"/>
              <a:t>registar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koji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izvr</a:t>
            </a:r>
            <a:r>
              <a:rPr lang="hr-HR" dirty="0"/>
              <a:t>š</a:t>
            </a:r>
            <a:r>
              <a:rPr lang="en-US" dirty="0" err="1"/>
              <a:t>enu</a:t>
            </a:r>
            <a:r>
              <a:rPr lang="en-US" dirty="0"/>
              <a:t> </a:t>
            </a:r>
            <a:r>
              <a:rPr lang="en-US" dirty="0" err="1"/>
              <a:t>prijavu</a:t>
            </a:r>
            <a:r>
              <a:rPr lang="en-US" dirty="0"/>
              <a:t> </a:t>
            </a:r>
            <a:r>
              <a:rPr lang="hr-HR" dirty="0"/>
              <a:t>u </a:t>
            </a:r>
            <a:r>
              <a:rPr lang="en-US" dirty="0" err="1"/>
              <a:t>sustav</a:t>
            </a:r>
            <a:r>
              <a:rPr lang="en-US" dirty="0"/>
              <a:t> </a:t>
            </a:r>
            <a:r>
              <a:rPr lang="en-US" dirty="0" err="1"/>
              <a:t>osiguranika</a:t>
            </a:r>
            <a:r>
              <a:rPr lang="en-US" dirty="0"/>
              <a:t> </a:t>
            </a:r>
            <a:r>
              <a:rPr lang="en-US" dirty="0" err="1"/>
              <a:t>Hrvatskog</a:t>
            </a:r>
            <a:r>
              <a:rPr lang="en-US" dirty="0"/>
              <a:t> </a:t>
            </a:r>
            <a:r>
              <a:rPr lang="en-US" dirty="0" err="1"/>
              <a:t>zavoda</a:t>
            </a:r>
            <a:r>
              <a:rPr lang="en-US" dirty="0"/>
              <a:t> za </a:t>
            </a:r>
            <a:r>
              <a:rPr lang="en-US" dirty="0" err="1"/>
              <a:t>mirovinsko</a:t>
            </a:r>
            <a:r>
              <a:rPr lang="en-US" dirty="0"/>
              <a:t> </a:t>
            </a:r>
            <a:r>
              <a:rPr lang="en-US" dirty="0" err="1"/>
              <a:t>osiguranje</a:t>
            </a:r>
            <a:r>
              <a:rPr lang="en-US" dirty="0"/>
              <a:t>,</a:t>
            </a:r>
          </a:p>
          <a:p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najmanje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, a ne vi</a:t>
            </a:r>
            <a:r>
              <a:rPr lang="hr-HR" dirty="0"/>
              <a:t>š</a:t>
            </a:r>
            <a:r>
              <a:rPr lang="en-US" dirty="0"/>
              <a:t>e od 10 </a:t>
            </a:r>
            <a:r>
              <a:rPr lang="en-US" dirty="0" err="1"/>
              <a:t>zaposlenih</a:t>
            </a:r>
            <a:r>
              <a:rPr lang="en-US" dirty="0"/>
              <a:t> </a:t>
            </a:r>
            <a:r>
              <a:rPr lang="en-US" dirty="0" err="1"/>
              <a:t>radnika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dan 1. </a:t>
            </a:r>
            <a:r>
              <a:rPr lang="en-US" dirty="0" err="1"/>
              <a:t>sije</a:t>
            </a:r>
            <a:r>
              <a:rPr lang="hr-HR" dirty="0"/>
              <a:t>č</a:t>
            </a:r>
            <a:r>
              <a:rPr lang="en-US" dirty="0" err="1"/>
              <a:t>nja</a:t>
            </a:r>
            <a:r>
              <a:rPr lang="en-US" dirty="0"/>
              <a:t> 2021.godine</a:t>
            </a:r>
            <a:r>
              <a:rPr lang="hr-HR" dirty="0"/>
              <a:t>,</a:t>
            </a:r>
            <a:endParaRPr lang="en-US" dirty="0"/>
          </a:p>
          <a:p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iskazane</a:t>
            </a:r>
            <a:r>
              <a:rPr lang="en-US" dirty="0"/>
              <a:t> </a:t>
            </a:r>
            <a:r>
              <a:rPr lang="en-US" dirty="0" err="1"/>
              <a:t>prihode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rashode</a:t>
            </a:r>
            <a:r>
              <a:rPr lang="en-US" dirty="0"/>
              <a:t> s </a:t>
            </a:r>
            <a:r>
              <a:rPr lang="en-US" dirty="0" err="1"/>
              <a:t>danom</a:t>
            </a:r>
            <a:r>
              <a:rPr lang="en-US" dirty="0"/>
              <a:t> 31. </a:t>
            </a:r>
            <a:r>
              <a:rPr lang="en-US" dirty="0" err="1"/>
              <a:t>prosinc</a:t>
            </a:r>
            <a:r>
              <a:rPr lang="hr-HR" dirty="0"/>
              <a:t>a</a:t>
            </a:r>
            <a:r>
              <a:rPr lang="en-US" dirty="0"/>
              <a:t> 2020. </a:t>
            </a:r>
            <a:r>
              <a:rPr lang="en-US" dirty="0" err="1"/>
              <a:t>godine</a:t>
            </a:r>
            <a:r>
              <a:rPr lang="en-US" dirty="0"/>
              <a:t>,</a:t>
            </a:r>
          </a:p>
          <a:p>
            <a:r>
              <a:rPr lang="en-US" dirty="0"/>
              <a:t>do dana </a:t>
            </a:r>
            <a:r>
              <a:rPr lang="en-US" dirty="0" err="1"/>
              <a:t>podno</a:t>
            </a:r>
            <a:r>
              <a:rPr lang="hr-HR" dirty="0"/>
              <a:t>š</a:t>
            </a:r>
            <a:r>
              <a:rPr lang="en-US" dirty="0" err="1"/>
              <a:t>enja</a:t>
            </a:r>
            <a:r>
              <a:rPr lang="en-US" dirty="0"/>
              <a:t> </a:t>
            </a:r>
            <a:r>
              <a:rPr lang="en-US" dirty="0" err="1"/>
              <a:t>prijave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uredno</a:t>
            </a:r>
            <a:r>
              <a:rPr lang="en-US" dirty="0"/>
              <a:t> </a:t>
            </a:r>
            <a:r>
              <a:rPr lang="en-US" dirty="0" err="1"/>
              <a:t>podmirene</a:t>
            </a:r>
            <a:r>
              <a:rPr lang="en-US" dirty="0"/>
              <a:t> (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ovako</a:t>
            </a:r>
            <a:r>
              <a:rPr lang="en-US" dirty="0"/>
              <a:t> </a:t>
            </a:r>
            <a:r>
              <a:rPr lang="en-US" dirty="0" err="1"/>
              <a:t>dospjele</a:t>
            </a:r>
            <a:r>
              <a:rPr lang="en-US" dirty="0"/>
              <a:t> </a:t>
            </a:r>
            <a:r>
              <a:rPr lang="en-US" dirty="0" err="1"/>
              <a:t>porezne</a:t>
            </a:r>
            <a:r>
              <a:rPr lang="en-US" dirty="0"/>
              <a:t> </a:t>
            </a:r>
            <a:r>
              <a:rPr lang="en-US" dirty="0" err="1"/>
              <a:t>obveze</a:t>
            </a:r>
            <a:r>
              <a:rPr lang="en-US" dirty="0"/>
              <a:t>, </a:t>
            </a:r>
            <a:r>
              <a:rPr lang="en-US" dirty="0" err="1"/>
              <a:t>iobveze</a:t>
            </a:r>
            <a:r>
              <a:rPr lang="en-US" dirty="0"/>
              <a:t> za </a:t>
            </a:r>
            <a:r>
              <a:rPr lang="en-US" dirty="0" err="1"/>
              <a:t>mirovinsko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zdravstveno</a:t>
            </a:r>
            <a:r>
              <a:rPr lang="en-US" dirty="0"/>
              <a:t> </a:t>
            </a:r>
            <a:r>
              <a:rPr lang="en-US" dirty="0" err="1"/>
              <a:t>osiguranje</a:t>
            </a:r>
            <a:r>
              <a:rPr lang="en-US" dirty="0"/>
              <a:t> ) </a:t>
            </a:r>
            <a:r>
              <a:rPr lang="en-US" dirty="0" err="1"/>
              <a:t>poreze</a:t>
            </a:r>
            <a:r>
              <a:rPr lang="en-US" dirty="0"/>
              <a:t>, </a:t>
            </a:r>
            <a:r>
              <a:rPr lang="en-US" dirty="0" err="1"/>
              <a:t>doprinose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pla</a:t>
            </a:r>
            <a:r>
              <a:rPr lang="hr-HR" dirty="0"/>
              <a:t>ć</a:t>
            </a:r>
            <a:r>
              <a:rPr lang="en-US" dirty="0"/>
              <a:t>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obvezeprema</a:t>
            </a:r>
            <a:r>
              <a:rPr lang="en-US" dirty="0"/>
              <a:t> </a:t>
            </a:r>
            <a:r>
              <a:rPr lang="en-US" dirty="0" err="1"/>
              <a:t>radnicima</a:t>
            </a:r>
            <a:r>
              <a:rPr lang="en-US" dirty="0"/>
              <a:t>,</a:t>
            </a:r>
          </a:p>
          <a:p>
            <a:r>
              <a:rPr lang="en-US" dirty="0" err="1"/>
              <a:t>ispunjavanju</a:t>
            </a:r>
            <a:r>
              <a:rPr lang="en-US" dirty="0"/>
              <a:t> </a:t>
            </a:r>
            <a:r>
              <a:rPr lang="en-US" dirty="0" err="1"/>
              <a:t>uvjete</a:t>
            </a:r>
            <a:r>
              <a:rPr lang="en-US" dirty="0"/>
              <a:t> za </a:t>
            </a:r>
            <a:r>
              <a:rPr lang="en-US" dirty="0" err="1"/>
              <a:t>odobrenja</a:t>
            </a:r>
            <a:r>
              <a:rPr lang="en-US" dirty="0"/>
              <a:t> </a:t>
            </a:r>
            <a:r>
              <a:rPr lang="en-US" dirty="0" err="1"/>
              <a:t>potpore</a:t>
            </a:r>
            <a:r>
              <a:rPr lang="en-US" dirty="0"/>
              <a:t> male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odredbama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hr-HR" dirty="0"/>
              <a:t>ž</a:t>
            </a:r>
            <a:r>
              <a:rPr lang="en-US" dirty="0"/>
              <a:t>e</a:t>
            </a:r>
            <a:r>
              <a:rPr lang="hr-HR" dirty="0"/>
              <a:t>će</a:t>
            </a:r>
            <a:r>
              <a:rPr lang="en-US" dirty="0"/>
              <a:t> </a:t>
            </a:r>
            <a:r>
              <a:rPr lang="en-US" dirty="0" err="1"/>
              <a:t>Uredbe</a:t>
            </a:r>
            <a:r>
              <a:rPr lang="hr-HR" dirty="0"/>
              <a:t> </a:t>
            </a:r>
            <a:r>
              <a:rPr lang="en-US" dirty="0" err="1"/>
              <a:t>Europske</a:t>
            </a:r>
            <a:r>
              <a:rPr lang="en-US" dirty="0"/>
              <a:t> </a:t>
            </a:r>
            <a:r>
              <a:rPr lang="en-US" dirty="0" err="1"/>
              <a:t>unije</a:t>
            </a:r>
            <a:r>
              <a:rPr lang="en-US" dirty="0"/>
              <a:t> </a:t>
            </a:r>
            <a:r>
              <a:rPr lang="en-US" dirty="0" err="1"/>
              <a:t>kojom</a:t>
            </a:r>
            <a:r>
              <a:rPr lang="en-US" dirty="0"/>
              <a:t> se </a:t>
            </a:r>
            <a:r>
              <a:rPr lang="en-US" dirty="0" err="1"/>
              <a:t>ureduju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potpore</a:t>
            </a:r>
            <a:r>
              <a:rPr lang="en-US" dirty="0"/>
              <a:t>.</a:t>
            </a:r>
            <a:r>
              <a:rPr lang="hr-HR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A3EA0F-1F4D-4BD8-BF17-2D6BCDF0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8.3.2021.</a:t>
            </a:fld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23D34AA-2769-4CAE-8181-58461A45F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893" y="5711213"/>
            <a:ext cx="4891703" cy="107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9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6813F6-5C87-4E95-83F0-545B5F28A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OPĆENITO…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0B9746-9869-4392-AA23-827F9BC81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projekt</a:t>
            </a:r>
            <a:r>
              <a:rPr lang="en-US" dirty="0"/>
              <a:t> “</a:t>
            </a:r>
            <a:r>
              <a:rPr lang="en-US" dirty="0" err="1"/>
              <a:t>Pružanje</a:t>
            </a:r>
            <a:r>
              <a:rPr lang="en-US" dirty="0"/>
              <a:t> </a:t>
            </a:r>
            <a:r>
              <a:rPr lang="en-US" dirty="0" err="1"/>
              <a:t>postojećih</a:t>
            </a:r>
            <a:r>
              <a:rPr lang="en-US" dirty="0"/>
              <a:t> i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LIRA d.o.o. za </a:t>
            </a:r>
            <a:r>
              <a:rPr lang="en-US" dirty="0" err="1"/>
              <a:t>poduzetnike</a:t>
            </a:r>
            <a:r>
              <a:rPr lang="en-US" dirty="0"/>
              <a:t>”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potpornih</a:t>
            </a:r>
            <a:r>
              <a:rPr lang="en-US" dirty="0"/>
              <a:t> </a:t>
            </a:r>
            <a:r>
              <a:rPr lang="en-US" dirty="0" err="1"/>
              <a:t>subjekata</a:t>
            </a:r>
            <a:r>
              <a:rPr lang="en-US" dirty="0"/>
              <a:t>, </a:t>
            </a:r>
            <a:r>
              <a:rPr lang="en-US" dirty="0" err="1"/>
              <a:t>nastojimo</a:t>
            </a:r>
            <a:r>
              <a:rPr lang="en-US" dirty="0"/>
              <a:t> </a:t>
            </a:r>
            <a:r>
              <a:rPr lang="en-US" dirty="0" err="1"/>
              <a:t>omogućiti</a:t>
            </a:r>
            <a:r>
              <a:rPr lang="en-US" dirty="0"/>
              <a:t> </a:t>
            </a:r>
            <a:r>
              <a:rPr lang="en-US" dirty="0" err="1"/>
              <a:t>poduzetnicima</a:t>
            </a:r>
            <a:r>
              <a:rPr lang="en-US" dirty="0"/>
              <a:t> </a:t>
            </a:r>
            <a:r>
              <a:rPr lang="en-US" dirty="0" err="1"/>
              <a:t>početnicima</a:t>
            </a:r>
            <a:r>
              <a:rPr lang="en-US" dirty="0"/>
              <a:t>, </a:t>
            </a:r>
            <a:r>
              <a:rPr lang="en-US" dirty="0" err="1"/>
              <a:t>poduzetnicima</a:t>
            </a:r>
            <a:r>
              <a:rPr lang="en-US" dirty="0"/>
              <a:t> u </a:t>
            </a:r>
            <a:r>
              <a:rPr lang="en-US" dirty="0" err="1"/>
              <a:t>fazi</a:t>
            </a:r>
            <a:r>
              <a:rPr lang="en-US" dirty="0"/>
              <a:t> </a:t>
            </a:r>
            <a:r>
              <a:rPr lang="en-US" dirty="0" err="1"/>
              <a:t>rasta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ostalim</a:t>
            </a:r>
            <a:r>
              <a:rPr lang="en-US" dirty="0"/>
              <a:t> </a:t>
            </a:r>
            <a:r>
              <a:rPr lang="en-US" dirty="0" err="1"/>
              <a:t>poduzetnicima</a:t>
            </a:r>
            <a:r>
              <a:rPr lang="en-US" dirty="0"/>
              <a:t> </a:t>
            </a:r>
            <a:r>
              <a:rPr lang="en-US" dirty="0" err="1"/>
              <a:t>jednostavniji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ključnim</a:t>
            </a:r>
            <a:r>
              <a:rPr lang="en-US" dirty="0"/>
              <a:t> </a:t>
            </a:r>
            <a:r>
              <a:rPr lang="en-US" dirty="0" err="1"/>
              <a:t>informacijama</a:t>
            </a:r>
            <a:r>
              <a:rPr lang="en-US" dirty="0"/>
              <a:t> za </a:t>
            </a:r>
            <a:r>
              <a:rPr lang="en-US" dirty="0" err="1"/>
              <a:t>rast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. 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DB189B-9AC9-47DB-9E8B-6735E0E66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1BA696A-1615-4DC7-8722-7E70BAF6B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498" y="5262787"/>
            <a:ext cx="6761670" cy="148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99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D03F2B-5F5C-46C8-9AC3-647DA6BC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Rok</a:t>
            </a:r>
            <a:r>
              <a:rPr lang="en-US" dirty="0"/>
              <a:t> za </a:t>
            </a:r>
            <a:r>
              <a:rPr lang="en-US" dirty="0" err="1"/>
              <a:t>podno</a:t>
            </a:r>
            <a:r>
              <a:rPr lang="hr-HR" dirty="0"/>
              <a:t>š</a:t>
            </a:r>
            <a:r>
              <a:rPr lang="en-US" dirty="0" err="1"/>
              <a:t>enje</a:t>
            </a:r>
            <a:r>
              <a:rPr lang="en-US" dirty="0"/>
              <a:t> </a:t>
            </a:r>
            <a:r>
              <a:rPr lang="en-US" dirty="0" err="1"/>
              <a:t>prijava</a:t>
            </a:r>
            <a:r>
              <a:rPr lang="hr-HR" dirty="0"/>
              <a:t>: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6B11D7-07AF-457C-9857-625BA8111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Prijave</a:t>
            </a:r>
            <a:r>
              <a:rPr lang="en-US" dirty="0"/>
              <a:t> se </a:t>
            </a:r>
            <a:r>
              <a:rPr lang="en-US" dirty="0" err="1"/>
              <a:t>zaprima</a:t>
            </a:r>
            <a:r>
              <a:rPr lang="hr-HR" dirty="0"/>
              <a:t>j</a:t>
            </a:r>
            <a:r>
              <a:rPr lang="en-US" dirty="0"/>
              <a:t>u u </a:t>
            </a:r>
            <a:r>
              <a:rPr lang="en-US" dirty="0" err="1"/>
              <a:t>vremenu</a:t>
            </a:r>
            <a:r>
              <a:rPr lang="en-US" dirty="0"/>
              <a:t> od 01. do 31. o</a:t>
            </a:r>
            <a:r>
              <a:rPr lang="hr-HR" dirty="0" err="1"/>
              <a:t>žu</a:t>
            </a:r>
            <a:r>
              <a:rPr lang="en-US" dirty="0" err="1"/>
              <a:t>jka</a:t>
            </a:r>
            <a:r>
              <a:rPr lang="en-US" dirty="0"/>
              <a:t> 2021.</a:t>
            </a:r>
            <a:r>
              <a:rPr lang="hr-HR" dirty="0"/>
              <a:t> </a:t>
            </a:r>
            <a:r>
              <a:rPr lang="en-US" dirty="0" err="1"/>
              <a:t>godine</a:t>
            </a:r>
            <a:r>
              <a:rPr lang="en-US" dirty="0"/>
              <a:t>.</a:t>
            </a:r>
            <a:endParaRPr lang="hr-HR" dirty="0"/>
          </a:p>
          <a:p>
            <a:r>
              <a:rPr lang="en-US" dirty="0"/>
              <a:t> </a:t>
            </a:r>
            <a:r>
              <a:rPr lang="en-US" dirty="0" err="1"/>
              <a:t>Pristigle</a:t>
            </a:r>
            <a:r>
              <a:rPr lang="en-US" dirty="0"/>
              <a:t> </a:t>
            </a:r>
            <a:r>
              <a:rPr lang="en-US" dirty="0" err="1"/>
              <a:t>prijave</a:t>
            </a:r>
            <a:r>
              <a:rPr lang="en-US" dirty="0"/>
              <a:t> </a:t>
            </a:r>
            <a:r>
              <a:rPr lang="hr-HR" dirty="0"/>
              <a:t>ć</a:t>
            </a:r>
            <a:r>
              <a:rPr lang="en-US" dirty="0"/>
              <a:t>e </a:t>
            </a:r>
            <a:r>
              <a:rPr lang="en-US" dirty="0" err="1"/>
              <a:t>razma</a:t>
            </a:r>
            <a:r>
              <a:rPr lang="hr-HR" dirty="0" err="1"/>
              <a:t>tr</a:t>
            </a:r>
            <a:r>
              <a:rPr lang="en-US" dirty="0" err="1"/>
              <a:t>ati</a:t>
            </a:r>
            <a:r>
              <a:rPr lang="en-US" dirty="0"/>
              <a:t> </a:t>
            </a:r>
            <a:r>
              <a:rPr lang="en-US" dirty="0" err="1"/>
              <a:t>Povjerenstva</a:t>
            </a:r>
            <a:r>
              <a:rPr lang="en-US" dirty="0"/>
              <a:t> za </a:t>
            </a:r>
            <a:r>
              <a:rPr lang="en-US" dirty="0" err="1"/>
              <a:t>dodjelu</a:t>
            </a:r>
            <a:r>
              <a:rPr lang="en-US" dirty="0"/>
              <a:t> </a:t>
            </a:r>
            <a:r>
              <a:rPr lang="en-US" dirty="0" err="1"/>
              <a:t>potpora</a:t>
            </a:r>
            <a:r>
              <a:rPr lang="en-US" dirty="0"/>
              <a:t> </a:t>
            </a:r>
            <a:r>
              <a:rPr lang="en-US" dirty="0" err="1"/>
              <a:t>poduzetnicima</a:t>
            </a:r>
            <a:r>
              <a:rPr lang="en-US" dirty="0"/>
              <a:t> za</a:t>
            </a:r>
            <a:r>
              <a:rPr lang="hr-HR" dirty="0"/>
              <a:t> </a:t>
            </a:r>
            <a:r>
              <a:rPr lang="en-US" dirty="0" err="1"/>
              <a:t>provedbu</a:t>
            </a:r>
            <a:r>
              <a:rPr lang="en-US" dirty="0"/>
              <a:t> </a:t>
            </a:r>
            <a:r>
              <a:rPr lang="en-US" dirty="0" err="1"/>
              <a:t>mjera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ubla</a:t>
            </a:r>
            <a:r>
              <a:rPr lang="hr-HR" dirty="0"/>
              <a:t>ž</a:t>
            </a:r>
            <a:r>
              <a:rPr lang="en-US" dirty="0" err="1"/>
              <a:t>avanja</a:t>
            </a:r>
            <a:r>
              <a:rPr lang="en-US" dirty="0"/>
              <a:t> </a:t>
            </a:r>
            <a:r>
              <a:rPr lang="en-US" dirty="0" err="1"/>
              <a:t>posljedica</a:t>
            </a:r>
            <a:r>
              <a:rPr lang="en-US" dirty="0"/>
              <a:t> </a:t>
            </a:r>
            <a:r>
              <a:rPr lang="en-US" dirty="0" err="1"/>
              <a:t>epidemije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 COVID-I9 u </a:t>
            </a:r>
            <a:r>
              <a:rPr lang="en-US" dirty="0" err="1"/>
              <a:t>sektoru</a:t>
            </a:r>
            <a:r>
              <a:rPr lang="en-US" dirty="0"/>
              <a:t> </a:t>
            </a:r>
            <a:r>
              <a:rPr lang="en-US" dirty="0" err="1"/>
              <a:t>malog</a:t>
            </a:r>
            <a:r>
              <a:rPr lang="hr-HR" dirty="0"/>
              <a:t> </a:t>
            </a:r>
            <a:r>
              <a:rPr lang="en-US" dirty="0" err="1"/>
              <a:t>gospodarstva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podru</a:t>
            </a:r>
            <a:r>
              <a:rPr lang="hr-HR" dirty="0"/>
              <a:t>č</a:t>
            </a:r>
            <a:r>
              <a:rPr lang="en-US" dirty="0" err="1"/>
              <a:t>ju</a:t>
            </a:r>
            <a:r>
              <a:rPr lang="en-US" dirty="0"/>
              <a:t> Po</a:t>
            </a:r>
            <a:r>
              <a:rPr lang="hr-HR" dirty="0"/>
              <a:t>ž</a:t>
            </a:r>
            <a:r>
              <a:rPr lang="en-US" dirty="0"/>
              <a:t>e</a:t>
            </a:r>
            <a:r>
              <a:rPr lang="hr-HR" dirty="0"/>
              <a:t>š</a:t>
            </a:r>
            <a:r>
              <a:rPr lang="en-US" dirty="0"/>
              <a:t>ko-</a:t>
            </a:r>
            <a:r>
              <a:rPr lang="en-US" dirty="0" err="1"/>
              <a:t>slavonske</a:t>
            </a:r>
            <a:r>
              <a:rPr lang="en-US" dirty="0"/>
              <a:t> </a:t>
            </a:r>
            <a:r>
              <a:rPr lang="hr-HR" dirty="0"/>
              <a:t>ž</a:t>
            </a:r>
            <a:r>
              <a:rPr lang="en-US" dirty="0" err="1"/>
              <a:t>upanije</a:t>
            </a:r>
            <a:r>
              <a:rPr lang="en-US" dirty="0"/>
              <a:t> u 2021. </a:t>
            </a:r>
            <a:r>
              <a:rPr lang="en-US" dirty="0" err="1"/>
              <a:t>godini</a:t>
            </a:r>
            <a:r>
              <a:rPr lang="en-US" dirty="0"/>
              <a:t>.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FFD8324-06D7-4FAC-9AB6-16D38D56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8.3.2021.</a:t>
            </a:fld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6A9D561-A518-420A-84C1-15D44C593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239" y="5261101"/>
            <a:ext cx="6285521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89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B06E72-580C-4C40-B9B7-C7067CB6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DETALJI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BF561A-1897-4ACA-9155-E371D28C6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80508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err="1"/>
              <a:t>Sve</a:t>
            </a:r>
            <a:r>
              <a:rPr lang="en-US" b="1" u="sng" dirty="0"/>
              <a:t> </a:t>
            </a:r>
            <a:r>
              <a:rPr lang="en-US" b="1" u="sng" dirty="0" err="1"/>
              <a:t>detalje</a:t>
            </a:r>
            <a:r>
              <a:rPr lang="en-US" b="1" u="sng" dirty="0"/>
              <a:t> </a:t>
            </a:r>
            <a:r>
              <a:rPr lang="en-US" b="1" u="sng" dirty="0" err="1"/>
              <a:t>možete</a:t>
            </a:r>
            <a:r>
              <a:rPr lang="en-US" b="1" u="sng" dirty="0"/>
              <a:t> </a:t>
            </a:r>
            <a:r>
              <a:rPr lang="en-US" b="1" u="sng" dirty="0" err="1"/>
              <a:t>pronaći</a:t>
            </a:r>
            <a:r>
              <a:rPr lang="en-US" b="1" u="sng" dirty="0"/>
              <a:t> </a:t>
            </a:r>
            <a:r>
              <a:rPr lang="en-US" b="1" u="sng" dirty="0" err="1"/>
              <a:t>na</a:t>
            </a:r>
            <a:r>
              <a:rPr lang="hr-HR" b="1" u="sng" dirty="0"/>
              <a:t> stranicama Grada Lipika</a:t>
            </a:r>
            <a:r>
              <a:rPr lang="en-US" dirty="0"/>
              <a:t>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https://lipik.hr/dokumenti/javni-poziv-za-podnosenje-zahtjeva-za-dodjelu-potpora-u-2021-godini-sukladno-programu-mjera-poticanja-razvoja-malog-i-srednjeg-poduzetnistva-na-podrucju-grada-lipika-za-razdoblje-od-2021-do-2025-go/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u="sng" dirty="0"/>
              <a:t>Na stranicama Požeško-slavonske županije:</a:t>
            </a:r>
          </a:p>
          <a:p>
            <a:pPr marL="0" indent="0">
              <a:buNone/>
            </a:pPr>
            <a:r>
              <a:rPr lang="en-US" b="1" u="sng">
                <a:hlinkClick r:id="rId3"/>
              </a:rPr>
              <a:t>file:///C:/Users/Lira2/Downloads/JP-PODUZETNITVO%20(4).pdf</a:t>
            </a:r>
            <a:endParaRPr lang="en-US" b="1" u="sng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B9BC521-78DC-4A47-9AFD-AF2FFB772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131" y="5555226"/>
            <a:ext cx="5931720" cy="11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80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3AAAC4-87EA-4FFC-BE83-950E0AB2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4DB607-D681-4451-A2A6-042C5303B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805082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3200" b="1" dirty="0"/>
              <a:t>HVALA NA POZORNOSTI!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F6CCB39-8858-4340-ABFF-9198D56E2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FDE31DE-1B41-4240-A1F0-928527731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498" y="5262787"/>
            <a:ext cx="6761670" cy="148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8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B0E738-0820-44B8-ACC2-D657F6EE9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A24F88-6C44-4292-8E15-60A8869D3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4000" b="1" dirty="0"/>
          </a:p>
          <a:p>
            <a:pPr marL="0" indent="0" algn="ctr">
              <a:buNone/>
            </a:pPr>
            <a:r>
              <a:rPr lang="hr-HR" sz="4000" b="1" dirty="0"/>
              <a:t>Mjere koje provodi Grad Lipik; </a:t>
            </a:r>
            <a:endParaRPr lang="en-US" sz="4000" b="1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7AC5D51-5304-4E57-A681-BF0B7C53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1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8D6C7D-5F36-41BA-9AB0-529DA746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1.Poboljšanje </a:t>
            </a:r>
            <a:r>
              <a:rPr lang="en-US" sz="4000" dirty="0" err="1"/>
              <a:t>uvjeta</a:t>
            </a:r>
            <a:r>
              <a:rPr lang="en-US" sz="4000" dirty="0"/>
              <a:t> </a:t>
            </a:r>
            <a:r>
              <a:rPr lang="en-US" sz="4000" dirty="0" err="1"/>
              <a:t>poslovanja</a:t>
            </a:r>
            <a:r>
              <a:rPr lang="en-US" sz="4000" dirty="0"/>
              <a:t> </a:t>
            </a:r>
            <a:r>
              <a:rPr lang="en-US" sz="4000" dirty="0" err="1"/>
              <a:t>malog</a:t>
            </a:r>
            <a:r>
              <a:rPr lang="en-US" sz="4000" dirty="0"/>
              <a:t> </a:t>
            </a:r>
            <a:r>
              <a:rPr lang="en-US" sz="4000" dirty="0" err="1"/>
              <a:t>gospodarstva</a:t>
            </a:r>
            <a:r>
              <a:rPr lang="en-US" sz="4000" dirty="0"/>
              <a:t>;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36C49A-AF0A-4963-9AB0-98C9AF325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805082"/>
          </a:xfrm>
        </p:spPr>
        <p:txBody>
          <a:bodyPr/>
          <a:lstStyle/>
          <a:p>
            <a:r>
              <a:rPr lang="en-US" b="1" dirty="0" err="1"/>
              <a:t>Mjera</a:t>
            </a:r>
            <a:r>
              <a:rPr lang="en-US" b="1" dirty="0"/>
              <a:t> 1.2. </a:t>
            </a:r>
            <a:r>
              <a:rPr lang="en-US" b="1" dirty="0" err="1"/>
              <a:t>Potpora</a:t>
            </a:r>
            <a:r>
              <a:rPr lang="en-US" b="1" dirty="0"/>
              <a:t> za </a:t>
            </a:r>
            <a:r>
              <a:rPr lang="en-US" b="1" dirty="0" err="1"/>
              <a:t>korisnike</a:t>
            </a:r>
            <a:r>
              <a:rPr lang="en-US" b="1" dirty="0"/>
              <a:t> koji </a:t>
            </a:r>
            <a:r>
              <a:rPr lang="en-US" b="1" dirty="0" err="1"/>
              <a:t>će</a:t>
            </a:r>
            <a:r>
              <a:rPr lang="en-US" b="1" dirty="0"/>
              <a:t> </a:t>
            </a:r>
            <a:r>
              <a:rPr lang="en-US" b="1" dirty="0" err="1"/>
              <a:t>graditi</a:t>
            </a:r>
            <a:r>
              <a:rPr lang="en-US" b="1" dirty="0"/>
              <a:t> </a:t>
            </a:r>
            <a:r>
              <a:rPr lang="en-US" b="1" dirty="0" err="1"/>
              <a:t>poslovne</a:t>
            </a:r>
            <a:r>
              <a:rPr lang="en-US" b="1" dirty="0"/>
              <a:t> </a:t>
            </a:r>
            <a:r>
              <a:rPr lang="en-US" b="1" dirty="0" err="1"/>
              <a:t>prostore</a:t>
            </a:r>
            <a:r>
              <a:rPr lang="en-US" b="1" dirty="0"/>
              <a:t> za </a:t>
            </a:r>
            <a:r>
              <a:rPr lang="en-US" b="1" dirty="0" err="1"/>
              <a:t>obavljanje</a:t>
            </a:r>
            <a:r>
              <a:rPr lang="en-US" b="1" dirty="0"/>
              <a:t> </a:t>
            </a:r>
            <a:r>
              <a:rPr lang="en-US" b="1" dirty="0" err="1"/>
              <a:t>proizvodne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uslužne</a:t>
            </a:r>
            <a:r>
              <a:rPr lang="en-US" b="1" dirty="0"/>
              <a:t> </a:t>
            </a:r>
            <a:r>
              <a:rPr lang="en-US" b="1" dirty="0" err="1"/>
              <a:t>djelatnosti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vlastitom</a:t>
            </a:r>
            <a:r>
              <a:rPr lang="en-US" b="1" dirty="0"/>
              <a:t> </a:t>
            </a:r>
            <a:r>
              <a:rPr lang="en-US" b="1" dirty="0" err="1"/>
              <a:t>zemljištu</a:t>
            </a:r>
            <a:r>
              <a:rPr lang="en-US" b="1" dirty="0"/>
              <a:t>,	</a:t>
            </a:r>
          </a:p>
          <a:p>
            <a:pPr lvl="1"/>
            <a:r>
              <a:rPr lang="en-US" dirty="0" err="1"/>
              <a:t>Mjera</a:t>
            </a:r>
            <a:r>
              <a:rPr lang="en-US" dirty="0"/>
              <a:t> 1.2. </a:t>
            </a:r>
            <a:r>
              <a:rPr lang="en-US" dirty="0" err="1"/>
              <a:t>pogoduje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prethodno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 </a:t>
            </a:r>
            <a:r>
              <a:rPr lang="en-US" dirty="0" err="1"/>
              <a:t>izuzev</a:t>
            </a:r>
            <a:r>
              <a:rPr lang="en-US" dirty="0"/>
              <a:t> Startup-ova. 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Mjera</a:t>
            </a:r>
            <a:r>
              <a:rPr lang="en-US" b="1" dirty="0"/>
              <a:t> 1.3. </a:t>
            </a:r>
            <a:r>
              <a:rPr lang="en-US" b="1" dirty="0" err="1"/>
              <a:t>Potpora</a:t>
            </a:r>
            <a:r>
              <a:rPr lang="en-US" b="1" dirty="0"/>
              <a:t> za </a:t>
            </a:r>
            <a:r>
              <a:rPr lang="en-US" b="1" dirty="0" err="1"/>
              <a:t>korisnike</a:t>
            </a:r>
            <a:r>
              <a:rPr lang="en-US" b="1" dirty="0"/>
              <a:t> koji </a:t>
            </a:r>
            <a:r>
              <a:rPr lang="en-US" b="1" dirty="0" err="1"/>
              <a:t>obavljaju</a:t>
            </a:r>
            <a:r>
              <a:rPr lang="en-US" b="1" dirty="0"/>
              <a:t> </a:t>
            </a:r>
            <a:r>
              <a:rPr lang="en-US" b="1" dirty="0" err="1"/>
              <a:t>poduzetničke</a:t>
            </a:r>
            <a:r>
              <a:rPr lang="en-US" b="1" dirty="0"/>
              <a:t> </a:t>
            </a:r>
            <a:r>
              <a:rPr lang="en-US" b="1" dirty="0" err="1"/>
              <a:t>djelatnosti</a:t>
            </a:r>
            <a:r>
              <a:rPr lang="en-US" b="1" dirty="0"/>
              <a:t> u </a:t>
            </a:r>
            <a:r>
              <a:rPr lang="en-US" b="1" dirty="0" err="1"/>
              <a:t>zakupljenom</a:t>
            </a:r>
            <a:r>
              <a:rPr lang="en-US" b="1" dirty="0"/>
              <a:t> </a:t>
            </a:r>
            <a:r>
              <a:rPr lang="en-US" b="1" dirty="0" err="1"/>
              <a:t>poslovnom</a:t>
            </a:r>
            <a:r>
              <a:rPr lang="en-US" b="1" dirty="0"/>
              <a:t> </a:t>
            </a:r>
            <a:r>
              <a:rPr lang="en-US" b="1" dirty="0" err="1"/>
              <a:t>prostoru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području</a:t>
            </a:r>
            <a:r>
              <a:rPr lang="en-US" b="1" dirty="0"/>
              <a:t> </a:t>
            </a:r>
            <a:r>
              <a:rPr lang="en-US" b="1" dirty="0" err="1"/>
              <a:t>grada</a:t>
            </a:r>
            <a:r>
              <a:rPr lang="en-US" b="1" dirty="0"/>
              <a:t> </a:t>
            </a:r>
            <a:r>
              <a:rPr lang="en-US" b="1" dirty="0" err="1"/>
              <a:t>Lipika</a:t>
            </a:r>
            <a:r>
              <a:rPr lang="en-US" b="1" dirty="0"/>
              <a:t>.</a:t>
            </a:r>
          </a:p>
          <a:p>
            <a:pPr lvl="1"/>
            <a:r>
              <a:rPr lang="en-US" dirty="0" err="1"/>
              <a:t>Navedena</a:t>
            </a:r>
            <a:r>
              <a:rPr lang="en-US" dirty="0"/>
              <a:t> </a:t>
            </a:r>
            <a:r>
              <a:rPr lang="en-US" dirty="0" err="1"/>
              <a:t>mjera</a:t>
            </a:r>
            <a:r>
              <a:rPr lang="en-US" dirty="0"/>
              <a:t> </a:t>
            </a:r>
            <a:r>
              <a:rPr lang="en-US" dirty="0" err="1"/>
              <a:t>pogoduje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 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Startup.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C6F6523-C314-4B18-A2FE-37A4A5B23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498" y="5262787"/>
            <a:ext cx="6761670" cy="148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7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6C2E1E-B6D0-4A35-8D4A-4486DCF0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2.Poboljšanje </a:t>
            </a:r>
            <a:r>
              <a:rPr lang="en-US" dirty="0" err="1"/>
              <a:t>konkurentnosti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održivo</a:t>
            </a:r>
            <a:r>
              <a:rPr lang="en-US" dirty="0"/>
              <a:t> </a:t>
            </a:r>
            <a:r>
              <a:rPr lang="en-US" dirty="0" err="1"/>
              <a:t>poslovanje</a:t>
            </a:r>
            <a:r>
              <a:rPr lang="en-US" dirty="0"/>
              <a:t> </a:t>
            </a:r>
            <a:r>
              <a:rPr lang="en-US" dirty="0" err="1"/>
              <a:t>poduzetnika</a:t>
            </a:r>
            <a:r>
              <a:rPr lang="en-US" dirty="0"/>
              <a:t>;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9B0988-229D-41F4-91DB-CE970632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805082"/>
          </a:xfrm>
        </p:spPr>
        <p:txBody>
          <a:bodyPr>
            <a:normAutofit/>
          </a:bodyPr>
          <a:lstStyle/>
          <a:p>
            <a:r>
              <a:rPr lang="en-US" b="1" dirty="0" err="1"/>
              <a:t>Mjera</a:t>
            </a:r>
            <a:r>
              <a:rPr lang="en-US" b="1" dirty="0"/>
              <a:t> 2.1. </a:t>
            </a:r>
            <a:r>
              <a:rPr lang="en-US" b="1" dirty="0" err="1"/>
              <a:t>Potpore</a:t>
            </a:r>
            <a:r>
              <a:rPr lang="en-US" b="1" dirty="0"/>
              <a:t> </a:t>
            </a:r>
            <a:r>
              <a:rPr lang="en-US" b="1" dirty="0" err="1"/>
              <a:t>korisnicima</a:t>
            </a:r>
            <a:r>
              <a:rPr lang="en-US" b="1" dirty="0"/>
              <a:t> za </a:t>
            </a:r>
            <a:r>
              <a:rPr lang="en-US" b="1" dirty="0" err="1"/>
              <a:t>nabavu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ugradnju</a:t>
            </a:r>
            <a:r>
              <a:rPr lang="en-US" b="1" dirty="0"/>
              <a:t> </a:t>
            </a:r>
            <a:r>
              <a:rPr lang="en-US" b="1" dirty="0" err="1"/>
              <a:t>novih</a:t>
            </a:r>
            <a:r>
              <a:rPr lang="en-US" b="1" dirty="0"/>
              <a:t> </a:t>
            </a:r>
            <a:r>
              <a:rPr lang="en-US" b="1" dirty="0" err="1"/>
              <a:t>strojeva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opreme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sz="1400" b="0" i="0" dirty="0">
                <a:effectLst/>
              </a:rPr>
              <a:t>Grad </a:t>
            </a:r>
            <a:r>
              <a:rPr lang="en-US" sz="1400" b="0" i="0" dirty="0" err="1">
                <a:effectLst/>
              </a:rPr>
              <a:t>Lipik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će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sufinancirati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dio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troškova</a:t>
            </a:r>
            <a:r>
              <a:rPr lang="en-US" sz="1400" b="0" i="0" dirty="0">
                <a:effectLst/>
              </a:rPr>
              <a:t> u </a:t>
            </a:r>
            <a:r>
              <a:rPr lang="en-US" sz="1400" b="0" i="0" dirty="0" err="1">
                <a:effectLst/>
              </a:rPr>
              <a:t>visini</a:t>
            </a:r>
            <a:r>
              <a:rPr lang="en-US" sz="1400" b="0" i="0" dirty="0">
                <a:effectLst/>
              </a:rPr>
              <a:t> do 50%, a </a:t>
            </a:r>
            <a:r>
              <a:rPr lang="en-US" sz="1400" b="0" i="0" dirty="0" err="1">
                <a:effectLst/>
              </a:rPr>
              <a:t>najviše</a:t>
            </a:r>
            <a:r>
              <a:rPr lang="en-US" sz="1400" b="0" i="0" dirty="0">
                <a:effectLst/>
              </a:rPr>
              <a:t> do 25.000,00 </a:t>
            </a:r>
            <a:r>
              <a:rPr lang="en-US" sz="1400" b="0" i="0" dirty="0" err="1">
                <a:effectLst/>
              </a:rPr>
              <a:t>kuna</a:t>
            </a:r>
            <a:r>
              <a:rPr lang="en-US" sz="1400" b="0" i="0" dirty="0">
                <a:effectLst/>
              </a:rPr>
              <a:t> po </a:t>
            </a:r>
            <a:r>
              <a:rPr lang="en-US" sz="1400" b="0" i="0" dirty="0" err="1">
                <a:effectLst/>
              </a:rPr>
              <a:t>prijavi</a:t>
            </a:r>
            <a:r>
              <a:rPr lang="en-US" sz="1400" b="0" i="0" dirty="0">
                <a:effectLst/>
              </a:rPr>
              <a:t>.</a:t>
            </a:r>
          </a:p>
          <a:p>
            <a:pPr lvl="1"/>
            <a:r>
              <a:rPr lang="en-US" sz="1400" b="0" i="0" dirty="0" err="1">
                <a:effectLst/>
              </a:rPr>
              <a:t>Poduzetniku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početniku</a:t>
            </a:r>
            <a:r>
              <a:rPr lang="en-US" sz="1400" b="0" i="0" dirty="0">
                <a:effectLst/>
              </a:rPr>
              <a:t>, </a:t>
            </a:r>
            <a:r>
              <a:rPr lang="en-US" sz="1400" b="0" i="0" dirty="0" err="1">
                <a:effectLst/>
              </a:rPr>
              <a:t>ženi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poduzetnici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i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mladom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poduzetniku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sufinancirat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će</a:t>
            </a:r>
            <a:r>
              <a:rPr lang="en-US" sz="1400" b="0" i="0" dirty="0">
                <a:effectLst/>
              </a:rPr>
              <a:t> se </a:t>
            </a:r>
            <a:r>
              <a:rPr lang="en-US" sz="1400" b="0" i="0" dirty="0" err="1">
                <a:effectLst/>
              </a:rPr>
              <a:t>dio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troškova</a:t>
            </a:r>
            <a:r>
              <a:rPr lang="en-US" sz="1400" b="0" i="0" dirty="0">
                <a:effectLst/>
              </a:rPr>
              <a:t> u </a:t>
            </a:r>
            <a:r>
              <a:rPr lang="en-US" sz="1400" b="0" i="0" dirty="0" err="1">
                <a:effectLst/>
              </a:rPr>
              <a:t>visini</a:t>
            </a:r>
            <a:r>
              <a:rPr lang="en-US" sz="1400" b="0" i="0" dirty="0">
                <a:effectLst/>
              </a:rPr>
              <a:t> do 75%, a </a:t>
            </a:r>
            <a:r>
              <a:rPr lang="en-US" sz="1400" b="0" i="0" dirty="0" err="1">
                <a:effectLst/>
              </a:rPr>
              <a:t>najviše</a:t>
            </a:r>
            <a:r>
              <a:rPr lang="en-US" sz="1400" b="0" i="0" dirty="0">
                <a:effectLst/>
              </a:rPr>
              <a:t> do 25.000,00 </a:t>
            </a:r>
            <a:r>
              <a:rPr lang="en-US" sz="1400" b="0" i="0" dirty="0" err="1">
                <a:effectLst/>
              </a:rPr>
              <a:t>kuna</a:t>
            </a:r>
            <a:r>
              <a:rPr lang="en-US" sz="1400" b="0" i="0" dirty="0">
                <a:effectLst/>
              </a:rPr>
              <a:t> po </a:t>
            </a:r>
            <a:r>
              <a:rPr lang="en-US" sz="1400" b="0" i="0" dirty="0" err="1">
                <a:effectLst/>
              </a:rPr>
              <a:t>prijavi</a:t>
            </a:r>
            <a:r>
              <a:rPr lang="en-US" sz="1400" b="0" i="0" dirty="0">
                <a:effectLst/>
              </a:rPr>
              <a:t>.</a:t>
            </a:r>
          </a:p>
          <a:p>
            <a:pPr lvl="1"/>
            <a:r>
              <a:rPr lang="en-US" sz="1400" b="0" i="0" dirty="0" err="1">
                <a:effectLst/>
              </a:rPr>
              <a:t>Isplata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potpore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vršit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će</a:t>
            </a:r>
            <a:r>
              <a:rPr lang="en-US" sz="1400" b="0" i="0" dirty="0">
                <a:effectLst/>
              </a:rPr>
              <a:t> se po </a:t>
            </a:r>
            <a:r>
              <a:rPr lang="en-US" sz="1400" b="0" i="0" dirty="0" err="1">
                <a:effectLst/>
              </a:rPr>
              <a:t>dostavi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vjerodostojne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dokumentacije</a:t>
            </a:r>
            <a:r>
              <a:rPr lang="en-US" sz="1400" b="0" i="0" dirty="0">
                <a:effectLst/>
              </a:rPr>
              <a:t> o </a:t>
            </a:r>
            <a:r>
              <a:rPr lang="en-US" sz="1400" b="0" i="0" dirty="0" err="1">
                <a:effectLst/>
              </a:rPr>
              <a:t>nabavljenoj</a:t>
            </a:r>
            <a:r>
              <a:rPr lang="en-US" sz="1400" b="0" i="0" dirty="0">
                <a:effectLst/>
              </a:rPr>
              <a:t>, </a:t>
            </a:r>
            <a:r>
              <a:rPr lang="en-US" sz="1400" b="0" i="0" dirty="0" err="1">
                <a:effectLst/>
              </a:rPr>
              <a:t>ugrađenoj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i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plaćenoj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dugotrajnoj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imovini</a:t>
            </a:r>
            <a:r>
              <a:rPr lang="en-US" sz="1400" b="0" i="0" dirty="0">
                <a:effectLst/>
              </a:rPr>
              <a:t>.</a:t>
            </a:r>
            <a:endParaRPr lang="en-US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0535291-36C6-44B1-912D-214D44B3C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498" y="5262787"/>
            <a:ext cx="6761670" cy="148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30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84A993-5B55-47FA-852D-E17A3BD22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53B051-7591-4365-A820-4ACB01235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5478592"/>
          </a:xfrm>
        </p:spPr>
        <p:txBody>
          <a:bodyPr/>
          <a:lstStyle/>
          <a:p>
            <a:r>
              <a:rPr lang="en-US" b="1" dirty="0" err="1"/>
              <a:t>Mjera</a:t>
            </a:r>
            <a:r>
              <a:rPr lang="en-US" b="1" dirty="0"/>
              <a:t> 2.2. </a:t>
            </a:r>
            <a:r>
              <a:rPr lang="en-US" b="1" dirty="0" err="1"/>
              <a:t>Potpora</a:t>
            </a:r>
            <a:r>
              <a:rPr lang="en-US" b="1" dirty="0"/>
              <a:t> </a:t>
            </a:r>
            <a:r>
              <a:rPr lang="en-US" b="1" dirty="0" err="1"/>
              <a:t>korisnicima</a:t>
            </a:r>
            <a:r>
              <a:rPr lang="en-US" b="1" dirty="0"/>
              <a:t> za novo </a:t>
            </a:r>
            <a:r>
              <a:rPr lang="en-US" b="1" dirty="0" err="1"/>
              <a:t>zapošljavanje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Najveći</a:t>
            </a:r>
            <a:r>
              <a:rPr lang="en-US" dirty="0"/>
              <a:t> </a:t>
            </a:r>
            <a:r>
              <a:rPr lang="en-US" dirty="0" err="1"/>
              <a:t>iznos</a:t>
            </a:r>
            <a:r>
              <a:rPr lang="en-US" dirty="0"/>
              <a:t> </a:t>
            </a:r>
            <a:r>
              <a:rPr lang="en-US" dirty="0" err="1"/>
              <a:t>sufinanciranja</a:t>
            </a:r>
            <a:r>
              <a:rPr lang="en-US" dirty="0"/>
              <a:t> </a:t>
            </a:r>
            <a:r>
              <a:rPr lang="en-US" dirty="0" err="1"/>
              <a:t>dijela</a:t>
            </a:r>
            <a:r>
              <a:rPr lang="en-US" dirty="0"/>
              <a:t> </a:t>
            </a:r>
            <a:r>
              <a:rPr lang="en-US" dirty="0" err="1"/>
              <a:t>naknade</a:t>
            </a:r>
            <a:r>
              <a:rPr lang="en-US" dirty="0"/>
              <a:t> za </a:t>
            </a:r>
            <a:r>
              <a:rPr lang="en-US" dirty="0" err="1"/>
              <a:t>plaću</a:t>
            </a:r>
            <a:r>
              <a:rPr lang="en-US" dirty="0"/>
              <a:t> je 10.000,00 </a:t>
            </a:r>
            <a:r>
              <a:rPr lang="en-US" dirty="0" err="1"/>
              <a:t>kuna</a:t>
            </a:r>
            <a:r>
              <a:rPr lang="en-US" dirty="0"/>
              <a:t>. Za </a:t>
            </a:r>
            <a:r>
              <a:rPr lang="en-US" dirty="0" err="1"/>
              <a:t>poduzetnike</a:t>
            </a:r>
            <a:r>
              <a:rPr lang="en-US" dirty="0"/>
              <a:t> </a:t>
            </a:r>
            <a:r>
              <a:rPr lang="en-US" dirty="0" err="1"/>
              <a:t>početnike</a:t>
            </a:r>
            <a:r>
              <a:rPr lang="en-US" dirty="0"/>
              <a:t>, </a:t>
            </a:r>
            <a:r>
              <a:rPr lang="en-US" dirty="0" err="1"/>
              <a:t>žene</a:t>
            </a:r>
            <a:r>
              <a:rPr lang="en-US" dirty="0"/>
              <a:t> </a:t>
            </a:r>
            <a:r>
              <a:rPr lang="en-US" dirty="0" err="1"/>
              <a:t>poduzetnice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mlade</a:t>
            </a:r>
            <a:r>
              <a:rPr lang="en-US" dirty="0"/>
              <a:t> </a:t>
            </a:r>
            <a:r>
              <a:rPr lang="en-US" dirty="0" err="1"/>
              <a:t>poduzetnike</a:t>
            </a:r>
            <a:r>
              <a:rPr lang="en-US" dirty="0"/>
              <a:t> </a:t>
            </a:r>
            <a:r>
              <a:rPr lang="en-US" dirty="0" err="1"/>
              <a:t>sufinancirat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naknade</a:t>
            </a:r>
            <a:r>
              <a:rPr lang="en-US" dirty="0"/>
              <a:t> za </a:t>
            </a:r>
            <a:r>
              <a:rPr lang="en-US" dirty="0" err="1"/>
              <a:t>plaću</a:t>
            </a:r>
            <a:r>
              <a:rPr lang="en-US" dirty="0"/>
              <a:t> u </a:t>
            </a:r>
            <a:r>
              <a:rPr lang="en-US" dirty="0" err="1"/>
              <a:t>visini</a:t>
            </a:r>
            <a:r>
              <a:rPr lang="en-US" dirty="0"/>
              <a:t> 12.000,00 </a:t>
            </a:r>
            <a:r>
              <a:rPr lang="en-US" dirty="0" err="1"/>
              <a:t>kuna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Potpora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isplatiti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isteka</a:t>
            </a:r>
            <a:r>
              <a:rPr lang="en-US" dirty="0"/>
              <a:t> </a:t>
            </a:r>
            <a:r>
              <a:rPr lang="en-US" dirty="0" err="1"/>
              <a:t>obveznog</a:t>
            </a:r>
            <a:r>
              <a:rPr lang="en-US" dirty="0"/>
              <a:t> </a:t>
            </a:r>
            <a:r>
              <a:rPr lang="en-US" dirty="0" err="1"/>
              <a:t>roka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zapošljavanja</a:t>
            </a:r>
            <a:r>
              <a:rPr lang="en-US" dirty="0"/>
              <a:t> po </a:t>
            </a:r>
            <a:r>
              <a:rPr lang="en-US" dirty="0" err="1"/>
              <a:t>dostavi</a:t>
            </a:r>
            <a:r>
              <a:rPr lang="en-US" dirty="0"/>
              <a:t> </a:t>
            </a:r>
            <a:r>
              <a:rPr lang="en-US" dirty="0" err="1"/>
              <a:t>vjerodostojne</a:t>
            </a:r>
            <a:r>
              <a:rPr lang="en-US" dirty="0"/>
              <a:t> </a:t>
            </a:r>
            <a:r>
              <a:rPr lang="en-US" dirty="0" err="1"/>
              <a:t>dokumentacije</a:t>
            </a:r>
            <a:r>
              <a:rPr lang="en-US" dirty="0"/>
              <a:t>.</a:t>
            </a:r>
          </a:p>
          <a:p>
            <a:r>
              <a:rPr lang="en-US" b="1" dirty="0" err="1"/>
              <a:t>Mjera</a:t>
            </a:r>
            <a:r>
              <a:rPr lang="en-US" b="1" dirty="0"/>
              <a:t> 2.3. </a:t>
            </a:r>
            <a:r>
              <a:rPr lang="en-US" b="1" dirty="0" err="1"/>
              <a:t>Potpore</a:t>
            </a:r>
            <a:r>
              <a:rPr lang="en-US" b="1" dirty="0"/>
              <a:t> </a:t>
            </a:r>
            <a:r>
              <a:rPr lang="en-US" b="1" dirty="0" err="1"/>
              <a:t>korisnicima</a:t>
            </a:r>
            <a:r>
              <a:rPr lang="en-US" b="1" dirty="0"/>
              <a:t> za </a:t>
            </a:r>
            <a:r>
              <a:rPr lang="en-US" b="1" dirty="0" err="1"/>
              <a:t>certificiranje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endParaRPr lang="en-US" b="1" dirty="0"/>
          </a:p>
          <a:p>
            <a:pPr lvl="1"/>
            <a:r>
              <a:rPr lang="en-US" sz="1600" dirty="0" err="1"/>
              <a:t>Prihvatljivi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troškovi</a:t>
            </a:r>
            <a:r>
              <a:rPr lang="en-US" sz="1600" dirty="0"/>
              <a:t> </a:t>
            </a:r>
            <a:r>
              <a:rPr lang="en-US" sz="1600" dirty="0" err="1"/>
              <a:t>oni</a:t>
            </a:r>
            <a:r>
              <a:rPr lang="en-US" sz="1600" dirty="0"/>
              <a:t> koji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nastali</a:t>
            </a:r>
            <a:r>
              <a:rPr lang="en-US" sz="1600" dirty="0"/>
              <a:t> </a:t>
            </a:r>
            <a:r>
              <a:rPr lang="en-US" sz="1600" dirty="0" err="1"/>
              <a:t>nakon</a:t>
            </a:r>
            <a:r>
              <a:rPr lang="en-US" sz="1600" dirty="0"/>
              <a:t> 1. </a:t>
            </a:r>
            <a:r>
              <a:rPr lang="en-US" sz="1600" dirty="0" err="1"/>
              <a:t>siječnja</a:t>
            </a:r>
            <a:r>
              <a:rPr lang="en-US" sz="1600" dirty="0"/>
              <a:t> 2020. </a:t>
            </a:r>
            <a:r>
              <a:rPr lang="en-US" sz="1600" dirty="0" err="1"/>
              <a:t>godine.Korisniku</a:t>
            </a:r>
            <a:r>
              <a:rPr lang="en-US" sz="1600" dirty="0"/>
              <a:t> koji za </a:t>
            </a:r>
            <a:r>
              <a:rPr lang="en-US" sz="1600" dirty="0" err="1"/>
              <a:t>svoj</a:t>
            </a:r>
            <a:r>
              <a:rPr lang="en-US" sz="1600" dirty="0"/>
              <a:t> </a:t>
            </a:r>
            <a:r>
              <a:rPr lang="en-US" sz="1600" dirty="0" err="1"/>
              <a:t>proizvod</a:t>
            </a:r>
            <a:r>
              <a:rPr lang="en-US" sz="1600" dirty="0"/>
              <a:t> </a:t>
            </a:r>
            <a:r>
              <a:rPr lang="en-US" sz="1600" dirty="0" err="1"/>
              <a:t>stekne</a:t>
            </a:r>
            <a:r>
              <a:rPr lang="en-US" sz="1600" dirty="0"/>
              <a:t> </a:t>
            </a:r>
            <a:r>
              <a:rPr lang="en-US" sz="1600" dirty="0" err="1"/>
              <a:t>pravo</a:t>
            </a:r>
            <a:r>
              <a:rPr lang="en-US" sz="1600" dirty="0"/>
              <a:t> </a:t>
            </a:r>
            <a:r>
              <a:rPr lang="en-US" sz="1600" dirty="0" err="1"/>
              <a:t>uporabe</a:t>
            </a:r>
            <a:r>
              <a:rPr lang="en-US" sz="1600" dirty="0"/>
              <a:t> </a:t>
            </a:r>
            <a:r>
              <a:rPr lang="en-US" sz="1600" dirty="0" err="1"/>
              <a:t>znaka</a:t>
            </a:r>
            <a:r>
              <a:rPr lang="en-US" sz="1600" dirty="0"/>
              <a:t> Hrvatska </a:t>
            </a:r>
            <a:r>
              <a:rPr lang="en-US" sz="1600" dirty="0" err="1"/>
              <a:t>kvaliteta</a:t>
            </a:r>
            <a:r>
              <a:rPr lang="en-US" sz="1600" dirty="0"/>
              <a:t>, </a:t>
            </a:r>
            <a:r>
              <a:rPr lang="en-US" sz="1600" dirty="0" err="1"/>
              <a:t>Izvorno</a:t>
            </a:r>
            <a:r>
              <a:rPr lang="en-US" sz="1600" dirty="0"/>
              <a:t> </a:t>
            </a:r>
            <a:r>
              <a:rPr lang="en-US" sz="1600" dirty="0" err="1"/>
              <a:t>hrvatsko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/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drugih</a:t>
            </a:r>
            <a:r>
              <a:rPr lang="en-US" sz="1600" dirty="0"/>
              <a:t> </a:t>
            </a:r>
            <a:r>
              <a:rPr lang="en-US" sz="1600" dirty="0" err="1"/>
              <a:t>znakova</a:t>
            </a:r>
            <a:r>
              <a:rPr lang="en-US" sz="1600" dirty="0"/>
              <a:t> </a:t>
            </a:r>
            <a:r>
              <a:rPr lang="en-US" sz="1600" dirty="0" err="1"/>
              <a:t>izvornosti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zemljopisnog</a:t>
            </a:r>
            <a:r>
              <a:rPr lang="en-US" sz="1600" dirty="0"/>
              <a:t> </a:t>
            </a:r>
            <a:r>
              <a:rPr lang="en-US" sz="1600" dirty="0" err="1"/>
              <a:t>podrijetla</a:t>
            </a:r>
            <a:r>
              <a:rPr lang="en-US" sz="1600" dirty="0"/>
              <a:t> </a:t>
            </a:r>
            <a:r>
              <a:rPr lang="en-US" sz="1600" dirty="0" err="1"/>
              <a:t>sufinancirat</a:t>
            </a:r>
            <a:r>
              <a:rPr lang="en-US" sz="1600" dirty="0"/>
              <a:t> </a:t>
            </a:r>
            <a:r>
              <a:rPr lang="en-US" sz="1600" dirty="0" err="1"/>
              <a:t>će</a:t>
            </a:r>
            <a:r>
              <a:rPr lang="en-US" sz="1600" dirty="0"/>
              <a:t> se </a:t>
            </a:r>
            <a:r>
              <a:rPr lang="en-US" sz="1600" dirty="0" err="1"/>
              <a:t>dio</a:t>
            </a:r>
            <a:r>
              <a:rPr lang="en-US" sz="1600" dirty="0"/>
              <a:t> </a:t>
            </a:r>
            <a:r>
              <a:rPr lang="en-US" sz="1600" dirty="0" err="1"/>
              <a:t>troškova</a:t>
            </a:r>
            <a:r>
              <a:rPr lang="en-US" sz="1600" dirty="0"/>
              <a:t> u </a:t>
            </a:r>
            <a:r>
              <a:rPr lang="en-US" sz="1600" dirty="0" err="1"/>
              <a:t>visini</a:t>
            </a:r>
            <a:r>
              <a:rPr lang="en-US" sz="1600" dirty="0"/>
              <a:t> od 50%, a </a:t>
            </a:r>
            <a:r>
              <a:rPr lang="en-US" sz="1600" dirty="0" err="1"/>
              <a:t>najviše</a:t>
            </a:r>
            <a:r>
              <a:rPr lang="en-US" sz="1600" dirty="0"/>
              <a:t> do 2.500,00 </a:t>
            </a:r>
            <a:r>
              <a:rPr lang="en-US" sz="1600" dirty="0" err="1"/>
              <a:t>kuna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najviše</a:t>
            </a:r>
            <a:r>
              <a:rPr lang="en-US" sz="1600" dirty="0"/>
              <a:t> za 10 </a:t>
            </a:r>
            <a:r>
              <a:rPr lang="en-US" sz="1600" dirty="0" err="1"/>
              <a:t>proizvoda</a:t>
            </a:r>
            <a:r>
              <a:rPr lang="en-US" sz="1600" dirty="0"/>
              <a:t>.</a:t>
            </a:r>
          </a:p>
          <a:p>
            <a:pPr lvl="1"/>
            <a:endParaRPr lang="en-US" b="1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294BA1E-A091-4A39-94D1-03425CA1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85CDD06-1D75-4DC2-9F14-5E2F8D475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726" y="5704560"/>
            <a:ext cx="5251711" cy="11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71D778-DAD4-40EA-AB52-38EA277A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3.Poticanje otvaranja i razvoja startup-ova;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4A9406-23A7-41C4-BADC-07F4528D4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805082"/>
          </a:xfrm>
        </p:spPr>
        <p:txBody>
          <a:bodyPr/>
          <a:lstStyle/>
          <a:p>
            <a:r>
              <a:rPr lang="en-US" b="1" dirty="0" err="1"/>
              <a:t>Mjera</a:t>
            </a:r>
            <a:r>
              <a:rPr lang="en-US" b="1" dirty="0"/>
              <a:t> 3.1. </a:t>
            </a:r>
            <a:r>
              <a:rPr lang="en-US" b="1" dirty="0" err="1"/>
              <a:t>Potpora</a:t>
            </a:r>
            <a:r>
              <a:rPr lang="en-US" b="1" dirty="0"/>
              <a:t> za </a:t>
            </a:r>
            <a:r>
              <a:rPr lang="en-US" b="1" dirty="0" err="1"/>
              <a:t>pokretanje</a:t>
            </a:r>
            <a:r>
              <a:rPr lang="en-US" b="1" dirty="0"/>
              <a:t> </a:t>
            </a:r>
            <a:r>
              <a:rPr lang="en-US" b="1" dirty="0" err="1"/>
              <a:t>poslovanja</a:t>
            </a:r>
            <a:r>
              <a:rPr lang="en-US" b="1" dirty="0"/>
              <a:t> u IT </a:t>
            </a:r>
            <a:r>
              <a:rPr lang="en-US" b="1" dirty="0" err="1"/>
              <a:t>djelatnostima</a:t>
            </a:r>
            <a:endParaRPr lang="en-US" b="1" dirty="0"/>
          </a:p>
          <a:p>
            <a:pPr lvl="1"/>
            <a:r>
              <a:rPr lang="en-US" sz="1600" dirty="0" err="1"/>
              <a:t>Navedena</a:t>
            </a:r>
            <a:r>
              <a:rPr lang="en-US" sz="1600" dirty="0"/>
              <a:t> </a:t>
            </a:r>
            <a:r>
              <a:rPr lang="en-US" sz="1600" dirty="0" err="1"/>
              <a:t>mjera</a:t>
            </a:r>
            <a:r>
              <a:rPr lang="en-US" sz="1600" dirty="0"/>
              <a:t> </a:t>
            </a:r>
            <a:r>
              <a:rPr lang="en-US" sz="1600" dirty="0" err="1"/>
              <a:t>pogoduje</a:t>
            </a:r>
            <a:r>
              <a:rPr lang="en-US" sz="1600" dirty="0"/>
              <a:t> </a:t>
            </a:r>
            <a:r>
              <a:rPr lang="en-US" sz="1600" dirty="0" err="1"/>
              <a:t>isključivo</a:t>
            </a:r>
            <a:r>
              <a:rPr lang="en-US" sz="1600" dirty="0"/>
              <a:t> Startup-</a:t>
            </a:r>
            <a:r>
              <a:rPr lang="en-US" sz="1600" dirty="0" err="1"/>
              <a:t>ovima</a:t>
            </a:r>
            <a:r>
              <a:rPr lang="en-US" sz="1600" dirty="0"/>
              <a:t>.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 err="1"/>
              <a:t>Sturtup-ovima</a:t>
            </a:r>
            <a:r>
              <a:rPr lang="en-US" sz="1600" dirty="0"/>
              <a:t> za </a:t>
            </a:r>
            <a:r>
              <a:rPr lang="en-US" sz="1600" dirty="0" err="1"/>
              <a:t>pokretanje</a:t>
            </a:r>
            <a:r>
              <a:rPr lang="en-US" sz="1600" dirty="0"/>
              <a:t> </a:t>
            </a:r>
            <a:r>
              <a:rPr lang="en-US" sz="1600" dirty="0" err="1"/>
              <a:t>poslovanja</a:t>
            </a:r>
            <a:r>
              <a:rPr lang="en-US" sz="1600" dirty="0"/>
              <a:t> u IT </a:t>
            </a:r>
            <a:r>
              <a:rPr lang="en-US" sz="1600" dirty="0" err="1"/>
              <a:t>djelatnostima</a:t>
            </a:r>
            <a:r>
              <a:rPr lang="en-US" sz="1600" dirty="0"/>
              <a:t> </a:t>
            </a:r>
            <a:r>
              <a:rPr lang="en-US" sz="1600" dirty="0" err="1"/>
              <a:t>odobrit</a:t>
            </a:r>
            <a:r>
              <a:rPr lang="en-US" sz="1600" dirty="0"/>
              <a:t> </a:t>
            </a:r>
            <a:r>
              <a:rPr lang="en-US" sz="1600" dirty="0" err="1"/>
              <a:t>će</a:t>
            </a:r>
            <a:r>
              <a:rPr lang="en-US" sz="1600" dirty="0"/>
              <a:t> se </a:t>
            </a:r>
            <a:r>
              <a:rPr lang="en-US" sz="1600" dirty="0" err="1"/>
              <a:t>potpora</a:t>
            </a:r>
            <a:r>
              <a:rPr lang="en-US" sz="1600" dirty="0"/>
              <a:t> za </a:t>
            </a:r>
            <a:r>
              <a:rPr lang="en-US" sz="1600" dirty="0" err="1"/>
              <a:t>podmirenje</a:t>
            </a:r>
            <a:r>
              <a:rPr lang="en-US" sz="1600" dirty="0"/>
              <a:t> </a:t>
            </a:r>
            <a:r>
              <a:rPr lang="en-US" sz="1600" dirty="0" err="1"/>
              <a:t>troškova</a:t>
            </a:r>
            <a:r>
              <a:rPr lang="en-US" sz="1600" dirty="0"/>
              <a:t> </a:t>
            </a:r>
            <a:r>
              <a:rPr lang="en-US" sz="1600" dirty="0" err="1"/>
              <a:t>poslovanja</a:t>
            </a:r>
            <a:r>
              <a:rPr lang="en-US" sz="1600" dirty="0"/>
              <a:t> u </a:t>
            </a:r>
            <a:r>
              <a:rPr lang="en-US" sz="1600" dirty="0" err="1"/>
              <a:t>iznosu</a:t>
            </a:r>
            <a:r>
              <a:rPr lang="en-US" sz="1600" dirty="0"/>
              <a:t> do 35.000,00 </a:t>
            </a:r>
            <a:r>
              <a:rPr lang="en-US" sz="1600" dirty="0" err="1"/>
              <a:t>kuna</a:t>
            </a:r>
            <a:r>
              <a:rPr lang="en-US" sz="1600" dirty="0"/>
              <a:t> po </a:t>
            </a:r>
            <a:r>
              <a:rPr lang="en-US" sz="1600" dirty="0" err="1"/>
              <a:t>prijavi</a:t>
            </a:r>
            <a:r>
              <a:rPr lang="en-US" sz="1600" dirty="0"/>
              <a:t>.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/>
              <a:t>Startup mora </a:t>
            </a:r>
            <a:r>
              <a:rPr lang="en-US" sz="1600" dirty="0" err="1"/>
              <a:t>biti</a:t>
            </a:r>
            <a:r>
              <a:rPr lang="en-US" sz="1600" dirty="0"/>
              <a:t> </a:t>
            </a:r>
            <a:r>
              <a:rPr lang="en-US" sz="1600" dirty="0" err="1"/>
              <a:t>zakupnik</a:t>
            </a:r>
            <a:r>
              <a:rPr lang="en-US" sz="1600" dirty="0"/>
              <a:t> </a:t>
            </a:r>
            <a:r>
              <a:rPr lang="en-US" sz="1600" dirty="0" err="1"/>
              <a:t>poslovnog</a:t>
            </a:r>
            <a:r>
              <a:rPr lang="en-US" sz="1600" dirty="0"/>
              <a:t> </a:t>
            </a:r>
            <a:r>
              <a:rPr lang="en-US" sz="1600" dirty="0" err="1"/>
              <a:t>prostora</a:t>
            </a:r>
            <a:r>
              <a:rPr lang="en-US" sz="1600" dirty="0"/>
              <a:t> u </a:t>
            </a:r>
            <a:r>
              <a:rPr lang="en-US" sz="1600" dirty="0" err="1"/>
              <a:t>Poduzetničkom</a:t>
            </a:r>
            <a:r>
              <a:rPr lang="en-US" sz="1600" dirty="0"/>
              <a:t> </a:t>
            </a:r>
            <a:r>
              <a:rPr lang="en-US" sz="1600" dirty="0" err="1"/>
              <a:t>inkubatoru</a:t>
            </a:r>
            <a:r>
              <a:rPr lang="en-US" sz="1600" dirty="0"/>
              <a:t> </a:t>
            </a:r>
            <a:r>
              <a:rPr lang="en-US" sz="1600" dirty="0" err="1"/>
              <a:t>Lipik</a:t>
            </a:r>
            <a:r>
              <a:rPr lang="en-US" sz="1600" dirty="0"/>
              <a:t>, </a:t>
            </a:r>
            <a:r>
              <a:rPr lang="en-US" sz="1600" dirty="0" err="1"/>
              <a:t>Poduzetničkom</a:t>
            </a:r>
            <a:r>
              <a:rPr lang="en-US" sz="1600" dirty="0"/>
              <a:t> </a:t>
            </a:r>
            <a:r>
              <a:rPr lang="en-US" sz="1600" dirty="0" err="1"/>
              <a:t>inkubatoru</a:t>
            </a:r>
            <a:r>
              <a:rPr lang="en-US" sz="1600" dirty="0"/>
              <a:t> </a:t>
            </a:r>
            <a:r>
              <a:rPr lang="en-US" sz="1600" dirty="0" err="1"/>
              <a:t>Donji</a:t>
            </a:r>
            <a:r>
              <a:rPr lang="en-US" sz="1600" dirty="0"/>
              <a:t> </a:t>
            </a:r>
            <a:r>
              <a:rPr lang="en-US" sz="1600" dirty="0" err="1"/>
              <a:t>Čaglić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Poduzetničkom</a:t>
            </a:r>
            <a:r>
              <a:rPr lang="en-US" sz="1600" dirty="0"/>
              <a:t> </a:t>
            </a:r>
            <a:r>
              <a:rPr lang="en-US" sz="1600" dirty="0" err="1"/>
              <a:t>inkubatoru</a:t>
            </a:r>
            <a:r>
              <a:rPr lang="en-US" sz="1600" dirty="0"/>
              <a:t> </a:t>
            </a:r>
            <a:r>
              <a:rPr lang="en-US" sz="1600" dirty="0" err="1"/>
              <a:t>umjetne</a:t>
            </a:r>
            <a:r>
              <a:rPr lang="en-US" sz="1600" dirty="0"/>
              <a:t> </a:t>
            </a:r>
            <a:r>
              <a:rPr lang="en-US" sz="1600" dirty="0" err="1"/>
              <a:t>inteligencije</a:t>
            </a:r>
            <a:r>
              <a:rPr lang="en-US" sz="1600" dirty="0"/>
              <a:t> u </a:t>
            </a:r>
            <a:r>
              <a:rPr lang="en-US" sz="1600" dirty="0" err="1"/>
              <a:t>Lipiku</a:t>
            </a:r>
            <a:r>
              <a:rPr lang="en-US" sz="1600"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C7D3BD5-55A1-470A-B38A-C2D78D464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498" y="5262787"/>
            <a:ext cx="6761670" cy="148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D097BE-AB5C-45D0-9240-3E53ED578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4.Razvoj </a:t>
            </a:r>
            <a:r>
              <a:rPr lang="en-US" dirty="0" err="1"/>
              <a:t>poduzetništva</a:t>
            </a:r>
            <a:r>
              <a:rPr lang="en-US" dirty="0"/>
              <a:t> u </a:t>
            </a:r>
            <a:r>
              <a:rPr lang="en-US" dirty="0" err="1"/>
              <a:t>turizmu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DAD078-5F31-4F58-9880-044B557EC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805082"/>
          </a:xfrm>
        </p:spPr>
        <p:txBody>
          <a:bodyPr/>
          <a:lstStyle/>
          <a:p>
            <a:r>
              <a:rPr lang="en-US" b="1" dirty="0" err="1"/>
              <a:t>Mjera</a:t>
            </a:r>
            <a:r>
              <a:rPr lang="en-US" b="1" dirty="0"/>
              <a:t> 4.1. </a:t>
            </a:r>
            <a:r>
              <a:rPr lang="en-US" b="1" dirty="0" err="1"/>
              <a:t>Potpora</a:t>
            </a:r>
            <a:r>
              <a:rPr lang="en-US" b="1" dirty="0"/>
              <a:t> </a:t>
            </a:r>
            <a:r>
              <a:rPr lang="en-US" b="1" dirty="0" err="1"/>
              <a:t>korisnicima</a:t>
            </a:r>
            <a:r>
              <a:rPr lang="en-US" b="1" dirty="0"/>
              <a:t> za </a:t>
            </a:r>
            <a:r>
              <a:rPr lang="en-US" b="1" dirty="0" err="1"/>
              <a:t>razvoj</a:t>
            </a:r>
            <a:r>
              <a:rPr lang="en-US" b="1" dirty="0"/>
              <a:t> </a:t>
            </a:r>
            <a:r>
              <a:rPr lang="en-US" b="1" dirty="0" err="1"/>
              <a:t>turističkih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b="1" dirty="0"/>
              <a:t>,</a:t>
            </a:r>
          </a:p>
          <a:p>
            <a:pPr lvl="1"/>
            <a:endParaRPr lang="en-US" b="1" dirty="0"/>
          </a:p>
          <a:p>
            <a:pPr lvl="1"/>
            <a:r>
              <a:rPr lang="en-US" sz="1600" dirty="0" err="1"/>
              <a:t>Mjera</a:t>
            </a:r>
            <a:r>
              <a:rPr lang="en-US" sz="1600" dirty="0"/>
              <a:t> </a:t>
            </a:r>
            <a:r>
              <a:rPr lang="en-US" sz="1600" dirty="0" err="1"/>
              <a:t>namijenjena</a:t>
            </a:r>
            <a:r>
              <a:rPr lang="en-US" sz="1600" dirty="0"/>
              <a:t> </a:t>
            </a:r>
            <a:r>
              <a:rPr lang="en-US" sz="1600" dirty="0" err="1"/>
              <a:t>isključivo</a:t>
            </a:r>
            <a:r>
              <a:rPr lang="en-US" sz="1600" dirty="0"/>
              <a:t> </a:t>
            </a:r>
            <a:r>
              <a:rPr lang="en-US" sz="1600" dirty="0" err="1"/>
              <a:t>poduzetnicima</a:t>
            </a:r>
            <a:r>
              <a:rPr lang="en-US" sz="1600" dirty="0"/>
              <a:t> u </a:t>
            </a:r>
            <a:r>
              <a:rPr lang="en-US" sz="1600" dirty="0" err="1"/>
              <a:t>turizmu</a:t>
            </a:r>
            <a:r>
              <a:rPr lang="en-US" sz="1600" dirty="0"/>
              <a:t> s </a:t>
            </a:r>
            <a:r>
              <a:rPr lang="en-US" sz="1600" dirty="0" err="1"/>
              <a:t>područja</a:t>
            </a:r>
            <a:r>
              <a:rPr lang="en-US" sz="1600" dirty="0"/>
              <a:t> </a:t>
            </a:r>
            <a:r>
              <a:rPr lang="en-US" sz="1600" dirty="0" err="1"/>
              <a:t>grada</a:t>
            </a:r>
            <a:r>
              <a:rPr lang="en-US" sz="1600" dirty="0"/>
              <a:t> </a:t>
            </a:r>
            <a:r>
              <a:rPr lang="en-US" sz="1600" dirty="0" err="1"/>
              <a:t>Lipika</a:t>
            </a:r>
            <a:r>
              <a:rPr lang="en-US" sz="1600" dirty="0"/>
              <a:t>.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 err="1"/>
              <a:t>Korisnicima</a:t>
            </a:r>
            <a:r>
              <a:rPr lang="en-US" sz="1600" dirty="0"/>
              <a:t> koji </a:t>
            </a:r>
            <a:r>
              <a:rPr lang="en-US" sz="1600" dirty="0" err="1"/>
              <a:t>će</a:t>
            </a:r>
            <a:r>
              <a:rPr lang="en-US" sz="1600" dirty="0"/>
              <a:t> </a:t>
            </a:r>
            <a:r>
              <a:rPr lang="en-US" sz="1600" dirty="0" err="1"/>
              <a:t>obavljati</a:t>
            </a:r>
            <a:r>
              <a:rPr lang="en-US" sz="1600" dirty="0"/>
              <a:t> </a:t>
            </a:r>
            <a:r>
              <a:rPr lang="en-US" sz="1600" dirty="0" err="1"/>
              <a:t>djelatnosti</a:t>
            </a:r>
            <a:r>
              <a:rPr lang="en-US" sz="1600" dirty="0"/>
              <a:t> u </a:t>
            </a:r>
            <a:r>
              <a:rPr lang="en-US" sz="1600" dirty="0" err="1"/>
              <a:t>turizmu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području</a:t>
            </a:r>
            <a:r>
              <a:rPr lang="en-US" sz="1600" dirty="0"/>
              <a:t> </a:t>
            </a:r>
            <a:r>
              <a:rPr lang="en-US" sz="1600" dirty="0" err="1"/>
              <a:t>grada</a:t>
            </a:r>
            <a:r>
              <a:rPr lang="en-US" sz="1600" dirty="0"/>
              <a:t> </a:t>
            </a:r>
            <a:r>
              <a:rPr lang="en-US" sz="1600" dirty="0" err="1"/>
              <a:t>Lipika</a:t>
            </a:r>
            <a:r>
              <a:rPr lang="en-US" sz="1600" dirty="0"/>
              <a:t> </a:t>
            </a:r>
            <a:r>
              <a:rPr lang="en-US" sz="1600" dirty="0" err="1"/>
              <a:t>odobrit</a:t>
            </a:r>
            <a:r>
              <a:rPr lang="en-US" sz="1600" dirty="0"/>
              <a:t> </a:t>
            </a:r>
            <a:r>
              <a:rPr lang="en-US" sz="1600" dirty="0" err="1"/>
              <a:t>će</a:t>
            </a:r>
            <a:r>
              <a:rPr lang="en-US" sz="1600" dirty="0"/>
              <a:t> se </a:t>
            </a:r>
            <a:r>
              <a:rPr lang="en-US" sz="1600" dirty="0" err="1"/>
              <a:t>potpora</a:t>
            </a:r>
            <a:r>
              <a:rPr lang="en-US" sz="1600" dirty="0"/>
              <a:t> u </a:t>
            </a:r>
            <a:r>
              <a:rPr lang="en-US" sz="1600" dirty="0" err="1"/>
              <a:t>iznosu</a:t>
            </a:r>
            <a:r>
              <a:rPr lang="en-US" sz="1600" dirty="0"/>
              <a:t> 50% </a:t>
            </a:r>
            <a:r>
              <a:rPr lang="en-US" sz="1600" dirty="0" err="1"/>
              <a:t>ukupne</a:t>
            </a:r>
            <a:r>
              <a:rPr lang="en-US" sz="1600" dirty="0"/>
              <a:t> </a:t>
            </a:r>
            <a:r>
              <a:rPr lang="en-US" sz="1600" dirty="0" err="1"/>
              <a:t>vrijednosti</a:t>
            </a:r>
            <a:r>
              <a:rPr lang="en-US" sz="1600" dirty="0"/>
              <a:t> </a:t>
            </a:r>
            <a:r>
              <a:rPr lang="en-US" sz="1600" dirty="0" err="1"/>
              <a:t>izvedenih</a:t>
            </a:r>
            <a:r>
              <a:rPr lang="en-US" sz="1600" dirty="0"/>
              <a:t> </a:t>
            </a:r>
            <a:r>
              <a:rPr lang="en-US" sz="1600" dirty="0" err="1"/>
              <a:t>radova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pruženih</a:t>
            </a:r>
            <a:r>
              <a:rPr lang="en-US" sz="1600" dirty="0"/>
              <a:t> </a:t>
            </a:r>
            <a:r>
              <a:rPr lang="en-US" sz="1600" dirty="0" err="1"/>
              <a:t>usluga</a:t>
            </a:r>
            <a:r>
              <a:rPr lang="en-US" sz="1600" dirty="0"/>
              <a:t>, a </a:t>
            </a:r>
            <a:r>
              <a:rPr lang="en-US" sz="1600" dirty="0" err="1"/>
              <a:t>najviše</a:t>
            </a:r>
            <a:r>
              <a:rPr lang="en-US" sz="1600" dirty="0"/>
              <a:t> do 25.000,00 </a:t>
            </a:r>
            <a:r>
              <a:rPr lang="en-US" sz="1600" dirty="0" err="1"/>
              <a:t>kuna</a:t>
            </a:r>
            <a:r>
              <a:rPr lang="en-US" sz="1600" dirty="0"/>
              <a:t> po </a:t>
            </a:r>
            <a:r>
              <a:rPr lang="en-US" sz="1600" dirty="0" err="1"/>
              <a:t>prijavi</a:t>
            </a:r>
            <a:r>
              <a:rPr lang="en-US" sz="1600" dirty="0"/>
              <a:t>.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/>
              <a:t> </a:t>
            </a:r>
            <a:r>
              <a:rPr lang="pl-PL" sz="1600" dirty="0"/>
              <a:t>Korisnik mora biti vlasnik objekta za koji se podnosi zahtjev za potporu.</a:t>
            </a:r>
            <a:r>
              <a:rPr lang="en-US" sz="1600" dirty="0"/>
              <a:t> </a:t>
            </a:r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0959B1B-0B5E-49D4-A5FD-11C1A56DC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672" y="5304100"/>
            <a:ext cx="6761670" cy="148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8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70CCE0-2A3E-4C95-80D1-AE157D1D5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6F890A-96CF-4B9A-9B99-3765CEF4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805082"/>
          </a:xfrm>
        </p:spPr>
        <p:txBody>
          <a:bodyPr>
            <a:normAutofit/>
          </a:bodyPr>
          <a:lstStyle/>
          <a:p>
            <a:r>
              <a:rPr lang="en-US" b="1" dirty="0" err="1"/>
              <a:t>Mjera</a:t>
            </a:r>
            <a:r>
              <a:rPr lang="en-US" b="1" dirty="0"/>
              <a:t> 4.2. </a:t>
            </a:r>
            <a:r>
              <a:rPr lang="en-US" b="1" dirty="0" err="1"/>
              <a:t>Potpora</a:t>
            </a:r>
            <a:r>
              <a:rPr lang="en-US" b="1" dirty="0"/>
              <a:t> </a:t>
            </a:r>
            <a:r>
              <a:rPr lang="en-US" b="1" dirty="0" err="1"/>
              <a:t>korisnicima</a:t>
            </a:r>
            <a:r>
              <a:rPr lang="en-US" b="1" dirty="0"/>
              <a:t> za </a:t>
            </a:r>
            <a:r>
              <a:rPr lang="en-US" b="1" dirty="0" err="1"/>
              <a:t>unapređenje</a:t>
            </a:r>
            <a:r>
              <a:rPr lang="en-US" b="1" dirty="0"/>
              <a:t> </a:t>
            </a:r>
            <a:r>
              <a:rPr lang="en-US" b="1" dirty="0" err="1"/>
              <a:t>smještajnih</a:t>
            </a:r>
            <a:r>
              <a:rPr lang="en-US" b="1" dirty="0"/>
              <a:t> </a:t>
            </a:r>
            <a:r>
              <a:rPr lang="en-US" b="1" dirty="0" err="1"/>
              <a:t>kapaciteta</a:t>
            </a:r>
            <a:r>
              <a:rPr lang="en-US" b="1" dirty="0"/>
              <a:t> 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 err="1"/>
              <a:t>Mjera</a:t>
            </a:r>
            <a:r>
              <a:rPr lang="en-US" b="1" dirty="0"/>
              <a:t> 4.3. </a:t>
            </a:r>
            <a:r>
              <a:rPr lang="en-US" b="1" dirty="0" err="1"/>
              <a:t>Potpora</a:t>
            </a:r>
            <a:r>
              <a:rPr lang="en-US" b="1" dirty="0"/>
              <a:t> za </a:t>
            </a:r>
            <a:r>
              <a:rPr lang="en-US" b="1" dirty="0" err="1"/>
              <a:t>pokretanje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razvoj</a:t>
            </a:r>
            <a:r>
              <a:rPr lang="en-US" b="1" dirty="0"/>
              <a:t> </a:t>
            </a:r>
            <a:r>
              <a:rPr lang="en-US" b="1" dirty="0" err="1"/>
              <a:t>tradicijskih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umjetničkih</a:t>
            </a:r>
            <a:r>
              <a:rPr lang="en-US" b="1" dirty="0"/>
              <a:t> </a:t>
            </a:r>
            <a:r>
              <a:rPr lang="en-US" b="1" dirty="0" err="1"/>
              <a:t>obrta</a:t>
            </a:r>
            <a:r>
              <a:rPr lang="en-US" b="1" dirty="0"/>
              <a:t>  </a:t>
            </a:r>
          </a:p>
          <a:p>
            <a:pPr lvl="1"/>
            <a:r>
              <a:rPr lang="en-US" sz="1600" dirty="0" err="1"/>
              <a:t>Korisnicima</a:t>
            </a:r>
            <a:r>
              <a:rPr lang="en-US" sz="1600" dirty="0"/>
              <a:t> koji </a:t>
            </a:r>
            <a:r>
              <a:rPr lang="en-US" sz="1600" dirty="0" err="1"/>
              <a:t>će</a:t>
            </a:r>
            <a:r>
              <a:rPr lang="en-US" sz="1600" dirty="0"/>
              <a:t> </a:t>
            </a:r>
            <a:r>
              <a:rPr lang="en-US" sz="1600" dirty="0" err="1"/>
              <a:t>obavljati</a:t>
            </a:r>
            <a:r>
              <a:rPr lang="en-US" sz="1600" dirty="0"/>
              <a:t> </a:t>
            </a:r>
            <a:r>
              <a:rPr lang="en-US" sz="1600" dirty="0" err="1"/>
              <a:t>poslove</a:t>
            </a:r>
            <a:r>
              <a:rPr lang="en-US" sz="1600" dirty="0"/>
              <a:t> </a:t>
            </a:r>
            <a:r>
              <a:rPr lang="en-US" sz="1600" dirty="0" err="1"/>
              <a:t>tradicijskih</a:t>
            </a:r>
            <a:r>
              <a:rPr lang="en-US" sz="1600" dirty="0"/>
              <a:t> </a:t>
            </a:r>
            <a:r>
              <a:rPr lang="en-US" sz="1600" dirty="0" err="1"/>
              <a:t>odnosno</a:t>
            </a:r>
            <a:r>
              <a:rPr lang="en-US" sz="1600" dirty="0"/>
              <a:t> </a:t>
            </a:r>
            <a:r>
              <a:rPr lang="en-US" sz="1600" dirty="0" err="1"/>
              <a:t>umjetničkih</a:t>
            </a:r>
            <a:r>
              <a:rPr lang="en-US" sz="1600" dirty="0"/>
              <a:t> </a:t>
            </a:r>
            <a:r>
              <a:rPr lang="en-US" sz="1600" dirty="0" err="1"/>
              <a:t>obrta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području</a:t>
            </a:r>
            <a:r>
              <a:rPr lang="en-US" sz="1600" dirty="0"/>
              <a:t> </a:t>
            </a:r>
            <a:r>
              <a:rPr lang="en-US" sz="1600" dirty="0" err="1"/>
              <a:t>grada</a:t>
            </a:r>
            <a:r>
              <a:rPr lang="en-US" sz="1600" dirty="0"/>
              <a:t> </a:t>
            </a:r>
            <a:r>
              <a:rPr lang="en-US" sz="1600" dirty="0" err="1"/>
              <a:t>Lipika</a:t>
            </a:r>
            <a:r>
              <a:rPr lang="en-US" sz="1600" dirty="0"/>
              <a:t> za </a:t>
            </a:r>
            <a:r>
              <a:rPr lang="en-US" sz="1600" dirty="0" err="1"/>
              <a:t>troškove</a:t>
            </a:r>
            <a:r>
              <a:rPr lang="en-US" sz="1600" dirty="0"/>
              <a:t> </a:t>
            </a:r>
            <a:r>
              <a:rPr lang="en-US" sz="1600" dirty="0" err="1"/>
              <a:t>registracije</a:t>
            </a:r>
            <a:r>
              <a:rPr lang="en-US" sz="1600" dirty="0"/>
              <a:t>, </a:t>
            </a:r>
            <a:r>
              <a:rPr lang="en-US" sz="1600" dirty="0" err="1"/>
              <a:t>kupnje</a:t>
            </a:r>
            <a:r>
              <a:rPr lang="en-US" sz="1600" dirty="0"/>
              <a:t> </a:t>
            </a:r>
            <a:r>
              <a:rPr lang="en-US" sz="1600" dirty="0" err="1"/>
              <a:t>opreme</a:t>
            </a:r>
            <a:r>
              <a:rPr lang="en-US" sz="1600" dirty="0"/>
              <a:t>, </a:t>
            </a:r>
            <a:r>
              <a:rPr lang="en-US" sz="1600" dirty="0" err="1"/>
              <a:t>uređenja</a:t>
            </a:r>
            <a:r>
              <a:rPr lang="en-US" sz="1600" dirty="0"/>
              <a:t> </a:t>
            </a:r>
            <a:r>
              <a:rPr lang="en-US" sz="1600" dirty="0" err="1"/>
              <a:t>prostora</a:t>
            </a:r>
            <a:r>
              <a:rPr lang="en-US" sz="1600" dirty="0"/>
              <a:t> za </a:t>
            </a:r>
            <a:r>
              <a:rPr lang="en-US" sz="1600" dirty="0" err="1"/>
              <a:t>obavljanje</a:t>
            </a:r>
            <a:r>
              <a:rPr lang="en-US" sz="1600" dirty="0"/>
              <a:t> </a:t>
            </a:r>
            <a:r>
              <a:rPr lang="en-US" sz="1600" dirty="0" err="1"/>
              <a:t>djelatnosti</a:t>
            </a:r>
            <a:r>
              <a:rPr lang="en-US" sz="1600" dirty="0"/>
              <a:t>, </a:t>
            </a:r>
            <a:r>
              <a:rPr lang="en-US" sz="1600" dirty="0" err="1"/>
              <a:t>troškove</a:t>
            </a:r>
            <a:r>
              <a:rPr lang="en-US" sz="1600" dirty="0"/>
              <a:t> </a:t>
            </a:r>
            <a:r>
              <a:rPr lang="en-US" sz="1600" dirty="0" err="1"/>
              <a:t>informatizacije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modernizacije</a:t>
            </a:r>
            <a:r>
              <a:rPr lang="en-US" sz="1600" dirty="0"/>
              <a:t> </a:t>
            </a:r>
            <a:r>
              <a:rPr lang="en-US" sz="1600" dirty="0" err="1"/>
              <a:t>poslovanja</a:t>
            </a:r>
            <a:r>
              <a:rPr lang="en-US" sz="1600" dirty="0"/>
              <a:t> </a:t>
            </a:r>
            <a:r>
              <a:rPr lang="en-US" sz="1600" dirty="0" err="1"/>
              <a:t>odobrit</a:t>
            </a:r>
            <a:r>
              <a:rPr lang="en-US" sz="1600" dirty="0"/>
              <a:t> </a:t>
            </a:r>
            <a:r>
              <a:rPr lang="en-US" sz="1600" dirty="0" err="1"/>
              <a:t>će</a:t>
            </a:r>
            <a:r>
              <a:rPr lang="en-US" sz="1600" dirty="0"/>
              <a:t> se </a:t>
            </a:r>
            <a:r>
              <a:rPr lang="en-US" sz="1600" dirty="0" err="1"/>
              <a:t>potpora</a:t>
            </a:r>
            <a:r>
              <a:rPr lang="en-US" sz="1600" dirty="0"/>
              <a:t> u </a:t>
            </a:r>
            <a:r>
              <a:rPr lang="en-US" sz="1600" dirty="0" err="1"/>
              <a:t>iznosu</a:t>
            </a:r>
            <a:r>
              <a:rPr lang="en-US" sz="1600" dirty="0"/>
              <a:t> do 25.000,00 </a:t>
            </a:r>
            <a:r>
              <a:rPr lang="en-US" sz="1600" dirty="0" err="1"/>
              <a:t>kuna</a:t>
            </a:r>
            <a:r>
              <a:rPr lang="en-US" sz="1600" dirty="0"/>
              <a:t> po </a:t>
            </a:r>
            <a:r>
              <a:rPr lang="en-US" sz="1600" dirty="0" err="1"/>
              <a:t>prijavi</a:t>
            </a:r>
            <a:r>
              <a:rPr lang="en-US" sz="1600" dirty="0"/>
              <a:t>.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759433B-6332-4AB4-A223-115BAA93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6AAAB7C-BBA8-4E37-A139-74017ECB2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498" y="5262787"/>
            <a:ext cx="6761670" cy="148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2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466</TotalTime>
  <Words>1528</Words>
  <Application>Microsoft Office PowerPoint</Application>
  <PresentationFormat>Široki zaslon</PresentationFormat>
  <Paragraphs>118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30" baseType="lpstr">
      <vt:lpstr>Arial</vt:lpstr>
      <vt:lpstr>Bahnschrift SemiBold</vt:lpstr>
      <vt:lpstr>Bahnschrift SemiBold Condensed</vt:lpstr>
      <vt:lpstr>Calibri</vt:lpstr>
      <vt:lpstr>Century Gothic</vt:lpstr>
      <vt:lpstr>Open Sans</vt:lpstr>
      <vt:lpstr>Wingdings 3</vt:lpstr>
      <vt:lpstr>Ion</vt:lpstr>
      <vt:lpstr>PRUŽANJE POSTOJEĆIH I RAZVOJ NOVIH USLUGA LIRA d.o.o. ZA PODUZETNIKE</vt:lpstr>
      <vt:lpstr>OPĆENITO…</vt:lpstr>
      <vt:lpstr>PowerPoint prezentacija</vt:lpstr>
      <vt:lpstr>1.Poboljšanje uvjeta poslovanja malog gospodarstva;</vt:lpstr>
      <vt:lpstr>2.Poboljšanje konkurentnosti i održivo poslovanje poduzetnika;</vt:lpstr>
      <vt:lpstr>PowerPoint prezentacija</vt:lpstr>
      <vt:lpstr>3.Poticanje otvaranja i razvoja startup-ova;</vt:lpstr>
      <vt:lpstr>4.Razvoj poduzetništva u turizmu</vt:lpstr>
      <vt:lpstr>PowerPoint prezentacija</vt:lpstr>
      <vt:lpstr>Promidžba poduzetništva i obrta</vt:lpstr>
      <vt:lpstr>UVJETI PO MJERAMA</vt:lpstr>
      <vt:lpstr>NAČIN PRIJAVE;</vt:lpstr>
      <vt:lpstr>PowerPoint prezentacija</vt:lpstr>
      <vt:lpstr>…</vt:lpstr>
      <vt:lpstr>Mjere koje provodi Požeško-slavonska županija </vt:lpstr>
      <vt:lpstr>Prihvatljivi troškovi/aktivnosti…</vt:lpstr>
      <vt:lpstr>Troškovi koji nisu prihvatljivi:</vt:lpstr>
      <vt:lpstr>Korisnik može za prijavljene aktivnosti u okviru jedne prijave ostvariti:</vt:lpstr>
      <vt:lpstr>Potpore se odobravaju poduzetnicima koji:</vt:lpstr>
      <vt:lpstr>Rok za podnošenje prijava:</vt:lpstr>
      <vt:lpstr>DETALJI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PRUŽANJE POSTOJEĆIH I RAZVOJ NOVIH USLUGA LIRA d.o.o. ZA PODUZETNIKE</dc:title>
  <dc:creator>Lira2</dc:creator>
  <cp:lastModifiedBy>Lira2</cp:lastModifiedBy>
  <cp:revision>25</cp:revision>
  <dcterms:created xsi:type="dcterms:W3CDTF">2021-03-03T11:13:07Z</dcterms:created>
  <dcterms:modified xsi:type="dcterms:W3CDTF">2021-03-08T13:25:15Z</dcterms:modified>
</cp:coreProperties>
</file>