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304" r:id="rId4"/>
    <p:sldId id="305" r:id="rId5"/>
    <p:sldId id="306" r:id="rId6"/>
    <p:sldId id="307" r:id="rId7"/>
    <p:sldId id="308" r:id="rId8"/>
    <p:sldId id="297" r:id="rId9"/>
    <p:sldId id="309" r:id="rId10"/>
    <p:sldId id="310" r:id="rId11"/>
    <p:sldId id="311" r:id="rId12"/>
    <p:sldId id="299" r:id="rId13"/>
    <p:sldId id="298" r:id="rId14"/>
    <p:sldId id="300" r:id="rId15"/>
    <p:sldId id="301" r:id="rId16"/>
    <p:sldId id="3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403" r:id="rId34"/>
    <p:sldId id="328" r:id="rId35"/>
    <p:sldId id="329" r:id="rId36"/>
    <p:sldId id="404" r:id="rId37"/>
    <p:sldId id="405" r:id="rId38"/>
    <p:sldId id="336" r:id="rId39"/>
    <p:sldId id="444" r:id="rId40"/>
    <p:sldId id="406" r:id="rId41"/>
    <p:sldId id="425" r:id="rId42"/>
    <p:sldId id="426" r:id="rId43"/>
    <p:sldId id="427" r:id="rId44"/>
    <p:sldId id="42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07" r:id="rId55"/>
    <p:sldId id="373" r:id="rId56"/>
    <p:sldId id="408" r:id="rId57"/>
    <p:sldId id="409" r:id="rId58"/>
    <p:sldId id="410" r:id="rId59"/>
    <p:sldId id="411" r:id="rId60"/>
    <p:sldId id="412" r:id="rId61"/>
    <p:sldId id="379" r:id="rId62"/>
    <p:sldId id="413" r:id="rId63"/>
    <p:sldId id="414" r:id="rId64"/>
    <p:sldId id="445" r:id="rId65"/>
    <p:sldId id="296" r:id="rId6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F4250-FC38-4CD6-9BDF-32211FA29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B2B195-C737-4F78-BD18-EB5C6DAD9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2410A7A-51E3-4D0D-AC4A-A773B19B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F30F9B-BB0F-4752-BE6A-2D849D98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06D4E3-FA89-410D-A587-111DE92E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27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9D0B-41E7-4BDE-81D0-66C6AB88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E8F7B9F-1BF7-4823-9823-1327495A0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D2C94D-A331-4108-82FD-91A4EEE1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3163B3-D982-4A3D-BBC8-A7610539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7712D3-D9D1-40BD-AF12-4DDF4F81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03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727AA17-9423-4E2B-B055-CA6CDEFED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30197FE-2598-4502-91D8-A06F4F61C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FF8FE8-9E31-408D-AC63-B7BCACEC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279537-063D-4BD8-81D3-63CCCCE7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AC4711-C3C6-48B0-9E6F-4CC604DF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14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EDBF68-5FD9-4777-844A-7F5A93719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43AE92-64CC-40FF-9C5F-318F171DC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FD097C-3D6B-4522-8B29-582435A5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1F0E5C5-449C-4BC6-9050-8C5F10A6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72878F-23B7-4570-9373-130DE339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87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4F1E78-B367-469D-8133-F9650CB9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C59992-DE75-4810-B305-77D4651AC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972E05-8D05-41DB-B227-4EF8417B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2A6030-8E54-42EC-873F-D4F8D13A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C0B0BF-D3F8-4119-A92D-41AA1C60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419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49A9C-149F-4236-926D-42D23E36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7CDC22-7B1D-4B11-AA0A-A7546EBB8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904E06-E35B-42BF-B76A-757B939D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D8CB10-3550-452B-8951-D5149063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B32A13-8810-4578-8865-066C02D2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137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EE8AFD-A290-4D23-972F-EC13CB5A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174EDA-061C-42D9-AEE1-765F63854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04BB882-F64F-4A0D-9F73-E4CD75A99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13C719F-8378-4785-A18A-FF85147F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C5767A7-7769-4ACB-9AA2-DFCDDC86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664F69-85FD-45D2-A80C-FB69C762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54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74B989-55C6-4C0E-809E-B1C91F4B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1F7180-75AF-47E2-87CD-3EA2611F7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1CC0581-1D41-4AF5-B3BB-4F1CB3863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CE7EEE9-C269-4521-B5C3-BD321449B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0FCEF2C-59C3-4C2A-AEFC-2F07BCBA8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EEF4127-209F-400C-9354-EC918108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76BEA93-D361-4AB3-AEBC-B2B3640B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B83D341-C8CC-4803-858A-320C43C3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10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36621-0CBD-4AE4-A415-4154FA69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F89E4D9-4DB7-4215-AFDF-41054DD6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4699BB-5F91-4634-B784-1922CB81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14BC884-CF4A-452F-AC37-F87AD45B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159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602963-036C-4085-9A79-A4E80980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5D8CD91-071D-41C3-AAB7-F2CFA906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487ECE-33C5-4A88-83A5-5CFB0F38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84E46D8-31D9-4E16-94BF-13B6D63C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05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7C986F4-0E2E-4697-BF09-9551B04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33FF671-6A1E-4080-B5F5-E0688F82B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B89C8FF-FC76-4B86-BC81-95C576A1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14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0D6BB6-CF6C-473D-BE18-8036A6C9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009692-5B80-48AE-867F-9771D8F4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B671C7-23A0-49E6-8D23-470803C5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EEDB7A-404E-4D63-898B-863B3D80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5795B1-77D3-40EF-AC31-3F1C152D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75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5BF080-10E7-44B1-8BDA-FEF45CCD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060897-1829-4561-B318-BE22065F3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835D095-6BE1-4BEA-9991-4B6F98871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AC41B8A-AB9F-4D41-8B0F-84EF83D9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62B3CD3-0ED1-4171-B7AA-5A94385D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1D6D215-D03E-45B1-ACED-BE25C2C2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86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9655E-6973-4349-A430-BD628B30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69AE6A0-1B6E-4428-8633-29D042A1F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25A31CB-D8C0-444D-AD10-2102B27E8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F2D6377-7FC5-4BA9-9A45-563FB43BD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28FF22D-F8E7-4730-95A3-3A7C710A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DB6E35-53BF-4260-A108-0B7265F4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887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BB4DBF-E4F2-4D8A-85A6-4A8C9A57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B241D00-2AD5-4D68-8E7A-DFC0F792D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23FC5A-C0B9-4630-8610-CB270A80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3576FAF-481B-45BE-8E60-AEB4C17F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C9719E-557F-4632-8C81-691CEDCF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3242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D1000DE-4E9B-434F-9F29-E35639DD8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134679A-2034-44D9-9FE5-0A02EB94F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7B0AD2-B5CD-480B-8E33-3E1F78E9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B30E86-650A-4ECA-95C1-61F27056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C3ABF2-C8C4-47F6-82DC-588E6942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42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F13E4D-AEA6-42D4-A527-0FA341C0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9A70F3-6013-4111-981D-5672D10AE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70344B6-03A0-484F-B893-65B0A6D0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F274AF-4089-495F-AE36-8742A462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032A130-49FA-48A6-85D3-988DD7B5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69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BE6C1F-E444-4BB2-920B-56668D28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3BD32C-EB28-417B-8283-1B8481E2D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E64C3D9-C08F-40E1-A6F7-0B1D7507D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7A9C2C6-CB6D-4393-98C3-EE6CDCD3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7D85631-2C17-43AC-827B-5410FA73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E047610-A6C5-429F-9130-4118F40F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082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78CC6E-2213-434A-A132-25FDCD7B5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16AA3AC-A63E-4593-9137-7C3433264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146F856-EC6C-4EF9-8916-ACAF79E45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45FC520-E973-44D8-9C30-43CE030D8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69E4EE1-CE57-48AE-A710-08A80E538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35AAFD6-0D70-46C5-8133-05D31927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2710443-EAEF-459B-B207-B4473F7F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526FA26-2A54-4591-8B8D-FD34BD4F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81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29B5B4-A8EC-4A7E-9345-C1B59F17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B3A17C0-DD9E-420D-B757-1C6B94FA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77766D9-4B92-4C06-939E-51A1A31C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C40FEDC-E081-48D7-989B-16DF2F84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05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745ED97-00F9-4552-8A8E-55FDA527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52857C4-DD6F-4AAB-8153-E25AD600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69FF8FA-C1F0-4E7A-BA38-DC7B4BD8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61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E22E3E-9226-4775-A87A-08A1BC05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6822D9-BE5A-410F-B04F-2EEB0A33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2B7765-1F55-459C-B69B-DCB91F5A0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5787F47-F92C-489E-B0CE-5F6E5B19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9347219-8EBB-4099-BE36-8BF583D3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CA44E6-842B-4EED-AD05-64645379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36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DE02B-1C84-4557-95CB-B228136B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974CDD-0B8E-43FE-9575-DDBF3877C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39B0B75-3C8C-48CC-A41C-625A1CB6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43387CF-D37E-4A87-B37B-106E98332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49C17F-C655-4F1E-91F0-EFEE4C2A7F1C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4207288-5D28-4FA4-A071-7AD8C73A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453FE7F-661B-4ABD-BB44-F19903D7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2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0051598-C3CA-458F-BCAF-D1C07B48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7F7923F-B0ED-4DA9-8A5F-521202D44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38549"/>
            <a:ext cx="10515600" cy="25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2E36BA-F67C-45E2-905C-C47B8E38C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48DB-444C-4EB4-B724-BE751EBAED8B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F10B0C6-BCB9-405F-BF2F-2740DABB97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0293064" cy="17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E9D9CD7-6CA7-4DC0-B514-9DBD4A4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930E92-AF4C-494D-8667-CBF32BEFB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45DC07-15E6-487F-A685-D8995FF14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C97E-3516-451D-90D8-24B848D906E6}" type="datetimeFigureOut">
              <a:rPr lang="hr-HR" smtClean="0"/>
              <a:t>6.4.2021.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84E388-2975-4C0A-B5DE-8EAADD499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23A002-348C-48DC-963E-27D1518D0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C8E7-6FB9-428D-B382-9C5A988F98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1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Usluga" TargetMode="External"/><Relationship Id="rId2" Type="http://schemas.openxmlformats.org/officeDocument/2006/relationships/hyperlink" Target="https://hr.wikipedia.org/wiki/Idej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Produktivnos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ini.hr/inovacije-novoosnovanih-msp-faza-ii/" TargetMode="External"/><Relationship Id="rId2" Type="http://schemas.openxmlformats.org/officeDocument/2006/relationships/hyperlink" Target="https://infini.hr/iri-faza2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ini.hr/inovacije-u-podrucjima-s3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strukturnifondovi.hr/wp-content/uploads/2017/06/Vodiczakorisnikeodefinicijimalihisrednjihpoduzeca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B8167F-0666-4503-A600-B0480906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Informiranje</a:t>
            </a:r>
            <a:r>
              <a:rPr lang="en-GB" dirty="0"/>
              <a:t> o </a:t>
            </a:r>
            <a:r>
              <a:rPr lang="en-GB" dirty="0" err="1"/>
              <a:t>zaštiti</a:t>
            </a:r>
            <a:r>
              <a:rPr lang="en-GB" dirty="0"/>
              <a:t> </a:t>
            </a:r>
            <a:r>
              <a:rPr lang="en-GB" dirty="0" err="1"/>
              <a:t>vlasništva</a:t>
            </a:r>
            <a:r>
              <a:rPr lang="en-GB" dirty="0"/>
              <a:t>, </a:t>
            </a:r>
            <a:r>
              <a:rPr lang="en-GB" dirty="0" err="1"/>
              <a:t>komercijalizaciji</a:t>
            </a:r>
            <a:r>
              <a:rPr lang="en-GB" dirty="0"/>
              <a:t> </a:t>
            </a:r>
            <a:r>
              <a:rPr lang="en-GB" dirty="0" err="1"/>
              <a:t>inovacija</a:t>
            </a:r>
            <a:r>
              <a:rPr lang="en-GB" dirty="0"/>
              <a:t> </a:t>
            </a:r>
            <a:r>
              <a:rPr lang="hr-HR" dirty="0"/>
              <a:t>i certificiranju proizvoda i usluga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D92DDBC-1E99-495A-BF0B-244578A2E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Sanja Bogdan Pavlović, </a:t>
            </a:r>
            <a:r>
              <a:rPr lang="hr-HR" dirty="0" err="1"/>
              <a:t>dipl.oec</a:t>
            </a:r>
            <a:r>
              <a:rPr lang="hr-HR" dirty="0"/>
              <a:t>.</a:t>
            </a:r>
          </a:p>
          <a:p>
            <a:r>
              <a:rPr lang="hr-HR" dirty="0"/>
              <a:t>LIPIK, travanj 2021.</a:t>
            </a:r>
          </a:p>
        </p:txBody>
      </p:sp>
    </p:spTree>
    <p:extLst>
      <p:ext uri="{BB962C8B-B14F-4D97-AF65-F5344CB8AC3E}">
        <p14:creationId xmlns:p14="http://schemas.microsoft.com/office/powerpoint/2010/main" val="307071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82F0EA-3ECF-4C98-BB80-F445EDD7B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zaštite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1CC89B-DCBE-4A58-94CB-A98B75EC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Pojedine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aspekte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ili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svojstva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nekog proizvoda moguće je zaštititi kroz jedan ili više raznih oblika intelektualnog vlasništva, koji se međusobno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nadopunjuju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Primjerice,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patentom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se štiti novo rješenje nekog</a:t>
            </a:r>
            <a:r>
              <a:rPr lang="hr-HR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tehničkog 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problema,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industrijskim dizajnom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štiti se novi vanjski </a:t>
            </a:r>
            <a:r>
              <a:rPr lang="hr-HR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oblik ili izgled 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proizvoda, a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žigom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(poznatim i pod nazivima </a:t>
            </a:r>
            <a:r>
              <a:rPr lang="hr-HR" b="0" i="1" dirty="0">
                <a:solidFill>
                  <a:srgbClr val="6F727A"/>
                </a:solidFill>
                <a:effectLst/>
                <a:latin typeface="Arial" panose="020B0604020202020204" pitchFamily="34" charset="0"/>
              </a:rPr>
              <a:t>zaštitni znak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hr-HR" b="0" i="1" dirty="0">
                <a:solidFill>
                  <a:srgbClr val="6F727A"/>
                </a:solidFill>
                <a:effectLst/>
                <a:latin typeface="Arial" panose="020B0604020202020204" pitchFamily="34" charset="0"/>
              </a:rPr>
              <a:t>zaštićena robna marka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ili engl. </a:t>
            </a:r>
            <a:r>
              <a:rPr lang="hr-HR" b="0" i="1" dirty="0" err="1">
                <a:solidFill>
                  <a:srgbClr val="6F727A"/>
                </a:solidFill>
                <a:effectLst/>
                <a:latin typeface="Arial" panose="020B0604020202020204" pitchFamily="34" charset="0"/>
              </a:rPr>
              <a:t>registered</a:t>
            </a:r>
            <a:r>
              <a:rPr lang="hr-HR" b="0" i="1" dirty="0">
                <a:solidFill>
                  <a:srgbClr val="6F72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b="0" i="1" dirty="0" err="1">
                <a:solidFill>
                  <a:srgbClr val="6F727A"/>
                </a:solidFill>
                <a:effectLst/>
                <a:latin typeface="Arial" panose="020B0604020202020204" pitchFamily="34" charset="0"/>
              </a:rPr>
              <a:t>trade</a:t>
            </a:r>
            <a:r>
              <a:rPr lang="hr-HR" b="0" i="1" dirty="0">
                <a:solidFill>
                  <a:srgbClr val="6F727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b="0" i="1" dirty="0" err="1">
                <a:solidFill>
                  <a:srgbClr val="6F727A"/>
                </a:solidFill>
                <a:effectLst/>
                <a:latin typeface="Arial" panose="020B0604020202020204" pitchFamily="34" charset="0"/>
              </a:rPr>
              <a:t>mark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) se štiti </a:t>
            </a:r>
            <a:r>
              <a:rPr lang="hr-HR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znak koji služi za razlikovanje 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od sličnih proizvoda i/ili usluga na tržištu.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716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28B036-2092-4067-8FC0-D65CDB0C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609600"/>
          </a:xfrm>
        </p:spPr>
        <p:txBody>
          <a:bodyPr>
            <a:normAutofit/>
          </a:bodyPr>
          <a:lstStyle/>
          <a:p>
            <a:r>
              <a:rPr lang="hr-HR" sz="2800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Najčešći oblici zaštite industrijskog vlasništva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4ABC14-CE63-418C-9BDF-EF57724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781300"/>
            <a:ext cx="10515600" cy="3624262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patent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žig (zaštitni znak)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zaštićeni industrijski dizajn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oznake zemljopisnog podrijetla i oznake izvornosti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zaštićena topografija poluvodičkih proizvoda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zaštićena biljna sorta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664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28B036-2092-4067-8FC0-D65CDB0C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609600"/>
          </a:xfrm>
        </p:spPr>
        <p:txBody>
          <a:bodyPr>
            <a:normAutofit/>
          </a:bodyPr>
          <a:lstStyle/>
          <a:p>
            <a:r>
              <a:rPr lang="hr-HR" sz="1200" b="1" i="1" dirty="0">
                <a:solidFill>
                  <a:srgbClr val="6F727A"/>
                </a:solidFill>
                <a:effectLst/>
                <a:latin typeface="inherit"/>
              </a:rPr>
              <a:t> </a:t>
            </a:r>
            <a:r>
              <a:rPr lang="hr-HR" sz="2800" b="1" i="1" dirty="0">
                <a:solidFill>
                  <a:srgbClr val="6F727A"/>
                </a:solidFill>
                <a:effectLst/>
                <a:latin typeface="inherit"/>
              </a:rPr>
              <a:t>Autorsko pravo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4ABC14-CE63-418C-9BDF-EF57724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781300"/>
            <a:ext cx="10515600" cy="3624262"/>
          </a:xfrm>
        </p:spPr>
        <p:txBody>
          <a:bodyPr>
            <a:normAutofit fontScale="77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književna djela (pisana, govorna, računalni programi)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glazbena djela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dramska i dramsko-glazbena djela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koreografska i </a:t>
            </a:r>
            <a:r>
              <a:rPr lang="hr-HR" b="0" i="0" dirty="0" err="1">
                <a:solidFill>
                  <a:srgbClr val="272525"/>
                </a:solidFill>
                <a:effectLst/>
                <a:latin typeface="inherit"/>
              </a:rPr>
              <a:t>pantomimska</a:t>
            </a: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 djela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djela likovnih umjetnosti s područja slikarstva, kiparstva i arhitekture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djela primijenjenih umjetnosti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fotografska djela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kinematografska djela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prijevodi, prilagodbe, obrade i druge prerade djela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zbirke autorskih djela, podataka ili druge građe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680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28B036-2092-4067-8FC0-D65CDB0C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609600"/>
          </a:xfrm>
        </p:spPr>
        <p:txBody>
          <a:bodyPr>
            <a:normAutofit/>
          </a:bodyPr>
          <a:lstStyle/>
          <a:p>
            <a:r>
              <a:rPr lang="hr-HR" sz="3200" b="1" i="1" dirty="0">
                <a:solidFill>
                  <a:srgbClr val="6F727A"/>
                </a:solidFill>
                <a:effectLst/>
                <a:latin typeface="inherit"/>
              </a:rPr>
              <a:t>Srodna prava</a:t>
            </a: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4ABC14-CE63-418C-9BDF-EF57724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781300"/>
            <a:ext cx="10515600" cy="3624262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izvedbe umjetnika izvođača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 err="1">
                <a:solidFill>
                  <a:srgbClr val="272525"/>
                </a:solidFill>
                <a:effectLst/>
                <a:latin typeface="inherit"/>
              </a:rPr>
              <a:t>fonogrami</a:t>
            </a:r>
            <a:endParaRPr lang="hr-HR" b="0" i="0" dirty="0">
              <a:solidFill>
                <a:srgbClr val="272525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emitiranja radija i televizije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913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28B036-2092-4067-8FC0-D65CDB0C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609600"/>
          </a:xfrm>
        </p:spPr>
        <p:txBody>
          <a:bodyPr>
            <a:noAutofit/>
          </a:bodyPr>
          <a:lstStyle/>
          <a:p>
            <a:r>
              <a:rPr lang="hr-HR" sz="3200" b="1" i="0" dirty="0">
                <a:solidFill>
                  <a:srgbClr val="1574A0"/>
                </a:solidFill>
                <a:effectLst/>
                <a:latin typeface="arial" panose="020B0604020202020204" pitchFamily="34" charset="0"/>
              </a:rPr>
              <a:t>Zakonodavstvo</a:t>
            </a:r>
            <a:br>
              <a:rPr lang="hr-HR" sz="3200" b="1" i="0" dirty="0">
                <a:solidFill>
                  <a:srgbClr val="1574A0"/>
                </a:solidFill>
                <a:effectLst/>
                <a:latin typeface="arial" panose="020B0604020202020204" pitchFamily="34" charset="0"/>
              </a:rPr>
            </a:br>
            <a:endParaRPr lang="hr-HR" sz="3200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4ABC14-CE63-418C-9BDF-EF57724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781300"/>
            <a:ext cx="10515600" cy="3624262"/>
          </a:xfrm>
        </p:spPr>
        <p:txBody>
          <a:bodyPr>
            <a:normAutofit/>
          </a:bodyPr>
          <a:lstStyle/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Zakon o autorskom pravu i srodnim pravima i Zakon o izmjenama i dopunama Zakona o autorskom pravu i srodnim pravima (NN br. 167/2003, 79/2007, 80/2011, 141/2013, 127/2014, 62/2017, 96/2018)</a:t>
            </a:r>
          </a:p>
          <a:p>
            <a:endParaRPr lang="hr-HR" dirty="0">
              <a:solidFill>
                <a:srgbClr val="272525"/>
              </a:solidFill>
              <a:latin typeface="Arial" panose="020B0604020202020204" pitchFamily="34" charset="0"/>
            </a:endParaRPr>
          </a:p>
          <a:p>
            <a:r>
              <a:rPr lang="hr-HR" dirty="0"/>
              <a:t>https://www.dziv.hr/hr/intelektualno-vlasnistvo/patenti/</a:t>
            </a:r>
          </a:p>
          <a:p>
            <a:endParaRPr lang="hr-HR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B71FE27-E9F7-4C3A-A204-693ADDCE8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A33215-5A8C-465E-8A0E-EE69FF03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A4EB227-8012-478C-AA9D-B6BE6BB9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2675D6-CAC2-4B42-A56D-801040701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D97082B6-7912-4302-82F5-5486198A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3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25760C-AE38-4996-86F9-E1A17D2E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KOMERCIJALIZACIJA INOVACIJA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Razvojna agencija Vukovarsko-srijemske županije - Inovacija godine 2019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11" y="3160921"/>
            <a:ext cx="5359650" cy="33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6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CF5CE8-A404-480F-9E0C-BB95D4D3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Inovacija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4588BA-010A-4C50-8D6A-DF5CAF68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Inovacija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 primjena nove i poboljšane 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Ideja"/>
              </a:rPr>
              <a:t>ideje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postupka, dobra, </a:t>
            </a:r>
            <a:r>
              <a:rPr lang="hr-H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Usluga"/>
              </a:rPr>
              <a:t>usluge</a:t>
            </a: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procesa koja donosi nove koristi ili kvalitetu u primjeni.</a:t>
            </a:r>
          </a:p>
          <a:p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Veza: INOVACIJA – ZAŠTITA INTELEKTUALNOG VLASNIŠTVA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2681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279FBE-818F-4933-A9B7-689E34F9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202122"/>
                </a:solidFill>
                <a:latin typeface="Arial" panose="020B0604020202020204" pitchFamily="34" charset="0"/>
              </a:rPr>
              <a:t>I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novacija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A49E00-2298-46B4-B2F9-C98CE68D8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202122"/>
                </a:solidFill>
                <a:latin typeface="Arial" panose="020B0604020202020204" pitchFamily="34" charset="0"/>
              </a:rPr>
              <a:t>S</a:t>
            </a:r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vaki zahvat kojim se smanjuju inputi, tj. troškovi proizvodnje i administracije, povećava </a:t>
            </a:r>
            <a:r>
              <a:rPr lang="hr-HR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Produktivnost"/>
              </a:rPr>
              <a:t>produktivnost</a:t>
            </a:r>
            <a:r>
              <a:rPr lang="hr-HR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ili iskorištenje opreme ili vremena, poboljšava kvaliteta proizvoda ili usluga, povećava sigurnost, smanjuje škart, unaprjeđuje plasman i dr., odnosno svaka mjera koja vodi ka porastu konkurentnosti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42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49EAAD-EDFE-49C9-9B21-CE824AB7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Subjektivno poimanje inovacije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F686AA-D527-42E2-9E5F-7070DC34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Inovacija je Netflix, robot, iPhone 11, </a:t>
            </a:r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ćevapomat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, McDonald’s-ova organizacija, način poslovanja mladih…</a:t>
            </a:r>
          </a:p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nove tehnologije, novi proizvodni procesi, nove marketinške metode,  novi modeli upravljanja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559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46F779-B345-4524-B574-66D10A1A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77A5745-3079-4006-BDAF-B75B73C2C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996" y="2171700"/>
            <a:ext cx="8719794" cy="41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9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3027D6-FBF9-428A-B667-A7297C98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0" i="0" dirty="0">
                <a:solidFill>
                  <a:srgbClr val="1574A0"/>
                </a:solidFill>
                <a:effectLst/>
                <a:latin typeface="arial" panose="020B0604020202020204" pitchFamily="34" charset="0"/>
              </a:rPr>
              <a:t>Zaštita intelektualnog vlasništva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1CC767-9AB4-4B64-B81A-012215D83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Pravo intelektualnog vlasništva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obuhvaća sustav pravnih instrumenata kojima se uređuje način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stjecanja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intelektualnog vlasništva i način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zaštite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od njegovog neovlaštenog korištenja.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585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8E919C-8B90-48E1-9324-2D66A22A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inovacija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74889E-B3DE-43FF-BEA5-3E6422D5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Prema </a:t>
            </a:r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Oslo Manual-u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, kao ključnom dokumentu koji definira inovacije na području EU, prepoznate su </a:t>
            </a:r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4 vrste inovacija 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u poduzećima: </a:t>
            </a:r>
          </a:p>
          <a:p>
            <a:pPr algn="l"/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1. Inovativan proizvod</a:t>
            </a:r>
          </a:p>
          <a:p>
            <a:pPr algn="l"/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2. Inovativan proces</a:t>
            </a:r>
          </a:p>
          <a:p>
            <a:pPr algn="l"/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3. Organizacijska inovacija</a:t>
            </a:r>
          </a:p>
          <a:p>
            <a:pPr algn="l"/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4. Marketinška inovacija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7976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048980-8C88-4274-B3FC-3170250E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0" dirty="0">
                <a:solidFill>
                  <a:srgbClr val="23D3D3"/>
                </a:solidFill>
                <a:effectLst/>
                <a:latin typeface="Encode Sans Condensed"/>
              </a:rPr>
              <a:t>Inovacije proizvoda</a:t>
            </a:r>
            <a:br>
              <a:rPr lang="hr-HR" b="1" i="0" dirty="0">
                <a:solidFill>
                  <a:srgbClr val="23D3D3"/>
                </a:solidFill>
                <a:effectLst/>
                <a:latin typeface="Encode Sans Condensed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534E61-B77F-4837-94A2-2C5B2728F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a. Razvoj novog proizvoda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 – kao što je Amazon Kindle</a:t>
            </a:r>
          </a:p>
          <a:p>
            <a:pPr algn="l"/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b. Poboljšanje performansi postojećeg proizvoda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 – kao što je povećanje rezolucije digitalnog fotoaparata za iPhone 10</a:t>
            </a:r>
          </a:p>
          <a:p>
            <a:pPr algn="l"/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c. Dodavanje novih značajki postojećem proizvodu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 – kao što je dodavanje </a:t>
            </a:r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infotainment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 sustava u automobilu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265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470C5-183B-4239-8ADF-D3142B5D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i="1" dirty="0">
                <a:solidFill>
                  <a:srgbClr val="5D6773"/>
                </a:solidFill>
                <a:effectLst/>
                <a:latin typeface="Merriweather"/>
              </a:rPr>
              <a:t>Za inovacije proizvoda dostupni su natječaji: </a:t>
            </a:r>
            <a:b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220FA8-4A38-445B-83C4-A94815447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hr-HR" b="0" i="1" u="none" strike="noStrike" dirty="0">
                <a:solidFill>
                  <a:srgbClr val="23D3D3"/>
                </a:solidFill>
                <a:effectLst/>
                <a:latin typeface="Merriweather"/>
                <a:hlinkClick r:id="rId2"/>
              </a:rPr>
              <a:t>IRI faza II – Povećanje razvoja novih proizvoda i usluga koji proizlaze iz aktivnosti istraživanja i razvoja</a:t>
            </a:r>
            <a:endParaRPr lang="hr-HR" b="0" i="0" dirty="0">
              <a:solidFill>
                <a:srgbClr val="5D6773"/>
              </a:solidFill>
              <a:effectLst/>
              <a:latin typeface="Merriweather"/>
            </a:endParaRPr>
          </a:p>
          <a:p>
            <a:pPr algn="l"/>
            <a:r>
              <a:rPr lang="hr-HR" b="0" i="1" u="none" strike="noStrike" dirty="0">
                <a:solidFill>
                  <a:srgbClr val="23D3D3"/>
                </a:solidFill>
                <a:effectLst/>
                <a:latin typeface="Merriweather"/>
                <a:hlinkClick r:id="rId3"/>
              </a:rPr>
              <a:t>In</a:t>
            </a:r>
            <a:r>
              <a:rPr lang="hr-HR" b="0" i="0" u="none" strike="noStrike" dirty="0">
                <a:solidFill>
                  <a:srgbClr val="23D3D3"/>
                </a:solidFill>
                <a:effectLst/>
                <a:latin typeface="Merriweather"/>
                <a:hlinkClick r:id="rId3"/>
              </a:rPr>
              <a:t>o</a:t>
            </a:r>
            <a:r>
              <a:rPr lang="hr-HR" b="0" i="1" u="none" strike="noStrike" dirty="0">
                <a:solidFill>
                  <a:srgbClr val="23D3D3"/>
                </a:solidFill>
                <a:effectLst/>
                <a:latin typeface="Merriweather"/>
                <a:hlinkClick r:id="rId3"/>
              </a:rPr>
              <a:t>vacije novoosnovanih MSP-ova</a:t>
            </a:r>
            <a:endParaRPr lang="hr-HR" b="0" i="0" dirty="0">
              <a:solidFill>
                <a:srgbClr val="5D6773"/>
              </a:solidFill>
              <a:effectLst/>
              <a:latin typeface="Merriweather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11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87033-C8C0-4988-9ACE-43448214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0" dirty="0">
                <a:solidFill>
                  <a:srgbClr val="23D3D3"/>
                </a:solidFill>
                <a:effectLst/>
                <a:latin typeface="Encode Sans Condensed"/>
              </a:rPr>
              <a:t>Inovacije procesa</a:t>
            </a:r>
            <a:br>
              <a:rPr lang="hr-HR" b="1" i="0" dirty="0">
                <a:solidFill>
                  <a:srgbClr val="23D3D3"/>
                </a:solidFill>
                <a:effectLst/>
                <a:latin typeface="Encode Sans Condensed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9B53F1-EAF4-49E2-AF82-C745CCAAE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 </a:t>
            </a:r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novi ili značajno poboljšan način obavljanja poslova 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u poslovnom okruženju. Predstavlja uvođenje nove proizvodne tehnologije koja ubrzava proces proizvodnje, povećava preciznost i kvalitetu proizvodnje ili značajno smanjuje troškove proizvodnje.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9404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B6B10E-2EE9-4817-AC57-1EC9A8D4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Inovacija procesa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72F372-9397-4E31-BD15-43E30C62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U kontekstu inovacija procesa u posljednje vrijeme kod nas često se spominje pojam industrija 4.0 i digitalizacija poslovanja. Hrvatska je pretposljednja članica EU koja koristi ICT sustave u proizvodnji. </a:t>
            </a:r>
          </a:p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Većina MSP-ova upoznata je s pojmom „pametne proizvodnje“ te trendovima u industriji 4.0, a koju označava upotreba ICT sustava s ciljem digitalnog povezivanja strojeva. </a:t>
            </a:r>
          </a:p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Konkurentnost = modernizacija poslovanja primjenom inovativnih procesnih rješenja.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0660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C51FC6-22F5-4DCA-BD42-70147BFE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0" dirty="0">
                <a:solidFill>
                  <a:srgbClr val="23D3D3"/>
                </a:solidFill>
                <a:effectLst/>
                <a:latin typeface="Encode Sans Condensed"/>
              </a:rPr>
              <a:t>Organizacijske inovacije</a:t>
            </a:r>
            <a:br>
              <a:rPr lang="hr-HR" b="1" i="0" dirty="0">
                <a:solidFill>
                  <a:srgbClr val="23D3D3"/>
                </a:solidFill>
                <a:effectLst/>
                <a:latin typeface="Encode Sans Condensed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B1F166-0787-4510-95D9-B31723D9E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obuhvaćaju primjenu nove menadžerske prakse, procesa i strukture, koji značajno odstupaju od postojećih praksi i normi.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 Uglavnom se odnose na koordiniranje ljudskih resursa. </a:t>
            </a:r>
          </a:p>
          <a:p>
            <a:pPr algn="l"/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organizacijske inovacije gotovo su uvijek radikalne i rizične. </a:t>
            </a:r>
            <a:endParaRPr lang="hr-HR" b="0" i="0" dirty="0">
              <a:solidFill>
                <a:srgbClr val="5D6773"/>
              </a:solidFill>
              <a:effectLst/>
              <a:latin typeface="Merriweather"/>
            </a:endParaRPr>
          </a:p>
          <a:p>
            <a:pPr algn="l"/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Startupi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 su najčešći organizacijski inovatori. Zbog velikih organizacijskih preokreta, stječu prednost zbog svojih sposobnosti da ponavljaju i prilagođavaju svoje poslovne modele u skladu s tržišnim trendovima.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837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45A156-A90B-4283-A6DB-4EC832FA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Organizacijske inovacije - primjeri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98CDFD-F3D0-4ABA-B20E-DFAAB54F0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Najbolji primjeri organizacijskih inovacija jesu </a:t>
            </a:r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AirBnB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, </a:t>
            </a:r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Uber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 i Toyota LEAN sistem. </a:t>
            </a:r>
          </a:p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Ovo su savršeni primjeri brzo rastućih poduzeća, koje su omele postojeće tržište: hotelijerstvo, taksiranje i autoindustriju.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0618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4FC2A45-F9AF-47C4-842B-DFB1ECD8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hr-HR" sz="4000" dirty="0"/>
              <a:t>Inovativno razmišljanje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6E4D4F-19B8-452D-BEA0-E16263F55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hr-HR" sz="2000" dirty="0" err="1"/>
              <a:t>Poluispunjena</a:t>
            </a:r>
            <a:r>
              <a:rPr lang="hr-HR" sz="2000" dirty="0"/>
              <a:t> čaša? </a:t>
            </a:r>
          </a:p>
          <a:p>
            <a:r>
              <a:rPr lang="hr-HR" sz="2000" dirty="0"/>
              <a:t>Pesimist: Čaša je poluprazna! </a:t>
            </a:r>
          </a:p>
          <a:p>
            <a:r>
              <a:rPr lang="hr-HR" sz="2000" dirty="0"/>
              <a:t>Optimist: Čaša je polupuna!! </a:t>
            </a:r>
          </a:p>
          <a:p>
            <a:endParaRPr lang="hr-HR" sz="2000" dirty="0"/>
          </a:p>
          <a:p>
            <a:r>
              <a:rPr lang="hr-HR" sz="2000" dirty="0" err="1"/>
              <a:t>Lean</a:t>
            </a:r>
            <a:r>
              <a:rPr lang="hr-HR" sz="2000" dirty="0"/>
              <a:t> razmišljanje: Zašto je čaša tako velika?!!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ilema - Hosh sviju ti?!">
            <a:extLst>
              <a:ext uri="{FF2B5EF4-FFF2-40B4-BE49-F238E27FC236}">
                <a16:creationId xmlns:a16="http://schemas.microsoft.com/office/drawing/2014/main" id="{671225C8-3DC8-408A-887F-236DE5C53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85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35110F-E7F9-46AC-8F4E-44811A17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i="1" dirty="0">
                <a:solidFill>
                  <a:srgbClr val="5D6773"/>
                </a:solidFill>
                <a:effectLst/>
                <a:latin typeface="Merriweather"/>
              </a:rPr>
              <a:t>Za inovacije procesa i organizacijske inovacije dostupan je natječaj: 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9DDE2E-D5C8-4B45-BEB8-D1D752ABD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1" u="none" strike="noStrike" dirty="0">
                <a:solidFill>
                  <a:srgbClr val="23D3D3"/>
                </a:solidFill>
                <a:effectLst/>
                <a:latin typeface="Merriweather"/>
                <a:hlinkClick r:id="rId2"/>
              </a:rPr>
              <a:t>Inovacije u S3 područjima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4755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9D9D4-0A98-4018-BA90-52619BEE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0" dirty="0">
                <a:solidFill>
                  <a:srgbClr val="23D3D3"/>
                </a:solidFill>
                <a:effectLst/>
                <a:latin typeface="Encode Sans Condensed"/>
              </a:rPr>
              <a:t>Marketinške inovacije</a:t>
            </a:r>
            <a:br>
              <a:rPr lang="hr-HR" b="1" i="0" dirty="0">
                <a:solidFill>
                  <a:srgbClr val="23D3D3"/>
                </a:solidFill>
                <a:effectLst/>
                <a:latin typeface="Encode Sans Condensed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C01BF3-F208-4277-A920-61AF30834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>
                <a:solidFill>
                  <a:srgbClr val="5D6773"/>
                </a:solidFill>
                <a:latin typeface="Merriweather"/>
              </a:rPr>
              <a:t>s</a:t>
            </a:r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poj je inovacije i marketinga.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 Kombinacijom ovih dvaju pojmova u poslovanju, dolazimo do pojma inovacijskog marketinga, a pod kojim se podrazumijeva </a:t>
            </a:r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primjena nove marketinške metode koja nije ranije korištena i obično uključuje i značajne promjene u dizajnu proizvoda i njegovom pakiranju, plasiranju, promociji i cijeni.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176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ECE5D4-7059-4D21-BA93-F91E4DE3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intelektualno vlasništvo?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B2CFC9-EC6D-428B-876A-C7FF8D1B8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Kreativna ili umjetnička realizacija neke ideje koja je plod ljudskog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intelekta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pripada njezinom stvaratelju te, pod određenim uvjetima, predstavlja njegovo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intelektualno vlasništvo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 Iako neopipljivo u fizičkom smislu, intelektualno vlasništvo ima sve karakteristike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imovine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, pa se ono može kupiti, prodati, licencirati, zamijeniti, pokloniti, naslijediti kao i svako drugo vlasništvo.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4078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231BAC-0657-456A-A9A7-DA74A160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Marktinške</a:t>
            </a:r>
            <a:r>
              <a:rPr lang="hr-HR" dirty="0"/>
              <a:t> inovacije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07E8B-C9E3-4E6C-85D0-FD995C8A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Drugi načini marketinga inovacija može biti i lansiranje proizvoda na nekonvencionalna mjesta, određivanje cijene proizvoda na jedinstven način ili promocija istih na jedinstven način. </a:t>
            </a:r>
          </a:p>
          <a:p>
            <a:pPr algn="l"/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Fokus 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ove vrste inovacija </a:t>
            </a:r>
            <a:r>
              <a:rPr lang="hr-HR" b="1" i="0" dirty="0">
                <a:solidFill>
                  <a:srgbClr val="5D6773"/>
                </a:solidFill>
                <a:effectLst/>
                <a:latin typeface="Merriweather"/>
              </a:rPr>
              <a:t>je na orijentaciji prema kupcima i tržištu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, a svi proizvodi, usluge i procesi trebaju biti usklađeni s njihovim potrebama.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5743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0199E6-84ED-46F9-B1EE-72BA3631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F721B0-B1EF-4088-B2FC-B56B30D5F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Primjeri inovacijskog marketinga jesu L’Oréal i Netflix.</a:t>
            </a:r>
          </a:p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 L’Oréal je razvio aplikaciju nazvanu L’Oréal </a:t>
            </a:r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makeup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 </a:t>
            </a:r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genius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, koja korisnicima omogućava digitalno isprobavanje kozmetičkih proizvoda te usporedbu tonova, boja i sl. </a:t>
            </a:r>
          </a:p>
          <a:p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Netflix je svoju marketing strategiju nazvao „Reverse </a:t>
            </a:r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engineering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 Hollywood“ (</a:t>
            </a:r>
            <a:r>
              <a:rPr lang="hr-HR" b="0" i="0" dirty="0" err="1">
                <a:solidFill>
                  <a:srgbClr val="5D6773"/>
                </a:solidFill>
                <a:effectLst/>
                <a:latin typeface="Merriweather"/>
              </a:rPr>
              <a:t>dekonstrukcija</a:t>
            </a:r>
            <a:r>
              <a:rPr lang="hr-HR" b="0" i="0" dirty="0">
                <a:solidFill>
                  <a:srgbClr val="5D6773"/>
                </a:solidFill>
                <a:effectLst/>
                <a:latin typeface="Merriweather"/>
              </a:rPr>
              <a:t> Hollywooda-)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3102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KOMERCIJALIZACIJA INOVACIJA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pc="-7" dirty="0">
                <a:latin typeface="Microsoft Sans Serif"/>
                <a:cs typeface="Microsoft Sans Serif"/>
              </a:rPr>
              <a:t>31.12.2017. zatvoren natječaj </a:t>
            </a:r>
            <a:r>
              <a:rPr lang="hr-HR" dirty="0"/>
              <a:t>Komercijalizacija inovacija u poduzetništvu</a:t>
            </a:r>
          </a:p>
          <a:p>
            <a:r>
              <a:rPr lang="hr-HR" dirty="0"/>
              <a:t>Raspoloživost sredstava: 114.000.000,00 HRK</a:t>
            </a:r>
          </a:p>
          <a:p>
            <a:r>
              <a:rPr lang="hr-HR" dirty="0"/>
              <a:t>Sada (od 2020. na dalje) su ti projekti u provedbi.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620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241" y="823167"/>
            <a:ext cx="5191278" cy="693332"/>
          </a:xfrm>
          <a:prstGeom prst="rect">
            <a:avLst/>
          </a:prstGeom>
        </p:spPr>
        <p:txBody>
          <a:bodyPr vert="horz" wrap="square" lIns="0" tIns="16067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27"/>
              </a:spcBef>
            </a:pPr>
            <a:endParaRPr spc="-7" dirty="0"/>
          </a:p>
        </p:txBody>
      </p:sp>
      <p:sp>
        <p:nvSpPr>
          <p:cNvPr id="5" name="object 5"/>
          <p:cNvSpPr txBox="1"/>
          <p:nvPr/>
        </p:nvSpPr>
        <p:spPr>
          <a:xfrm>
            <a:off x="447241" y="1806757"/>
            <a:ext cx="10822279" cy="3370303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 marR="8456" algn="just">
              <a:spcBef>
                <a:spcPts val="133"/>
              </a:spcBef>
            </a:pPr>
            <a:endParaRPr lang="hr-HR" sz="2397" spc="-7" dirty="0">
              <a:latin typeface="Microsoft Sans Serif"/>
              <a:cs typeface="Microsoft Sans Serif"/>
            </a:endParaRPr>
          </a:p>
          <a:p>
            <a:pPr marL="16913" marR="8456" algn="just">
              <a:spcBef>
                <a:spcPts val="133"/>
              </a:spcBef>
            </a:pPr>
            <a:r>
              <a:rPr lang="hr-HR" sz="2397" spc="-7" dirty="0">
                <a:latin typeface="Microsoft Sans Serif"/>
                <a:cs typeface="Microsoft Sans Serif"/>
              </a:rPr>
              <a:t>Financiralo se </a:t>
            </a:r>
            <a:r>
              <a:rPr sz="2397" spc="-7" dirty="0" err="1">
                <a:latin typeface="Microsoft Sans Serif"/>
                <a:cs typeface="Microsoft Sans Serif"/>
              </a:rPr>
              <a:t>poticanje</a:t>
            </a:r>
            <a:r>
              <a:rPr sz="2397" dirty="0">
                <a:latin typeface="Microsoft Sans Serif"/>
                <a:cs typeface="Microsoft Sans Serif"/>
              </a:rPr>
              <a:t> </a:t>
            </a:r>
            <a:r>
              <a:rPr sz="2397" b="1" spc="-7" dirty="0">
                <a:latin typeface="Microsoft Sans Serif"/>
                <a:cs typeface="Microsoft Sans Serif"/>
              </a:rPr>
              <a:t>ulaganja</a:t>
            </a:r>
            <a:r>
              <a:rPr sz="2397" b="1" dirty="0">
                <a:latin typeface="Microsoft Sans Serif"/>
                <a:cs typeface="Microsoft Sans Serif"/>
              </a:rPr>
              <a:t> </a:t>
            </a:r>
            <a:r>
              <a:rPr sz="2397" b="1" spc="-7" dirty="0">
                <a:latin typeface="Microsoft Sans Serif"/>
                <a:cs typeface="Microsoft Sans Serif"/>
              </a:rPr>
              <a:t>neophodnih</a:t>
            </a:r>
            <a:r>
              <a:rPr sz="2397" b="1" dirty="0">
                <a:latin typeface="Microsoft Sans Serif"/>
                <a:cs typeface="Microsoft Sans Serif"/>
              </a:rPr>
              <a:t> </a:t>
            </a:r>
            <a:r>
              <a:rPr sz="2397" b="1" spc="-7" dirty="0">
                <a:latin typeface="Microsoft Sans Serif"/>
                <a:cs typeface="Microsoft Sans Serif"/>
              </a:rPr>
              <a:t>za</a:t>
            </a:r>
            <a:r>
              <a:rPr sz="2397" b="1" dirty="0">
                <a:latin typeface="Microsoft Sans Serif"/>
                <a:cs typeface="Microsoft Sans Serif"/>
              </a:rPr>
              <a:t> </a:t>
            </a:r>
            <a:r>
              <a:rPr sz="2397" b="1" spc="-7" dirty="0">
                <a:latin typeface="Microsoft Sans Serif"/>
                <a:cs typeface="Microsoft Sans Serif"/>
              </a:rPr>
              <a:t>primjenu</a:t>
            </a:r>
            <a:r>
              <a:rPr sz="2397" b="1" dirty="0">
                <a:latin typeface="Microsoft Sans Serif"/>
                <a:cs typeface="Microsoft Sans Serif"/>
              </a:rPr>
              <a:t> </a:t>
            </a:r>
            <a:r>
              <a:rPr sz="2397" b="1" spc="-7" dirty="0">
                <a:latin typeface="Microsoft Sans Serif"/>
                <a:cs typeface="Microsoft Sans Serif"/>
              </a:rPr>
              <a:t>(komercijalizaciju) </a:t>
            </a:r>
            <a:r>
              <a:rPr sz="2397" b="1" dirty="0">
                <a:latin typeface="Microsoft Sans Serif"/>
                <a:cs typeface="Microsoft Sans Serif"/>
              </a:rPr>
              <a:t> </a:t>
            </a:r>
            <a:r>
              <a:rPr sz="2397" b="1" spc="-7" dirty="0">
                <a:latin typeface="Microsoft Sans Serif"/>
                <a:cs typeface="Microsoft Sans Serif"/>
              </a:rPr>
              <a:t>rezultata</a:t>
            </a:r>
            <a:r>
              <a:rPr sz="2397" b="1" spc="593" dirty="0">
                <a:latin typeface="Microsoft Sans Serif"/>
                <a:cs typeface="Microsoft Sans Serif"/>
              </a:rPr>
              <a:t> </a:t>
            </a:r>
            <a:r>
              <a:rPr sz="2397" b="1" spc="-13" dirty="0">
                <a:latin typeface="Microsoft Sans Serif"/>
                <a:cs typeface="Microsoft Sans Serif"/>
              </a:rPr>
              <a:t>istraživanja,</a:t>
            </a:r>
            <a:r>
              <a:rPr sz="2397" b="1" spc="-7" dirty="0">
                <a:latin typeface="Microsoft Sans Serif"/>
                <a:cs typeface="Microsoft Sans Serif"/>
              </a:rPr>
              <a:t> razvoja</a:t>
            </a:r>
            <a:r>
              <a:rPr sz="2397" b="1" spc="619" dirty="0">
                <a:latin typeface="Microsoft Sans Serif"/>
                <a:cs typeface="Microsoft Sans Serif"/>
              </a:rPr>
              <a:t> </a:t>
            </a:r>
            <a:r>
              <a:rPr sz="2397" b="1" spc="-20" dirty="0">
                <a:latin typeface="Microsoft Sans Serif"/>
                <a:cs typeface="Microsoft Sans Serif"/>
              </a:rPr>
              <a:t>i</a:t>
            </a:r>
            <a:r>
              <a:rPr sz="2397" b="1" spc="593" dirty="0">
                <a:latin typeface="Microsoft Sans Serif"/>
                <a:cs typeface="Microsoft Sans Serif"/>
              </a:rPr>
              <a:t> </a:t>
            </a:r>
            <a:r>
              <a:rPr sz="2397" b="1" spc="-7" dirty="0">
                <a:latin typeface="Microsoft Sans Serif"/>
                <a:cs typeface="Microsoft Sans Serif"/>
              </a:rPr>
              <a:t>inovacija</a:t>
            </a:r>
            <a:r>
              <a:rPr sz="2397" b="1" spc="606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(do</a:t>
            </a:r>
            <a:r>
              <a:rPr sz="2397" spc="599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kojih</a:t>
            </a:r>
            <a:r>
              <a:rPr sz="2397" spc="599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su</a:t>
            </a:r>
            <a:r>
              <a:rPr sz="2397" spc="593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MSP-ovi</a:t>
            </a:r>
            <a:r>
              <a:rPr sz="2397" spc="599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došli</a:t>
            </a:r>
            <a:r>
              <a:rPr sz="2397" spc="593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sami,</a:t>
            </a:r>
            <a:r>
              <a:rPr sz="2397" spc="611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u </a:t>
            </a:r>
            <a:r>
              <a:rPr sz="2397" spc="-626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suradnji</a:t>
            </a:r>
            <a:r>
              <a:rPr sz="2397" spc="100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s</a:t>
            </a:r>
            <a:r>
              <a:rPr sz="2397" spc="10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drugima</a:t>
            </a:r>
            <a:r>
              <a:rPr sz="2397" spc="107" dirty="0">
                <a:latin typeface="Microsoft Sans Serif"/>
                <a:cs typeface="Microsoft Sans Serif"/>
              </a:rPr>
              <a:t> </a:t>
            </a:r>
            <a:r>
              <a:rPr sz="2397" spc="-20" dirty="0">
                <a:latin typeface="Microsoft Sans Serif"/>
                <a:cs typeface="Microsoft Sans Serif"/>
              </a:rPr>
              <a:t>ili</a:t>
            </a:r>
            <a:r>
              <a:rPr sz="2397" spc="10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putem</a:t>
            </a:r>
            <a:r>
              <a:rPr sz="2397" spc="10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transfera</a:t>
            </a:r>
            <a:r>
              <a:rPr sz="2397" spc="8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znanja</a:t>
            </a:r>
            <a:r>
              <a:rPr sz="2397" spc="120" dirty="0">
                <a:latin typeface="Microsoft Sans Serif"/>
                <a:cs typeface="Microsoft Sans Serif"/>
              </a:rPr>
              <a:t> </a:t>
            </a:r>
            <a:r>
              <a:rPr sz="2397" spc="-20" dirty="0">
                <a:latin typeface="Microsoft Sans Serif"/>
                <a:cs typeface="Microsoft Sans Serif"/>
              </a:rPr>
              <a:t>i</a:t>
            </a:r>
            <a:r>
              <a:rPr sz="2397" spc="100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tehnologije)</a:t>
            </a:r>
            <a:r>
              <a:rPr sz="2397" spc="127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u</a:t>
            </a:r>
            <a:r>
              <a:rPr sz="2397" spc="100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poslovne</a:t>
            </a:r>
            <a:r>
              <a:rPr sz="2397" spc="113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aktivnosti </a:t>
            </a:r>
            <a:r>
              <a:rPr sz="2397" spc="-619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 </a:t>
            </a:r>
            <a:r>
              <a:rPr sz="2397" spc="-20" dirty="0">
                <a:latin typeface="Microsoft Sans Serif"/>
                <a:cs typeface="Microsoft Sans Serif"/>
              </a:rPr>
              <a:t>i</a:t>
            </a:r>
            <a:r>
              <a:rPr sz="2397" spc="2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pokretanje</a:t>
            </a:r>
            <a:r>
              <a:rPr sz="2397" spc="60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proizvodnje</a:t>
            </a:r>
            <a:r>
              <a:rPr sz="2397" spc="53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na</a:t>
            </a:r>
            <a:r>
              <a:rPr sz="2397" spc="20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temelju</a:t>
            </a:r>
            <a:r>
              <a:rPr sz="2397" spc="40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primijenjenih</a:t>
            </a:r>
            <a:r>
              <a:rPr sz="2397" spc="93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rješenja.</a:t>
            </a:r>
            <a:endParaRPr sz="2397" dirty="0">
              <a:latin typeface="Microsoft Sans Serif"/>
              <a:cs typeface="Microsoft Sans Serif"/>
            </a:endParaRPr>
          </a:p>
          <a:p>
            <a:pPr>
              <a:spcBef>
                <a:spcPts val="13"/>
              </a:spcBef>
            </a:pPr>
            <a:endParaRPr sz="2530" dirty="0">
              <a:latin typeface="Microsoft Sans Serif"/>
              <a:cs typeface="Microsoft Sans Serif"/>
            </a:endParaRPr>
          </a:p>
          <a:p>
            <a:pPr marL="16913" marR="6765" algn="just"/>
            <a:r>
              <a:rPr sz="2397" b="1" i="1" spc="-7" dirty="0">
                <a:latin typeface="Arial"/>
                <a:cs typeface="Arial"/>
              </a:rPr>
              <a:t>Svrha </a:t>
            </a:r>
            <a:r>
              <a:rPr sz="2397" b="1" i="1" dirty="0">
                <a:latin typeface="Arial"/>
                <a:cs typeface="Arial"/>
              </a:rPr>
              <a:t>(Cilj): </a:t>
            </a:r>
            <a:r>
              <a:rPr sz="2397" spc="-13" dirty="0">
                <a:latin typeface="Microsoft Sans Serif"/>
                <a:cs typeface="Microsoft Sans Serif"/>
              </a:rPr>
              <a:t>podržati </a:t>
            </a:r>
            <a:r>
              <a:rPr sz="2397" spc="-7" dirty="0">
                <a:latin typeface="Microsoft Sans Serif"/>
                <a:cs typeface="Microsoft Sans Serif"/>
              </a:rPr>
              <a:t>projekte usmjerene ka novim proizvodima </a:t>
            </a:r>
            <a:r>
              <a:rPr sz="2397" spc="-20" dirty="0">
                <a:latin typeface="Microsoft Sans Serif"/>
                <a:cs typeface="Microsoft Sans Serif"/>
              </a:rPr>
              <a:t>i </a:t>
            </a:r>
            <a:r>
              <a:rPr sz="2397" spc="-7" dirty="0">
                <a:latin typeface="Microsoft Sans Serif"/>
                <a:cs typeface="Microsoft Sans Serif"/>
              </a:rPr>
              <a:t>uslugama </a:t>
            </a:r>
            <a:r>
              <a:rPr sz="2397" dirty="0">
                <a:latin typeface="Microsoft Sans Serif"/>
                <a:cs typeface="Microsoft Sans Serif"/>
              </a:rPr>
              <a:t>s </a:t>
            </a:r>
            <a:r>
              <a:rPr sz="2397" spc="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višom </a:t>
            </a:r>
            <a:r>
              <a:rPr sz="2397" spc="-20" dirty="0">
                <a:latin typeface="Microsoft Sans Serif"/>
                <a:cs typeface="Microsoft Sans Serif"/>
              </a:rPr>
              <a:t>i </a:t>
            </a:r>
            <a:r>
              <a:rPr sz="2397" spc="-7" dirty="0">
                <a:latin typeface="Microsoft Sans Serif"/>
                <a:cs typeface="Microsoft Sans Serif"/>
              </a:rPr>
              <a:t>visokom </a:t>
            </a:r>
            <a:r>
              <a:rPr sz="2397" spc="-13" dirty="0">
                <a:latin typeface="Microsoft Sans Serif"/>
                <a:cs typeface="Microsoft Sans Serif"/>
              </a:rPr>
              <a:t>dodanom </a:t>
            </a:r>
            <a:r>
              <a:rPr sz="2397" spc="-7" dirty="0">
                <a:latin typeface="Microsoft Sans Serif"/>
                <a:cs typeface="Microsoft Sans Serif"/>
              </a:rPr>
              <a:t>vrijednošću koje imaju pozitivan </a:t>
            </a:r>
            <a:r>
              <a:rPr sz="2397" spc="-13" dirty="0">
                <a:latin typeface="Microsoft Sans Serif"/>
                <a:cs typeface="Microsoft Sans Serif"/>
              </a:rPr>
              <a:t>učinak </a:t>
            </a:r>
            <a:r>
              <a:rPr sz="2397" spc="-7" dirty="0">
                <a:latin typeface="Microsoft Sans Serif"/>
                <a:cs typeface="Microsoft Sans Serif"/>
              </a:rPr>
              <a:t>na poslovne </a:t>
            </a:r>
            <a:r>
              <a:rPr sz="239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rezultate</a:t>
            </a:r>
            <a:r>
              <a:rPr sz="2397" spc="40" dirty="0">
                <a:latin typeface="Microsoft Sans Serif"/>
                <a:cs typeface="Microsoft Sans Serif"/>
              </a:rPr>
              <a:t> </a:t>
            </a:r>
            <a:r>
              <a:rPr sz="2397" spc="-20" dirty="0">
                <a:latin typeface="Microsoft Sans Serif"/>
                <a:cs typeface="Microsoft Sans Serif"/>
              </a:rPr>
              <a:t>i</a:t>
            </a:r>
            <a:r>
              <a:rPr sz="2397" spc="33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rast</a:t>
            </a:r>
            <a:r>
              <a:rPr sz="2397" spc="20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poduzeća</a:t>
            </a:r>
            <a:r>
              <a:rPr sz="2397" spc="60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te</a:t>
            </a:r>
            <a:r>
              <a:rPr sz="2397" spc="27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s</a:t>
            </a:r>
            <a:r>
              <a:rPr sz="2397" spc="20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tržišnim</a:t>
            </a:r>
            <a:r>
              <a:rPr sz="2397" spc="53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potencijalom</a:t>
            </a:r>
            <a:r>
              <a:rPr sz="2397" spc="6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na</a:t>
            </a:r>
            <a:r>
              <a:rPr sz="2397" spc="33" dirty="0">
                <a:latin typeface="Microsoft Sans Serif"/>
                <a:cs typeface="Microsoft Sans Serif"/>
              </a:rPr>
              <a:t> </a:t>
            </a:r>
            <a:r>
              <a:rPr sz="2397" b="1" spc="-13" dirty="0">
                <a:latin typeface="Microsoft Sans Serif"/>
                <a:cs typeface="Microsoft Sans Serif"/>
              </a:rPr>
              <a:t>međunarodnoj</a:t>
            </a:r>
            <a:r>
              <a:rPr sz="2397" b="1" spc="67" dirty="0">
                <a:latin typeface="Microsoft Sans Serif"/>
                <a:cs typeface="Microsoft Sans Serif"/>
              </a:rPr>
              <a:t> </a:t>
            </a:r>
            <a:r>
              <a:rPr sz="2397" b="1" spc="-13" dirty="0">
                <a:latin typeface="Microsoft Sans Serif"/>
                <a:cs typeface="Microsoft Sans Serif"/>
              </a:rPr>
              <a:t>razini</a:t>
            </a:r>
            <a:r>
              <a:rPr sz="2397" spc="-13" dirty="0">
                <a:latin typeface="Microsoft Sans Serif"/>
                <a:cs typeface="Microsoft Sans Serif"/>
              </a:rPr>
              <a:t>.</a:t>
            </a:r>
            <a:endParaRPr sz="2397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007999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7241" y="343699"/>
            <a:ext cx="4085203" cy="693332"/>
          </a:xfrm>
          <a:prstGeom prst="rect">
            <a:avLst/>
          </a:prstGeom>
        </p:spPr>
        <p:txBody>
          <a:bodyPr vert="horz" wrap="square" lIns="0" tIns="16067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27"/>
              </a:spcBef>
            </a:pPr>
            <a:endParaRPr spc="-7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77" y="2127391"/>
            <a:ext cx="11333446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53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Prihvatljivost prijavitelja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838200" y="3638549"/>
            <a:ext cx="10515600" cy="1620016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6913">
              <a:spcBef>
                <a:spcPts val="133"/>
              </a:spcBef>
            </a:pPr>
            <a:r>
              <a:rPr sz="2397" spc="-7" dirty="0">
                <a:latin typeface="Microsoft Sans Serif"/>
                <a:cs typeface="Microsoft Sans Serif"/>
              </a:rPr>
              <a:t>Pravne</a:t>
            </a:r>
            <a:r>
              <a:rPr sz="2397" spc="47" dirty="0">
                <a:latin typeface="Microsoft Sans Serif"/>
                <a:cs typeface="Microsoft Sans Serif"/>
              </a:rPr>
              <a:t> </a:t>
            </a:r>
            <a:r>
              <a:rPr sz="2397" spc="-20" dirty="0">
                <a:latin typeface="Microsoft Sans Serif"/>
                <a:cs typeface="Microsoft Sans Serif"/>
              </a:rPr>
              <a:t>ili</a:t>
            </a:r>
            <a:r>
              <a:rPr sz="2397" spc="2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fizičke</a:t>
            </a:r>
            <a:r>
              <a:rPr sz="2397" spc="40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osobe</a:t>
            </a:r>
            <a:r>
              <a:rPr sz="2397" spc="40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koje</a:t>
            </a:r>
            <a:r>
              <a:rPr sz="2397" spc="2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su</a:t>
            </a:r>
            <a:r>
              <a:rPr sz="2397" spc="33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mikro,</a:t>
            </a:r>
            <a:r>
              <a:rPr sz="2397" spc="33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mala</a:t>
            </a:r>
            <a:r>
              <a:rPr sz="2397" spc="47" dirty="0">
                <a:latin typeface="Microsoft Sans Serif"/>
                <a:cs typeface="Microsoft Sans Serif"/>
              </a:rPr>
              <a:t> </a:t>
            </a:r>
            <a:r>
              <a:rPr sz="2397" spc="-20" dirty="0">
                <a:latin typeface="Microsoft Sans Serif"/>
                <a:cs typeface="Microsoft Sans Serif"/>
              </a:rPr>
              <a:t>ili</a:t>
            </a:r>
            <a:r>
              <a:rPr sz="2397" spc="40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srednja</a:t>
            </a:r>
            <a:r>
              <a:rPr sz="2397" spc="40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poduzeća</a:t>
            </a:r>
            <a:r>
              <a:rPr sz="2397" spc="60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sukladno</a:t>
            </a:r>
            <a:endParaRPr sz="2397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sz="2397" spc="-13" dirty="0">
                <a:latin typeface="Microsoft Sans Serif"/>
                <a:cs typeface="Microsoft Sans Serif"/>
              </a:rPr>
              <a:t>definiciji</a:t>
            </a:r>
            <a:r>
              <a:rPr sz="2397" spc="60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utvrđenoj</a:t>
            </a:r>
            <a:r>
              <a:rPr sz="2397" spc="40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u</a:t>
            </a:r>
            <a:r>
              <a:rPr sz="2397" spc="27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Prilogu</a:t>
            </a:r>
            <a:r>
              <a:rPr sz="2397" spc="67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I.</a:t>
            </a:r>
            <a:r>
              <a:rPr sz="2397" spc="27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Definicija</a:t>
            </a:r>
            <a:r>
              <a:rPr sz="2397" spc="53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malih</a:t>
            </a:r>
            <a:r>
              <a:rPr sz="2397" spc="47" dirty="0">
                <a:latin typeface="Microsoft Sans Serif"/>
                <a:cs typeface="Microsoft Sans Serif"/>
              </a:rPr>
              <a:t> </a:t>
            </a:r>
            <a:r>
              <a:rPr sz="2397" spc="-20" dirty="0">
                <a:latin typeface="Microsoft Sans Serif"/>
                <a:cs typeface="Microsoft Sans Serif"/>
              </a:rPr>
              <a:t>i</a:t>
            </a:r>
            <a:r>
              <a:rPr sz="2397" spc="33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srednjih</a:t>
            </a:r>
            <a:r>
              <a:rPr sz="2397" spc="4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poduzeća</a:t>
            </a:r>
            <a:endParaRPr sz="2397" dirty="0">
              <a:latin typeface="Microsoft Sans Serif"/>
              <a:cs typeface="Microsoft Sans Serif"/>
            </a:endParaRPr>
          </a:p>
          <a:p>
            <a:pPr marL="0" indent="0">
              <a:buNone/>
            </a:pPr>
            <a:r>
              <a:rPr sz="2397" spc="-7" dirty="0">
                <a:latin typeface="Microsoft Sans Serif"/>
                <a:cs typeface="Microsoft Sans Serif"/>
              </a:rPr>
              <a:t>Uredbe</a:t>
            </a:r>
            <a:r>
              <a:rPr sz="2397" spc="27" dirty="0">
                <a:latin typeface="Microsoft Sans Serif"/>
                <a:cs typeface="Microsoft Sans Serif"/>
              </a:rPr>
              <a:t> </a:t>
            </a:r>
            <a:r>
              <a:rPr sz="2397" spc="-13" dirty="0">
                <a:latin typeface="Microsoft Sans Serif"/>
                <a:cs typeface="Microsoft Sans Serif"/>
              </a:rPr>
              <a:t>Komisije</a:t>
            </a:r>
            <a:r>
              <a:rPr sz="2397" spc="40" dirty="0">
                <a:latin typeface="Microsoft Sans Serif"/>
                <a:cs typeface="Microsoft Sans Serif"/>
              </a:rPr>
              <a:t> </a:t>
            </a:r>
            <a:r>
              <a:rPr sz="2397" dirty="0">
                <a:latin typeface="Microsoft Sans Serif"/>
                <a:cs typeface="Microsoft Sans Serif"/>
              </a:rPr>
              <a:t>(EU)</a:t>
            </a:r>
            <a:r>
              <a:rPr sz="2397" spc="13" dirty="0">
                <a:latin typeface="Microsoft Sans Serif"/>
                <a:cs typeface="Microsoft Sans Serif"/>
              </a:rPr>
              <a:t> </a:t>
            </a:r>
            <a:r>
              <a:rPr sz="2397" spc="-47" dirty="0">
                <a:latin typeface="Microsoft Sans Serif"/>
                <a:cs typeface="Microsoft Sans Serif"/>
              </a:rPr>
              <a:t>br.</a:t>
            </a:r>
            <a:r>
              <a:rPr sz="2397" spc="7" dirty="0">
                <a:latin typeface="Microsoft Sans Serif"/>
                <a:cs typeface="Microsoft Sans Serif"/>
              </a:rPr>
              <a:t> </a:t>
            </a:r>
            <a:r>
              <a:rPr sz="2397" spc="-7" dirty="0">
                <a:latin typeface="Microsoft Sans Serif"/>
                <a:cs typeface="Microsoft Sans Serif"/>
              </a:rPr>
              <a:t>651/2014.</a:t>
            </a:r>
            <a:endParaRPr sz="2397" dirty="0">
              <a:latin typeface="Microsoft Sans Serif"/>
              <a:cs typeface="Microsoft Sans Serif"/>
            </a:endParaRPr>
          </a:p>
          <a:p>
            <a:pPr>
              <a:spcBef>
                <a:spcPts val="13"/>
              </a:spcBef>
            </a:pPr>
            <a:endParaRPr sz="253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157160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005552-AD39-44F2-BC4A-855C5380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Uvijeti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83EF65-3C10-422D-9B99-E42067D46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Neprihvatljivi neki sektori</a:t>
            </a:r>
          </a:p>
          <a:p>
            <a:r>
              <a:rPr lang="hr-HR" dirty="0"/>
              <a:t>Prema satima rada bar 1 zaposlena osoba u godini prije prijave</a:t>
            </a:r>
          </a:p>
          <a:p>
            <a:r>
              <a:rPr lang="hr-HR" dirty="0"/>
              <a:t>Pozitivan EBITDA u godini prije</a:t>
            </a:r>
          </a:p>
          <a:p>
            <a:r>
              <a:rPr lang="hr-HR" dirty="0"/>
              <a:t>Trajanje do 36 mjeseci, a da nije započelo prije prijave projekta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0898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7240" y="1302973"/>
            <a:ext cx="7167498" cy="693332"/>
          </a:xfrm>
          <a:prstGeom prst="rect">
            <a:avLst/>
          </a:prstGeom>
        </p:spPr>
        <p:txBody>
          <a:bodyPr vert="horz" wrap="square" lIns="0" tIns="16067" rIns="0" bIns="0" rtlCol="0" anchor="ctr">
            <a:spAutoFit/>
          </a:bodyPr>
          <a:lstStyle/>
          <a:p>
            <a:pPr marL="16913">
              <a:lnSpc>
                <a:spcPct val="100000"/>
              </a:lnSpc>
              <a:spcBef>
                <a:spcPts val="127"/>
              </a:spcBef>
            </a:pPr>
            <a:endParaRPr spc="-7" dirty="0"/>
          </a:p>
        </p:txBody>
      </p:sp>
      <p:sp>
        <p:nvSpPr>
          <p:cNvPr id="4" name="object 4"/>
          <p:cNvSpPr txBox="1"/>
          <p:nvPr/>
        </p:nvSpPr>
        <p:spPr>
          <a:xfrm>
            <a:off x="447241" y="2166485"/>
            <a:ext cx="11299210" cy="2350068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6913" marR="6765" algn="just">
              <a:spcBef>
                <a:spcPts val="127"/>
              </a:spcBef>
            </a:pPr>
            <a:endParaRPr lang="hr-HR" sz="2131" spc="-13" dirty="0">
              <a:latin typeface="Microsoft Sans Serif"/>
              <a:cs typeface="Microsoft Sans Serif"/>
            </a:endParaRPr>
          </a:p>
          <a:p>
            <a:pPr marL="16913" marR="6765" algn="just">
              <a:spcBef>
                <a:spcPts val="127"/>
              </a:spcBef>
            </a:pPr>
            <a:endParaRPr lang="hr-HR" sz="2131" spc="-13" dirty="0">
              <a:latin typeface="Microsoft Sans Serif"/>
              <a:cs typeface="Microsoft Sans Serif"/>
            </a:endParaRPr>
          </a:p>
          <a:p>
            <a:pPr marL="16913" marR="6765" algn="just">
              <a:spcBef>
                <a:spcPts val="127"/>
              </a:spcBef>
            </a:pPr>
            <a:r>
              <a:rPr sz="2131" spc="-13" dirty="0" err="1">
                <a:latin typeface="Microsoft Sans Serif"/>
                <a:cs typeface="Microsoft Sans Serif"/>
              </a:rPr>
              <a:t>Prihvatljive</a:t>
            </a:r>
            <a:r>
              <a:rPr sz="2131" spc="-13" dirty="0">
                <a:latin typeface="Microsoft Sans Serif"/>
                <a:cs typeface="Microsoft Sans Serif"/>
              </a:rPr>
              <a:t> </a:t>
            </a:r>
            <a:r>
              <a:rPr sz="2131" dirty="0">
                <a:latin typeface="Microsoft Sans Serif"/>
                <a:cs typeface="Microsoft Sans Serif"/>
              </a:rPr>
              <a:t>su </a:t>
            </a:r>
            <a:r>
              <a:rPr sz="2131" spc="-13" dirty="0">
                <a:latin typeface="Microsoft Sans Serif"/>
                <a:cs typeface="Microsoft Sans Serif"/>
              </a:rPr>
              <a:t>samo </a:t>
            </a:r>
            <a:r>
              <a:rPr sz="2131" spc="-7" dirty="0">
                <a:latin typeface="Microsoft Sans Serif"/>
                <a:cs typeface="Microsoft Sans Serif"/>
              </a:rPr>
              <a:t>aktivnosti </a:t>
            </a:r>
            <a:r>
              <a:rPr sz="2131" spc="-13" dirty="0">
                <a:latin typeface="Microsoft Sans Serif"/>
                <a:cs typeface="Microsoft Sans Serif"/>
              </a:rPr>
              <a:t>namijenjene primjeni </a:t>
            </a:r>
            <a:r>
              <a:rPr sz="2131" spc="-7" dirty="0">
                <a:latin typeface="Microsoft Sans Serif"/>
                <a:cs typeface="Microsoft Sans Serif"/>
              </a:rPr>
              <a:t>rezultata istraživanja, razvoja </a:t>
            </a:r>
            <a:r>
              <a:rPr sz="2131" spc="-20" dirty="0">
                <a:latin typeface="Microsoft Sans Serif"/>
                <a:cs typeface="Microsoft Sans Serif"/>
              </a:rPr>
              <a:t>i </a:t>
            </a:r>
            <a:r>
              <a:rPr sz="2131" spc="-13" dirty="0">
                <a:latin typeface="Microsoft Sans Serif"/>
                <a:cs typeface="Microsoft Sans Serif"/>
              </a:rPr>
              <a:t>inovacija </a:t>
            </a:r>
            <a:r>
              <a:rPr sz="2131" spc="-7" dirty="0">
                <a:latin typeface="Microsoft Sans Serif"/>
                <a:cs typeface="Microsoft Sans Serif"/>
              </a:rPr>
              <a:t> </a:t>
            </a:r>
            <a:r>
              <a:rPr sz="2131" b="1" spc="-7" dirty="0">
                <a:latin typeface="Arial"/>
                <a:cs typeface="Arial"/>
              </a:rPr>
              <a:t>(razine</a:t>
            </a:r>
            <a:r>
              <a:rPr sz="2131" b="1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tehnološke</a:t>
            </a:r>
            <a:r>
              <a:rPr sz="2131" b="1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spremnosti</a:t>
            </a:r>
            <a:r>
              <a:rPr sz="2131" b="1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TRL</a:t>
            </a:r>
            <a:r>
              <a:rPr sz="2131" b="1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8</a:t>
            </a:r>
            <a:r>
              <a:rPr sz="2131" b="1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i</a:t>
            </a:r>
            <a:r>
              <a:rPr sz="2131" b="1" dirty="0">
                <a:latin typeface="Arial"/>
                <a:cs typeface="Arial"/>
              </a:rPr>
              <a:t> </a:t>
            </a:r>
            <a:r>
              <a:rPr sz="2131" b="1" spc="-7" dirty="0">
                <a:latin typeface="Arial"/>
                <a:cs typeface="Arial"/>
              </a:rPr>
              <a:t>9)</a:t>
            </a:r>
            <a:r>
              <a:rPr sz="2131" b="1" dirty="0">
                <a:latin typeface="Arial"/>
                <a:cs typeface="Arial"/>
              </a:rPr>
              <a:t> </a:t>
            </a:r>
            <a:r>
              <a:rPr sz="2131" spc="-7" dirty="0">
                <a:latin typeface="Microsoft Sans Serif"/>
                <a:cs typeface="Microsoft Sans Serif"/>
              </a:rPr>
              <a:t>kako</a:t>
            </a:r>
            <a:r>
              <a:rPr sz="2131" dirty="0">
                <a:latin typeface="Microsoft Sans Serif"/>
                <a:cs typeface="Microsoft Sans Serif"/>
              </a:rPr>
              <a:t> </a:t>
            </a:r>
            <a:r>
              <a:rPr sz="2131" spc="-13" dirty="0">
                <a:latin typeface="Microsoft Sans Serif"/>
                <a:cs typeface="Microsoft Sans Serif"/>
              </a:rPr>
              <a:t>bi</a:t>
            </a:r>
            <a:r>
              <a:rPr sz="2131" spc="-7" dirty="0">
                <a:latin typeface="Microsoft Sans Serif"/>
                <a:cs typeface="Microsoft Sans Serif"/>
              </a:rPr>
              <a:t> </a:t>
            </a:r>
            <a:r>
              <a:rPr sz="2131" dirty="0">
                <a:latin typeface="Microsoft Sans Serif"/>
                <a:cs typeface="Microsoft Sans Serif"/>
              </a:rPr>
              <a:t>se</a:t>
            </a:r>
            <a:r>
              <a:rPr sz="2131" spc="7" dirty="0">
                <a:latin typeface="Microsoft Sans Serif"/>
                <a:cs typeface="Microsoft Sans Serif"/>
              </a:rPr>
              <a:t> </a:t>
            </a:r>
            <a:r>
              <a:rPr sz="2131" spc="-7" dirty="0">
                <a:latin typeface="Microsoft Sans Serif"/>
                <a:cs typeface="Microsoft Sans Serif"/>
              </a:rPr>
              <a:t>potaknule</a:t>
            </a:r>
            <a:r>
              <a:rPr sz="2131" dirty="0">
                <a:latin typeface="Microsoft Sans Serif"/>
                <a:cs typeface="Microsoft Sans Serif"/>
              </a:rPr>
              <a:t> </a:t>
            </a:r>
            <a:r>
              <a:rPr sz="2131" spc="-7" dirty="0">
                <a:latin typeface="Microsoft Sans Serif"/>
                <a:cs typeface="Microsoft Sans Serif"/>
              </a:rPr>
              <a:t>poslovne</a:t>
            </a:r>
            <a:r>
              <a:rPr sz="2131" dirty="0">
                <a:latin typeface="Microsoft Sans Serif"/>
                <a:cs typeface="Microsoft Sans Serif"/>
              </a:rPr>
              <a:t> </a:t>
            </a:r>
            <a:r>
              <a:rPr sz="2131" spc="-7" dirty="0">
                <a:latin typeface="Microsoft Sans Serif"/>
                <a:cs typeface="Microsoft Sans Serif"/>
              </a:rPr>
              <a:t>aktivnosti</a:t>
            </a:r>
            <a:r>
              <a:rPr sz="2131" dirty="0">
                <a:latin typeface="Microsoft Sans Serif"/>
                <a:cs typeface="Microsoft Sans Serif"/>
              </a:rPr>
              <a:t> </a:t>
            </a:r>
            <a:r>
              <a:rPr sz="2131" spc="-20" dirty="0">
                <a:latin typeface="Microsoft Sans Serif"/>
                <a:cs typeface="Microsoft Sans Serif"/>
              </a:rPr>
              <a:t>i </a:t>
            </a:r>
            <a:r>
              <a:rPr sz="2131" spc="-13" dirty="0">
                <a:latin typeface="Microsoft Sans Serif"/>
                <a:cs typeface="Microsoft Sans Serif"/>
              </a:rPr>
              <a:t> </a:t>
            </a:r>
            <a:r>
              <a:rPr sz="2131" spc="-7" dirty="0">
                <a:latin typeface="Microsoft Sans Serif"/>
                <a:cs typeface="Microsoft Sans Serif"/>
              </a:rPr>
              <a:t>pokrenula proizvodnja novih proizvoda </a:t>
            </a:r>
            <a:r>
              <a:rPr sz="2131" spc="-20" dirty="0">
                <a:latin typeface="Microsoft Sans Serif"/>
                <a:cs typeface="Microsoft Sans Serif"/>
              </a:rPr>
              <a:t>i </a:t>
            </a:r>
            <a:r>
              <a:rPr sz="2131" spc="-13" dirty="0">
                <a:latin typeface="Microsoft Sans Serif"/>
                <a:cs typeface="Microsoft Sans Serif"/>
              </a:rPr>
              <a:t>usluga </a:t>
            </a:r>
            <a:r>
              <a:rPr sz="2131" spc="-7" dirty="0">
                <a:latin typeface="Microsoft Sans Serif"/>
                <a:cs typeface="Microsoft Sans Serif"/>
              </a:rPr>
              <a:t>(novih </a:t>
            </a:r>
            <a:r>
              <a:rPr sz="2131" dirty="0">
                <a:latin typeface="Microsoft Sans Serif"/>
                <a:cs typeface="Microsoft Sans Serif"/>
              </a:rPr>
              <a:t>za </a:t>
            </a:r>
            <a:r>
              <a:rPr sz="2131" spc="-13" dirty="0">
                <a:latin typeface="Microsoft Sans Serif"/>
                <a:cs typeface="Microsoft Sans Serif"/>
              </a:rPr>
              <a:t>poduzeće </a:t>
            </a:r>
            <a:r>
              <a:rPr sz="2131" spc="-20" dirty="0">
                <a:latin typeface="Microsoft Sans Serif"/>
                <a:cs typeface="Microsoft Sans Serif"/>
              </a:rPr>
              <a:t>i/ili </a:t>
            </a:r>
            <a:r>
              <a:rPr sz="2131" spc="-7" dirty="0">
                <a:latin typeface="Microsoft Sans Serif"/>
                <a:cs typeface="Microsoft Sans Serif"/>
              </a:rPr>
              <a:t>novih na tržištu) te </a:t>
            </a:r>
            <a:r>
              <a:rPr sz="2131" dirty="0">
                <a:latin typeface="Microsoft Sans Serif"/>
                <a:cs typeface="Microsoft Sans Serif"/>
              </a:rPr>
              <a:t> </a:t>
            </a:r>
            <a:r>
              <a:rPr sz="2131" spc="-7" dirty="0">
                <a:latin typeface="Microsoft Sans Serif"/>
                <a:cs typeface="Microsoft Sans Serif"/>
              </a:rPr>
              <a:t>ostvarili </a:t>
            </a:r>
            <a:r>
              <a:rPr sz="2131" spc="-13" dirty="0">
                <a:latin typeface="Microsoft Sans Serif"/>
                <a:cs typeface="Microsoft Sans Serif"/>
              </a:rPr>
              <a:t>pozitivni poslovni </a:t>
            </a:r>
            <a:r>
              <a:rPr sz="2131" spc="-7" dirty="0">
                <a:latin typeface="Microsoft Sans Serif"/>
                <a:cs typeface="Microsoft Sans Serif"/>
              </a:rPr>
              <a:t>rezultati </a:t>
            </a:r>
            <a:r>
              <a:rPr sz="2131" spc="-20" dirty="0">
                <a:latin typeface="Microsoft Sans Serif"/>
                <a:cs typeface="Microsoft Sans Serif"/>
              </a:rPr>
              <a:t>i </a:t>
            </a:r>
            <a:r>
              <a:rPr sz="2131" spc="-7" dirty="0">
                <a:latin typeface="Microsoft Sans Serif"/>
                <a:cs typeface="Microsoft Sans Serif"/>
              </a:rPr>
              <a:t>rast poduzeća s </a:t>
            </a:r>
            <a:r>
              <a:rPr sz="2131" spc="-13" dirty="0">
                <a:latin typeface="Microsoft Sans Serif"/>
                <a:cs typeface="Microsoft Sans Serif"/>
              </a:rPr>
              <a:t>potencijalom </a:t>
            </a:r>
            <a:r>
              <a:rPr sz="2131" spc="-7" dirty="0">
                <a:latin typeface="Microsoft Sans Serif"/>
                <a:cs typeface="Microsoft Sans Serif"/>
              </a:rPr>
              <a:t>na međunarodnoj razini. </a:t>
            </a:r>
            <a:r>
              <a:rPr sz="2131" dirty="0">
                <a:latin typeface="Microsoft Sans Serif"/>
                <a:cs typeface="Microsoft Sans Serif"/>
              </a:rPr>
              <a:t> </a:t>
            </a:r>
            <a:endParaRPr lang="hr-HR" sz="2131" dirty="0">
              <a:latin typeface="Microsoft Sans Serif"/>
              <a:cs typeface="Microsoft Sans Serif"/>
            </a:endParaRPr>
          </a:p>
          <a:p>
            <a:pPr marL="16913" marR="6765" algn="just">
              <a:spcBef>
                <a:spcPts val="127"/>
              </a:spcBef>
            </a:pPr>
            <a:endParaRPr lang="hr-HR" sz="2131" spc="-13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80489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2C175-D336-4A27-8E7D-BB81AE1B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Očekuju se: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F54EAB-B90F-4DA2-9C04-2D9B205A3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Ponovo EU natječaji za inovacije: IRI 3 …</a:t>
            </a:r>
          </a:p>
        </p:txBody>
      </p:sp>
    </p:spTree>
    <p:extLst>
      <p:ext uri="{BB962C8B-B14F-4D97-AF65-F5344CB8AC3E}">
        <p14:creationId xmlns:p14="http://schemas.microsoft.com/office/powerpoint/2010/main" val="1953560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C57B6-D977-402C-B1CE-348A48E5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CERTIFIKACIJA PROIZVODA I USLUGA</a:t>
            </a:r>
          </a:p>
        </p:txBody>
      </p:sp>
      <p:pic>
        <p:nvPicPr>
          <p:cNvPr id="1026" name="Picture 2" descr="Certifikacijom proizvoda do tržišta - Poslovni biro PBIRO">
            <a:extLst>
              <a:ext uri="{FF2B5EF4-FFF2-40B4-BE49-F238E27FC236}">
                <a16:creationId xmlns:a16="http://schemas.microsoft.com/office/drawing/2014/main" id="{A8F487EF-9283-448E-B6D8-E4687240F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67" y="3638550"/>
            <a:ext cx="3802865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2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B8B435-97C6-46D4-B18A-A37FAB30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Nematerijalna imovina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D995FC-5E97-4F4F-BEED-26BE0931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U poslovnom smislu intelektualno vlasništvo predstavlja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nematerijalnu imovinu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čija uspješna eksploatacija može biti vrijedan temelj poslovanja.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0180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F025F6-227C-48C3-B2A1-8D67EECC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certifikacija?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644E10-E994-44BC-8D78-7875BFBE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postupak u kojem neovisna organizacija na temelju provedenog ocjenjivanja sukladnosti, utvrđuje zadovoljava li proizvod, proces, sustav upravljanja ili osoba kriterije sadržane u određenom normativnom dokumentu.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2100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79E5F-C699-4640-8A27-DCB3B358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Certifikacijska tijela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BDA02C-EBA2-4C78-B996-FA242F24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1. </a:t>
            </a:r>
            <a:r>
              <a:rPr lang="hr-H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certifikacijska tijela za certifikaciju sustava upravljanja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certifikacijska tijela za certifikaciju proizvoda</a:t>
            </a:r>
            <a:b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certifikacijska tijela za certifikaciju osoblja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89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2E36C0-DF17-47E8-9A38-25C92195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Certifikacijska tijela za proizvode 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7E54FD-4AC5-4CF5-888E-DACC8E4CC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tijela koja vrše ocjenjivanje sukladnosti proizvoda pri čemu proizvod uključuje i proces i uslugu. </a:t>
            </a:r>
          </a:p>
          <a:p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Primjeri: Građevni proizvodi (uključujući i certifikaciju tvorničke kontrole proizvodnje), proizvodi ekološke proizvodnje, proizvodi osobne i zaštitne opreme, električni strojevi, oprema i komponente, tlačna oprema i tlačne posude, igračke itd. samo su neki od predmeta certifikacije certifikacijskih tijela za proizvode.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1383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FA353-C1E8-4D6D-89E1-DB0E85D9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Kakva je razlika između certifikacija i akreditacije? 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977A99-D152-4675-94D0-3F90CD304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Certifikacija je potvrđivanje koje provodi treća strana, a odnosi se na proizvode, procese, sustave ili osobe</a:t>
            </a:r>
            <a:r>
              <a:rPr lang="hr-HR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 </a:t>
            </a:r>
          </a:p>
          <a:p>
            <a:r>
              <a:rPr lang="hr-HR" sz="1800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Akreditacija je ocjenjivanje koje provodi treća strana, a odnosi se na tijelo za ocjenjivanje sukladnosti dajući formalni dokaz njegove osposobljenosti za obavljanje zadataka ocjenjivanja sukladnosti</a:t>
            </a:r>
            <a:r>
              <a:rPr lang="hr-HR" sz="1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7599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1BFB57-A9B0-4502-B6D7-A8363A3E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certifikata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D5705C-2210-42AF-ABFF-320EDAA97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Ima ih jako puno, različite su – prema djelatnostima</a:t>
            </a:r>
          </a:p>
          <a:p>
            <a:r>
              <a:rPr lang="hr-HR" dirty="0"/>
              <a:t>Npr. CE oznaka, certifikati za zavarivanje, razni sigurnosni certifikati…itd.</a:t>
            </a:r>
          </a:p>
          <a:p>
            <a:r>
              <a:rPr lang="hr-HR" dirty="0"/>
              <a:t>Na EU tržištu nemoguće uspjeti bez certifikata!</a:t>
            </a:r>
          </a:p>
        </p:txBody>
      </p:sp>
    </p:spTree>
    <p:extLst>
      <p:ext uri="{BB962C8B-B14F-4D97-AF65-F5344CB8AC3E}">
        <p14:creationId xmlns:p14="http://schemas.microsoft.com/office/powerpoint/2010/main" val="2403392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97352B-BF9B-46EC-8542-237C0767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CE oznaka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3EA830-F0C8-40C7-B9B0-3D144AC1A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595959"/>
                </a:solidFill>
                <a:latin typeface="base"/>
              </a:rPr>
              <a:t>S</a:t>
            </a: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kraćenica </a:t>
            </a:r>
            <a:r>
              <a:rPr lang="hr-HR" b="0" i="0" dirty="0" err="1">
                <a:solidFill>
                  <a:srgbClr val="595959"/>
                </a:solidFill>
                <a:effectLst/>
                <a:latin typeface="base"/>
              </a:rPr>
              <a:t>od"Conformité</a:t>
            </a: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 </a:t>
            </a:r>
            <a:r>
              <a:rPr lang="hr-HR" b="0" i="0" dirty="0" err="1">
                <a:solidFill>
                  <a:srgbClr val="595959"/>
                </a:solidFill>
                <a:effectLst/>
                <a:latin typeface="base"/>
              </a:rPr>
              <a:t>Européenne</a:t>
            </a: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" (engl. European </a:t>
            </a:r>
            <a:r>
              <a:rPr lang="hr-HR" b="0" i="0" dirty="0" err="1">
                <a:solidFill>
                  <a:srgbClr val="595959"/>
                </a:solidFill>
                <a:effectLst/>
                <a:latin typeface="base"/>
              </a:rPr>
              <a:t>Conformity</a:t>
            </a: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) i predstavlja oznaku proizvođača da je proizvod sukladan sa smjernicama EU i odgovarajućim Europskim normama na koje se pozivaju smjernice.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2954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B285BE-4025-46D4-BE91-D83CA9A86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 oznaka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3407B0-4567-4629-ADA0-762C49038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Upravo CE oznaka omogućuje slobodan protok robe na tržištu EU i iz toga razloga CE oznaku zovu i "putovnicom, kartom za Europsko tržište".</a:t>
            </a:r>
          </a:p>
          <a:p>
            <a:pPr algn="l"/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CE oznaka na proizvodu predstavlja oznaku proizvođača da proizvod ispunjava sve bitne zahtjeve glede sigurnosti i zdravlja u pogledu smjernica EU i harmoniziranih normi.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1071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C7E18D-EE36-4172-9CDE-AC7E34F2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Certifikacija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53150C-FB97-4CF8-9405-1C40FB45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Ovisno o zahtjevima za sigurnošću, zdravljem, čistoćom i zaštitom okoliša, proizvođač vrši ocjenu sukladnosti proizvoda s zahtjevima smjernica i normi, te angažira Prijavljeno tijelo (eng. </a:t>
            </a:r>
            <a:r>
              <a:rPr lang="hr-HR" b="0" i="0" dirty="0" err="1">
                <a:solidFill>
                  <a:srgbClr val="595959"/>
                </a:solidFill>
                <a:effectLst/>
                <a:latin typeface="base"/>
              </a:rPr>
              <a:t>Notified</a:t>
            </a: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 </a:t>
            </a:r>
            <a:r>
              <a:rPr lang="hr-HR" b="0" i="0" dirty="0" err="1">
                <a:solidFill>
                  <a:srgbClr val="595959"/>
                </a:solidFill>
                <a:effectLst/>
                <a:latin typeface="base"/>
              </a:rPr>
              <a:t>Body</a:t>
            </a: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9736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167C44-3187-4C1D-B309-0F9E8F08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Modularan pristup certificiranju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955BD0-327D-4178-B627-289303C3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Modul A: Interna kontrola proizvoda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Modul B: EC tipsko ispitivanje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Modul C: Sukladnost s tipom proizvoda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Modul D: Osiguran sustav kvalitete proizvodnje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Modul E: Osiguran sustav kvalitete proizvoda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Modul F: Verifikacija proizvoda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Modul G: EC pojedinačna proizvodnja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95959"/>
                </a:solidFill>
                <a:effectLst/>
                <a:latin typeface="base"/>
              </a:rPr>
              <a:t>Modul H: Potpuno osiguranje kvalitete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5716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484CED-6B33-43CB-8E27-200153DD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Primjer: certificiranje proizvoda u ekološkoj proizvodnji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37DF91-6233-4A4F-9E42-35B55BD6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0" dirty="0">
                <a:solidFill>
                  <a:srgbClr val="777777"/>
                </a:solidFill>
                <a:effectLst/>
                <a:latin typeface="Istok Web"/>
              </a:rPr>
              <a:t>T NZZJZAŠ</a:t>
            </a:r>
            <a:r>
              <a:rPr lang="hr-HR" b="0" i="0" dirty="0">
                <a:solidFill>
                  <a:srgbClr val="777777"/>
                </a:solidFill>
                <a:effectLst/>
                <a:latin typeface="Istok Web"/>
              </a:rPr>
              <a:t> – Nastavni zavod za javno zdravstvo Dr. Andrija Štampar, Certifikacijsko tijelo za  proizvode.</a:t>
            </a:r>
          </a:p>
          <a:p>
            <a:r>
              <a:rPr lang="hr-HR" b="0" i="0" dirty="0">
                <a:solidFill>
                  <a:srgbClr val="777777"/>
                </a:solidFill>
                <a:effectLst/>
                <a:latin typeface="Istok Web"/>
              </a:rPr>
              <a:t>CT NZZJAŠ certificira proizvode i upravlja radnjama ocjenjivanja, provodi stručne kontrole i ispitivanja proizvoda ekološke poljoprivrede za potrebe certificiranja te ima potpuni nadzor i odgovornost u provedbi postupaka certificiranja i održavanja certifikata.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689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02FFCB-C168-4676-943F-60D2C9B8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Pravna zaštita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A5AE36-387F-46C9-AE8E-5057871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Kako bi se zaštitila ova vrsta dobara, te na taj način potakla ljudska kreativnost koja doprinosi općem društvenom razvitku, razvijen je odgovarajući sustav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pravne zaštite intelektualnog vlasništva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. Pravo intelektualnog vlasništva obuhvaća sustav pravnih instrumenata kojima se uređuje način stjecanja intelektualnog vlasništva i način zaštite od njegovog neovlaštenog korištenja.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52849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EA972E-601D-45B8-A1D9-885095A1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 2: </a:t>
            </a:r>
            <a:r>
              <a:rPr lang="hr-HR" b="0" i="0" dirty="0">
                <a:effectLst/>
                <a:latin typeface="Roboto"/>
              </a:rPr>
              <a:t>ISO 29990 - Sustav upravljanja uslugama edukacije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C1255D-0C53-4235-8E6E-5080716B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Roboto"/>
              </a:rPr>
              <a:t>ISO 29990 - usluge učenja postavljaju osnovne zahtjeve za upravljanje kvalitetom u području obrazovanja za potrebe certificiranja.</a:t>
            </a:r>
          </a:p>
          <a:p>
            <a:pPr algn="just"/>
            <a:r>
              <a:rPr lang="hr-HR" b="0" i="0" dirty="0">
                <a:solidFill>
                  <a:srgbClr val="333333"/>
                </a:solidFill>
                <a:effectLst/>
                <a:latin typeface="Roboto"/>
              </a:rPr>
              <a:t>Certifikacija prema ovoj normi potvrđuje da stvaranje programa učenja ili seminara, njihova organizacija i znanje i iskustvo preneseno u programima učenja koje nudi tvrtka je u skladu s kvalitativnim parametrima međunarodne norme.</a:t>
            </a:r>
          </a:p>
          <a:p>
            <a:pPr algn="just"/>
            <a:r>
              <a:rPr lang="hr-HR" dirty="0">
                <a:solidFill>
                  <a:srgbClr val="333333"/>
                </a:solidFill>
                <a:latin typeface="Roboto"/>
              </a:rPr>
              <a:t>Mogu </a:t>
            </a:r>
            <a:r>
              <a:rPr lang="hr-HR" b="0" i="0" dirty="0">
                <a:solidFill>
                  <a:srgbClr val="333333"/>
                </a:solidFill>
                <a:effectLst/>
                <a:latin typeface="Roboto"/>
              </a:rPr>
              <a:t>koristiti logotip URS certifikata.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1957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7F2BD-2400-49B6-B870-68FD90AF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provesti certifikaciju?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69EE98-523F-4D16-B2B7-27CD3EFF9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  <a:t>Započnite certifikacijski proces s pravim stavom, spremni na promjene</a:t>
            </a:r>
            <a:b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</a:br>
            <a:endParaRPr lang="hr-HR" b="0" i="0" dirty="0">
              <a:solidFill>
                <a:srgbClr val="505050"/>
              </a:solidFill>
              <a:effectLst/>
              <a:latin typeface="Avenir Next W10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  <a:t>Važno je razumjeti osnovne točke norme i koristiti normu kao vodič pri definiranju vlastitog sustava upravljanja</a:t>
            </a:r>
            <a:b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</a:br>
            <a:endParaRPr lang="hr-HR" b="0" i="0" dirty="0">
              <a:solidFill>
                <a:srgbClr val="505050"/>
              </a:solidFill>
              <a:effectLst/>
              <a:latin typeface="Avenir Next W10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  <a:t>Procijenite kako će se primjena norme odraziti na vašu tvrtku i vaše procese</a:t>
            </a:r>
            <a:b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</a:br>
            <a:endParaRPr lang="hr-HR" b="0" i="0" dirty="0">
              <a:solidFill>
                <a:srgbClr val="505050"/>
              </a:solidFill>
              <a:effectLst/>
              <a:latin typeface="Avenir Next W10 Regular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3459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0C9B14-9BA4-4430-BE7B-770160DB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provesti certifikaciju?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A7F20A-C719-41CA-8812-2C807B794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  <a:t>Koristite normu kao alat za poboljšanja</a:t>
            </a:r>
            <a:b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</a:br>
            <a:endParaRPr lang="hr-HR" b="0" i="0" dirty="0">
              <a:solidFill>
                <a:srgbClr val="505050"/>
              </a:solidFill>
              <a:effectLst/>
              <a:latin typeface="Avenir Next W10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  <a:t>Upoznajte se sa rizicima i procesima koji utječu na sposobnost vaše organizacija da realizira poslovnu strategiju</a:t>
            </a:r>
            <a:b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</a:br>
            <a:endParaRPr lang="hr-HR" b="0" i="0" dirty="0">
              <a:solidFill>
                <a:srgbClr val="505050"/>
              </a:solidFill>
              <a:effectLst/>
              <a:latin typeface="Avenir Next W10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505050"/>
                </a:solidFill>
                <a:effectLst/>
                <a:latin typeface="Avenir Next W10 Regular"/>
              </a:rPr>
              <a:t>Odaberite partnera (certifikacijsko tijelo) pažljivo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7395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657451-DD4F-4186-9619-D3DCFFE1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EU projekti – kako je izgledao natječaj?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06556F-7B78-46DF-BE67-933A0945E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2017., 2018.</a:t>
            </a:r>
          </a:p>
          <a:p>
            <a:r>
              <a:rPr lang="hr-HR" sz="2800" spc="-7" dirty="0">
                <a:solidFill>
                  <a:srgbClr val="001F5F"/>
                </a:solidFill>
              </a:rPr>
              <a:t>Prioritetna</a:t>
            </a:r>
            <a:r>
              <a:rPr lang="hr-HR" sz="2800" spc="-27" dirty="0">
                <a:solidFill>
                  <a:srgbClr val="001F5F"/>
                </a:solidFill>
              </a:rPr>
              <a:t> </a:t>
            </a:r>
            <a:r>
              <a:rPr lang="hr-HR" sz="2800" spc="-7" dirty="0">
                <a:solidFill>
                  <a:srgbClr val="001F5F"/>
                </a:solidFill>
              </a:rPr>
              <a:t>os</a:t>
            </a:r>
            <a:r>
              <a:rPr lang="hr-HR" sz="2800" spc="13" dirty="0">
                <a:solidFill>
                  <a:srgbClr val="001F5F"/>
                </a:solidFill>
              </a:rPr>
              <a:t> </a:t>
            </a:r>
            <a:r>
              <a:rPr lang="hr-HR" sz="2800" spc="-7" dirty="0">
                <a:solidFill>
                  <a:srgbClr val="001F5F"/>
                </a:solidFill>
              </a:rPr>
              <a:t>3</a:t>
            </a:r>
            <a:r>
              <a:rPr lang="hr-HR" sz="2800" spc="7" dirty="0">
                <a:solidFill>
                  <a:srgbClr val="001F5F"/>
                </a:solidFill>
              </a:rPr>
              <a:t> </a:t>
            </a:r>
            <a:r>
              <a:rPr lang="hr-HR" sz="2800" dirty="0">
                <a:solidFill>
                  <a:srgbClr val="001F5F"/>
                </a:solidFill>
              </a:rPr>
              <a:t>–</a:t>
            </a:r>
            <a:r>
              <a:rPr lang="hr-HR" sz="2800" spc="20" dirty="0">
                <a:solidFill>
                  <a:srgbClr val="001F5F"/>
                </a:solidFill>
              </a:rPr>
              <a:t> </a:t>
            </a:r>
            <a:r>
              <a:rPr lang="hr-HR" sz="2800" spc="-7" dirty="0">
                <a:solidFill>
                  <a:srgbClr val="001F5F"/>
                </a:solidFill>
              </a:rPr>
              <a:t>Poslovna</a:t>
            </a:r>
            <a:r>
              <a:rPr lang="hr-HR" sz="2800" spc="13" dirty="0">
                <a:solidFill>
                  <a:srgbClr val="001F5F"/>
                </a:solidFill>
              </a:rPr>
              <a:t> </a:t>
            </a:r>
            <a:r>
              <a:rPr lang="hr-HR" sz="2800" spc="-7" dirty="0">
                <a:solidFill>
                  <a:srgbClr val="001F5F"/>
                </a:solidFill>
              </a:rPr>
              <a:t>konkurentnost</a:t>
            </a:r>
          </a:p>
          <a:p>
            <a:endParaRPr lang="hr-HR" sz="2800" spc="-7" dirty="0">
              <a:solidFill>
                <a:srgbClr val="001F5F"/>
              </a:solidFill>
            </a:endParaRPr>
          </a:p>
          <a:p>
            <a:pPr marL="16933">
              <a:spcBef>
                <a:spcPts val="133"/>
              </a:spcBef>
            </a:pPr>
            <a:r>
              <a:rPr lang="hr-HR" sz="2800" b="1" spc="-7" dirty="0">
                <a:solidFill>
                  <a:srgbClr val="001F5F"/>
                </a:solidFill>
                <a:latin typeface="Arial"/>
                <a:cs typeface="Arial"/>
              </a:rPr>
              <a:t>EFRR:</a:t>
            </a:r>
            <a:r>
              <a:rPr lang="hr-HR" sz="2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7,39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milijardi</a:t>
            </a:r>
            <a:r>
              <a:rPr lang="hr-HR" sz="2800" spc="5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kn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(970</a:t>
            </a:r>
            <a:r>
              <a:rPr lang="hr-HR" sz="28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milijuna</a:t>
            </a:r>
            <a:r>
              <a:rPr lang="hr-HR" sz="2800" spc="5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€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)</a:t>
            </a:r>
            <a:endParaRPr lang="hr-HR" sz="2800" dirty="0">
              <a:latin typeface="Microsoft Sans Serif"/>
              <a:cs typeface="Microsoft Sans Serif"/>
            </a:endParaRPr>
          </a:p>
          <a:p>
            <a:pPr marL="16933"/>
            <a:r>
              <a:rPr lang="hr-HR" sz="2800" b="1" spc="-7" dirty="0">
                <a:solidFill>
                  <a:srgbClr val="001F5F"/>
                </a:solidFill>
                <a:latin typeface="Arial"/>
                <a:cs typeface="Arial"/>
              </a:rPr>
              <a:t>Nacionalno</a:t>
            </a:r>
            <a:r>
              <a:rPr lang="hr-HR" sz="2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hr-HR" sz="2800" b="1" spc="-7" dirty="0">
                <a:solidFill>
                  <a:srgbClr val="001F5F"/>
                </a:solidFill>
                <a:latin typeface="Arial"/>
                <a:cs typeface="Arial"/>
              </a:rPr>
              <a:t>sufinanciranje:</a:t>
            </a:r>
            <a:r>
              <a:rPr lang="hr-HR" sz="2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1,3</a:t>
            </a:r>
            <a:r>
              <a:rPr lang="hr-HR" sz="28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milijardi</a:t>
            </a:r>
            <a:r>
              <a:rPr lang="hr-HR" sz="2800" spc="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kn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(171</a:t>
            </a:r>
            <a:r>
              <a:rPr lang="hr-HR" sz="2800" spc="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milijun</a:t>
            </a:r>
            <a:r>
              <a:rPr lang="hr-HR" sz="2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€)</a:t>
            </a:r>
            <a:endParaRPr lang="hr-HR" sz="2800" dirty="0">
              <a:latin typeface="Microsoft Sans Serif"/>
              <a:cs typeface="Microsoft Sans Serif"/>
            </a:endParaRPr>
          </a:p>
          <a:p>
            <a:pPr marL="16933"/>
            <a:r>
              <a:rPr lang="hr-HR" sz="2800" b="1" spc="-7" dirty="0">
                <a:solidFill>
                  <a:srgbClr val="001F5F"/>
                </a:solidFill>
                <a:latin typeface="Arial"/>
                <a:cs typeface="Arial"/>
              </a:rPr>
              <a:t>Ukupna</a:t>
            </a:r>
            <a:r>
              <a:rPr lang="hr-HR" sz="2800" b="1" dirty="0">
                <a:solidFill>
                  <a:srgbClr val="001F5F"/>
                </a:solidFill>
                <a:latin typeface="Arial"/>
                <a:cs typeface="Arial"/>
              </a:rPr>
              <a:t> ulaganja:</a:t>
            </a:r>
            <a:r>
              <a:rPr lang="hr-HR" sz="2800" b="1" spc="-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8,69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milijardi</a:t>
            </a:r>
            <a:r>
              <a:rPr lang="hr-HR" sz="2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kn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(1,141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milijardi</a:t>
            </a:r>
            <a:r>
              <a:rPr lang="hr-HR" sz="2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€)</a:t>
            </a:r>
            <a:endParaRPr lang="hr-HR" sz="2800" dirty="0">
              <a:latin typeface="Microsoft Sans Serif"/>
              <a:cs typeface="Microsoft Sans Serif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1078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914400"/>
            <a:ext cx="10972800" cy="4724400"/>
          </a:xfrm>
          <a:custGeom>
            <a:avLst/>
            <a:gdLst/>
            <a:ahLst/>
            <a:cxnLst/>
            <a:rect l="l" t="t" r="r" b="b"/>
            <a:pathLst>
              <a:path w="8229600" h="3543300">
                <a:moveTo>
                  <a:pt x="8229600" y="0"/>
                </a:moveTo>
                <a:lnTo>
                  <a:pt x="0" y="0"/>
                </a:lnTo>
                <a:lnTo>
                  <a:pt x="0" y="3543300"/>
                </a:lnTo>
                <a:lnTo>
                  <a:pt x="8229600" y="3543300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4831" y="1"/>
            <a:ext cx="2487167" cy="25847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8667" y="93549"/>
            <a:ext cx="8182187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592667" y="1255438"/>
            <a:ext cx="8247380" cy="157643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2933" dirty="0">
              <a:latin typeface="Microsoft Sans Serif"/>
              <a:cs typeface="Microsoft Sans Serif"/>
            </a:endParaRPr>
          </a:p>
          <a:p>
            <a:pPr marL="2778691"/>
            <a:endParaRPr lang="hr-HR" sz="2400" dirty="0">
              <a:solidFill>
                <a:srgbClr val="001F5F"/>
              </a:solidFill>
              <a:latin typeface="Microsoft Sans Serif"/>
              <a:cs typeface="Microsoft Sans Serif"/>
            </a:endParaRPr>
          </a:p>
          <a:p>
            <a:pPr marL="2778691"/>
            <a:endParaRPr lang="hr-HR" sz="2400" dirty="0">
              <a:solidFill>
                <a:srgbClr val="001F5F"/>
              </a:solidFill>
              <a:latin typeface="Microsoft Sans Serif"/>
              <a:cs typeface="Microsoft Sans Serif"/>
            </a:endParaRPr>
          </a:p>
          <a:p>
            <a:pPr marL="2778691"/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4</a:t>
            </a:r>
            <a:r>
              <a:rPr sz="2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specifična</a:t>
            </a:r>
            <a:r>
              <a:rPr sz="24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cilja</a:t>
            </a:r>
            <a:r>
              <a:rPr sz="24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627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24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P17</a:t>
            </a:r>
            <a:r>
              <a:rPr sz="2400" spc="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u</a:t>
            </a:r>
            <a:r>
              <a:rPr sz="2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okviru</a:t>
            </a:r>
            <a:r>
              <a:rPr sz="24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cilja</a:t>
            </a:r>
            <a:r>
              <a:rPr sz="24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3d1</a:t>
            </a:r>
            <a:endParaRPr sz="24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8049" y="3245121"/>
            <a:ext cx="2780452" cy="2645833"/>
            <a:chOff x="478536" y="2433840"/>
            <a:chExt cx="2085339" cy="19843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6" y="2433840"/>
              <a:ext cx="2084832" cy="19842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" y="2458212"/>
              <a:ext cx="1994915" cy="18943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5780" y="2458212"/>
              <a:ext cx="1995170" cy="1894839"/>
            </a:xfrm>
            <a:custGeom>
              <a:avLst/>
              <a:gdLst/>
              <a:ahLst/>
              <a:cxnLst/>
              <a:rect l="l" t="t" r="r" b="b"/>
              <a:pathLst>
                <a:path w="1995170" h="1894839">
                  <a:moveTo>
                    <a:pt x="0" y="189483"/>
                  </a:moveTo>
                  <a:lnTo>
                    <a:pt x="6766" y="139112"/>
                  </a:lnTo>
                  <a:lnTo>
                    <a:pt x="25862" y="93848"/>
                  </a:lnTo>
                  <a:lnTo>
                    <a:pt x="55483" y="55499"/>
                  </a:lnTo>
                  <a:lnTo>
                    <a:pt x="93821" y="25870"/>
                  </a:lnTo>
                  <a:lnTo>
                    <a:pt x="139073" y="6768"/>
                  </a:lnTo>
                  <a:lnTo>
                    <a:pt x="189433" y="0"/>
                  </a:lnTo>
                  <a:lnTo>
                    <a:pt x="1805432" y="0"/>
                  </a:lnTo>
                  <a:lnTo>
                    <a:pt x="1855803" y="6768"/>
                  </a:lnTo>
                  <a:lnTo>
                    <a:pt x="1901067" y="25870"/>
                  </a:lnTo>
                  <a:lnTo>
                    <a:pt x="1939417" y="55499"/>
                  </a:lnTo>
                  <a:lnTo>
                    <a:pt x="1969045" y="93848"/>
                  </a:lnTo>
                  <a:lnTo>
                    <a:pt x="1988147" y="139112"/>
                  </a:lnTo>
                  <a:lnTo>
                    <a:pt x="1994915" y="189483"/>
                  </a:lnTo>
                  <a:lnTo>
                    <a:pt x="1994915" y="1704898"/>
                  </a:lnTo>
                  <a:lnTo>
                    <a:pt x="1988147" y="1755258"/>
                  </a:lnTo>
                  <a:lnTo>
                    <a:pt x="1969045" y="1800510"/>
                  </a:lnTo>
                  <a:lnTo>
                    <a:pt x="1939416" y="1838848"/>
                  </a:lnTo>
                  <a:lnTo>
                    <a:pt x="1901067" y="1868469"/>
                  </a:lnTo>
                  <a:lnTo>
                    <a:pt x="1855803" y="1887565"/>
                  </a:lnTo>
                  <a:lnTo>
                    <a:pt x="1805432" y="1894332"/>
                  </a:lnTo>
                  <a:lnTo>
                    <a:pt x="189433" y="1894332"/>
                  </a:lnTo>
                  <a:lnTo>
                    <a:pt x="139073" y="1887565"/>
                  </a:lnTo>
                  <a:lnTo>
                    <a:pt x="93821" y="1868469"/>
                  </a:lnTo>
                  <a:lnTo>
                    <a:pt x="55483" y="1838848"/>
                  </a:lnTo>
                  <a:lnTo>
                    <a:pt x="25862" y="1800510"/>
                  </a:lnTo>
                  <a:lnTo>
                    <a:pt x="6766" y="1755258"/>
                  </a:lnTo>
                  <a:lnTo>
                    <a:pt x="0" y="1704898"/>
                  </a:lnTo>
                  <a:lnTo>
                    <a:pt x="0" y="189483"/>
                  </a:lnTo>
                  <a:close/>
                </a:path>
              </a:pathLst>
            </a:custGeom>
            <a:ln w="9144">
              <a:solidFill>
                <a:srgbClr val="4089A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65717" y="4511547"/>
            <a:ext cx="1929553" cy="517235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16933" marR="6773" indent="332730">
              <a:lnSpc>
                <a:spcPts val="1787"/>
              </a:lnSpc>
              <a:spcBef>
                <a:spcPts val="433"/>
              </a:spcBef>
            </a:pPr>
            <a:r>
              <a:rPr sz="1733" b="1" spc="-13" dirty="0">
                <a:latin typeface="Arial"/>
                <a:cs typeface="Arial"/>
              </a:rPr>
              <a:t>Poboljšanje </a:t>
            </a:r>
            <a:r>
              <a:rPr sz="1733" b="1" spc="-7" dirty="0">
                <a:latin typeface="Arial"/>
                <a:cs typeface="Arial"/>
              </a:rPr>
              <a:t> inovativnosti</a:t>
            </a:r>
            <a:r>
              <a:rPr sz="1733" b="1" spc="-53" dirty="0">
                <a:latin typeface="Arial"/>
                <a:cs typeface="Arial"/>
              </a:rPr>
              <a:t> </a:t>
            </a:r>
            <a:r>
              <a:rPr sz="1733" b="1" dirty="0">
                <a:latin typeface="Arial"/>
                <a:cs typeface="Arial"/>
              </a:rPr>
              <a:t>MSP</a:t>
            </a:r>
            <a:endParaRPr sz="1733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97151" y="3245121"/>
            <a:ext cx="4560147" cy="2645833"/>
            <a:chOff x="1197863" y="2433840"/>
            <a:chExt cx="3420110" cy="198437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7863" y="2563355"/>
              <a:ext cx="717054" cy="7155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2888" y="2433840"/>
              <a:ext cx="2084832" cy="19842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0131" y="2458212"/>
              <a:ext cx="1994916" cy="18943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80131" y="2458212"/>
              <a:ext cx="1995170" cy="1894839"/>
            </a:xfrm>
            <a:custGeom>
              <a:avLst/>
              <a:gdLst/>
              <a:ahLst/>
              <a:cxnLst/>
              <a:rect l="l" t="t" r="r" b="b"/>
              <a:pathLst>
                <a:path w="1995170" h="1894839">
                  <a:moveTo>
                    <a:pt x="0" y="189483"/>
                  </a:moveTo>
                  <a:lnTo>
                    <a:pt x="6768" y="139112"/>
                  </a:lnTo>
                  <a:lnTo>
                    <a:pt x="25870" y="93848"/>
                  </a:lnTo>
                  <a:lnTo>
                    <a:pt x="55499" y="55499"/>
                  </a:lnTo>
                  <a:lnTo>
                    <a:pt x="93848" y="25870"/>
                  </a:lnTo>
                  <a:lnTo>
                    <a:pt x="139112" y="6768"/>
                  </a:lnTo>
                  <a:lnTo>
                    <a:pt x="189484" y="0"/>
                  </a:lnTo>
                  <a:lnTo>
                    <a:pt x="1805432" y="0"/>
                  </a:lnTo>
                  <a:lnTo>
                    <a:pt x="1855803" y="6768"/>
                  </a:lnTo>
                  <a:lnTo>
                    <a:pt x="1901067" y="25870"/>
                  </a:lnTo>
                  <a:lnTo>
                    <a:pt x="1939417" y="55499"/>
                  </a:lnTo>
                  <a:lnTo>
                    <a:pt x="1969045" y="93848"/>
                  </a:lnTo>
                  <a:lnTo>
                    <a:pt x="1988147" y="139112"/>
                  </a:lnTo>
                  <a:lnTo>
                    <a:pt x="1994916" y="189483"/>
                  </a:lnTo>
                  <a:lnTo>
                    <a:pt x="1994916" y="1704898"/>
                  </a:lnTo>
                  <a:lnTo>
                    <a:pt x="1988147" y="1755258"/>
                  </a:lnTo>
                  <a:lnTo>
                    <a:pt x="1969045" y="1800510"/>
                  </a:lnTo>
                  <a:lnTo>
                    <a:pt x="1939417" y="1838848"/>
                  </a:lnTo>
                  <a:lnTo>
                    <a:pt x="1901067" y="1868469"/>
                  </a:lnTo>
                  <a:lnTo>
                    <a:pt x="1855803" y="1887565"/>
                  </a:lnTo>
                  <a:lnTo>
                    <a:pt x="1805432" y="1894332"/>
                  </a:lnTo>
                  <a:lnTo>
                    <a:pt x="189484" y="1894332"/>
                  </a:lnTo>
                  <a:lnTo>
                    <a:pt x="139112" y="1887565"/>
                  </a:lnTo>
                  <a:lnTo>
                    <a:pt x="93848" y="1868469"/>
                  </a:lnTo>
                  <a:lnTo>
                    <a:pt x="55499" y="1838848"/>
                  </a:lnTo>
                  <a:lnTo>
                    <a:pt x="25870" y="1800510"/>
                  </a:lnTo>
                  <a:lnTo>
                    <a:pt x="6768" y="1755258"/>
                  </a:lnTo>
                  <a:lnTo>
                    <a:pt x="0" y="1704898"/>
                  </a:lnTo>
                  <a:lnTo>
                    <a:pt x="0" y="189483"/>
                  </a:lnTo>
                  <a:close/>
                </a:path>
              </a:pathLst>
            </a:custGeom>
            <a:ln w="9144">
              <a:solidFill>
                <a:srgbClr val="AECA1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22286" y="4397755"/>
            <a:ext cx="2099733" cy="74721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algn="ctr">
              <a:lnSpc>
                <a:spcPts val="1933"/>
              </a:lnSpc>
              <a:spcBef>
                <a:spcPts val="127"/>
              </a:spcBef>
            </a:pPr>
            <a:r>
              <a:rPr sz="1733" b="1" spc="-13" dirty="0">
                <a:latin typeface="Arial"/>
                <a:cs typeface="Arial"/>
              </a:rPr>
              <a:t>Povećanje</a:t>
            </a:r>
            <a:endParaRPr sz="1733">
              <a:latin typeface="Arial"/>
              <a:cs typeface="Arial"/>
            </a:endParaRPr>
          </a:p>
          <a:p>
            <a:pPr marL="16933" marR="6773" algn="ctr">
              <a:lnSpc>
                <a:spcPts val="1787"/>
              </a:lnSpc>
              <a:spcBef>
                <a:spcPts val="160"/>
              </a:spcBef>
            </a:pPr>
            <a:r>
              <a:rPr sz="1733" b="1" spc="-7" dirty="0">
                <a:latin typeface="Arial"/>
                <a:cs typeface="Arial"/>
              </a:rPr>
              <a:t>učinkovitosti i </a:t>
            </a:r>
            <a:r>
              <a:rPr sz="1733" b="1" spc="-13" dirty="0">
                <a:latin typeface="Arial"/>
                <a:cs typeface="Arial"/>
              </a:rPr>
              <a:t>rasta </a:t>
            </a:r>
            <a:r>
              <a:rPr sz="1733" b="1" spc="-467" dirty="0">
                <a:latin typeface="Arial"/>
                <a:cs typeface="Arial"/>
              </a:rPr>
              <a:t> </a:t>
            </a:r>
            <a:r>
              <a:rPr sz="1733" b="1" dirty="0">
                <a:latin typeface="Arial"/>
                <a:cs typeface="Arial"/>
              </a:rPr>
              <a:t>MSP</a:t>
            </a:r>
            <a:endParaRPr sz="1733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38320" y="3245121"/>
            <a:ext cx="4558453" cy="2645833"/>
            <a:chOff x="3253740" y="2433840"/>
            <a:chExt cx="3418840" cy="198437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3740" y="2563355"/>
              <a:ext cx="717054" cy="7155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8764" y="2433840"/>
              <a:ext cx="2083308" cy="19842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8868" y="3252216"/>
              <a:ext cx="1996439" cy="755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6008" y="2458212"/>
              <a:ext cx="1993391" cy="189433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36008" y="2458212"/>
              <a:ext cx="1993900" cy="1894839"/>
            </a:xfrm>
            <a:custGeom>
              <a:avLst/>
              <a:gdLst/>
              <a:ahLst/>
              <a:cxnLst/>
              <a:rect l="l" t="t" r="r" b="b"/>
              <a:pathLst>
                <a:path w="1993900" h="1894839">
                  <a:moveTo>
                    <a:pt x="0" y="189483"/>
                  </a:moveTo>
                  <a:lnTo>
                    <a:pt x="6768" y="139112"/>
                  </a:lnTo>
                  <a:lnTo>
                    <a:pt x="25870" y="93848"/>
                  </a:lnTo>
                  <a:lnTo>
                    <a:pt x="55499" y="55499"/>
                  </a:lnTo>
                  <a:lnTo>
                    <a:pt x="93848" y="25870"/>
                  </a:lnTo>
                  <a:lnTo>
                    <a:pt x="139112" y="6768"/>
                  </a:lnTo>
                  <a:lnTo>
                    <a:pt x="189483" y="0"/>
                  </a:lnTo>
                  <a:lnTo>
                    <a:pt x="1803907" y="0"/>
                  </a:lnTo>
                  <a:lnTo>
                    <a:pt x="1854279" y="6768"/>
                  </a:lnTo>
                  <a:lnTo>
                    <a:pt x="1899543" y="25870"/>
                  </a:lnTo>
                  <a:lnTo>
                    <a:pt x="1937892" y="55499"/>
                  </a:lnTo>
                  <a:lnTo>
                    <a:pt x="1967521" y="93848"/>
                  </a:lnTo>
                  <a:lnTo>
                    <a:pt x="1986623" y="139112"/>
                  </a:lnTo>
                  <a:lnTo>
                    <a:pt x="1993391" y="189483"/>
                  </a:lnTo>
                  <a:lnTo>
                    <a:pt x="1993391" y="1704898"/>
                  </a:lnTo>
                  <a:lnTo>
                    <a:pt x="1986623" y="1755258"/>
                  </a:lnTo>
                  <a:lnTo>
                    <a:pt x="1967521" y="1800510"/>
                  </a:lnTo>
                  <a:lnTo>
                    <a:pt x="1937892" y="1838848"/>
                  </a:lnTo>
                  <a:lnTo>
                    <a:pt x="1899543" y="1868469"/>
                  </a:lnTo>
                  <a:lnTo>
                    <a:pt x="1854279" y="1887565"/>
                  </a:lnTo>
                  <a:lnTo>
                    <a:pt x="1803907" y="1894332"/>
                  </a:lnTo>
                  <a:lnTo>
                    <a:pt x="189483" y="1894332"/>
                  </a:lnTo>
                  <a:lnTo>
                    <a:pt x="139112" y="1887565"/>
                  </a:lnTo>
                  <a:lnTo>
                    <a:pt x="93848" y="1868469"/>
                  </a:lnTo>
                  <a:lnTo>
                    <a:pt x="55499" y="1838848"/>
                  </a:lnTo>
                  <a:lnTo>
                    <a:pt x="25870" y="1800510"/>
                  </a:lnTo>
                  <a:lnTo>
                    <a:pt x="6768" y="1755258"/>
                  </a:lnTo>
                  <a:lnTo>
                    <a:pt x="0" y="1704898"/>
                  </a:lnTo>
                  <a:lnTo>
                    <a:pt x="0" y="189483"/>
                  </a:lnTo>
                  <a:close/>
                </a:path>
              </a:pathLst>
            </a:custGeom>
            <a:ln w="9144">
              <a:solidFill>
                <a:srgbClr val="4089A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78955" y="4397755"/>
            <a:ext cx="2265680" cy="748068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24553" marR="6773" indent="-8466" algn="just">
              <a:lnSpc>
                <a:spcPts val="1787"/>
              </a:lnSpc>
              <a:spcBef>
                <a:spcPts val="433"/>
              </a:spcBef>
            </a:pPr>
            <a:r>
              <a:rPr sz="1733" b="1" spc="-7" dirty="0">
                <a:latin typeface="Arial"/>
                <a:cs typeface="Arial"/>
              </a:rPr>
              <a:t>Bolji pristup </a:t>
            </a:r>
            <a:r>
              <a:rPr sz="1733" b="1" spc="-13" dirty="0">
                <a:latin typeface="Arial"/>
                <a:cs typeface="Arial"/>
              </a:rPr>
              <a:t>izvorima </a:t>
            </a:r>
            <a:r>
              <a:rPr sz="1733" b="1" spc="-467" dirty="0">
                <a:latin typeface="Arial"/>
                <a:cs typeface="Arial"/>
              </a:rPr>
              <a:t> </a:t>
            </a:r>
            <a:r>
              <a:rPr sz="1733" b="1" spc="-7" dirty="0">
                <a:latin typeface="Arial"/>
                <a:cs typeface="Arial"/>
              </a:rPr>
              <a:t>financiranja za male i </a:t>
            </a:r>
            <a:r>
              <a:rPr sz="1733" b="1" spc="-467" dirty="0">
                <a:latin typeface="Arial"/>
                <a:cs typeface="Arial"/>
              </a:rPr>
              <a:t> </a:t>
            </a:r>
            <a:r>
              <a:rPr sz="1733" b="1" spc="-13" dirty="0">
                <a:latin typeface="Arial"/>
                <a:cs typeface="Arial"/>
              </a:rPr>
              <a:t>srednje</a:t>
            </a:r>
            <a:r>
              <a:rPr sz="1733" b="1" spc="-7" dirty="0">
                <a:latin typeface="Arial"/>
                <a:cs typeface="Arial"/>
              </a:rPr>
              <a:t> </a:t>
            </a:r>
            <a:r>
              <a:rPr sz="1733" b="1" spc="-13" dirty="0">
                <a:latin typeface="Arial"/>
                <a:cs typeface="Arial"/>
              </a:rPr>
              <a:t>poduzetnike</a:t>
            </a:r>
            <a:endParaRPr sz="1733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077455" y="3245121"/>
            <a:ext cx="4560147" cy="2645833"/>
            <a:chOff x="5308091" y="2433840"/>
            <a:chExt cx="3420110" cy="198437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08091" y="2563355"/>
              <a:ext cx="717054" cy="7155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3115" y="2433840"/>
              <a:ext cx="2084831" cy="19842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0359" y="2458212"/>
              <a:ext cx="1994916" cy="189433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690359" y="2458212"/>
              <a:ext cx="1995170" cy="1894839"/>
            </a:xfrm>
            <a:custGeom>
              <a:avLst/>
              <a:gdLst/>
              <a:ahLst/>
              <a:cxnLst/>
              <a:rect l="l" t="t" r="r" b="b"/>
              <a:pathLst>
                <a:path w="1995170" h="1894839">
                  <a:moveTo>
                    <a:pt x="0" y="189483"/>
                  </a:moveTo>
                  <a:lnTo>
                    <a:pt x="6768" y="139112"/>
                  </a:lnTo>
                  <a:lnTo>
                    <a:pt x="25870" y="93848"/>
                  </a:lnTo>
                  <a:lnTo>
                    <a:pt x="55499" y="55499"/>
                  </a:lnTo>
                  <a:lnTo>
                    <a:pt x="93848" y="25870"/>
                  </a:lnTo>
                  <a:lnTo>
                    <a:pt x="139112" y="6768"/>
                  </a:lnTo>
                  <a:lnTo>
                    <a:pt x="189484" y="0"/>
                  </a:lnTo>
                  <a:lnTo>
                    <a:pt x="1805432" y="0"/>
                  </a:lnTo>
                  <a:lnTo>
                    <a:pt x="1855803" y="6768"/>
                  </a:lnTo>
                  <a:lnTo>
                    <a:pt x="1901067" y="25870"/>
                  </a:lnTo>
                  <a:lnTo>
                    <a:pt x="1939417" y="55499"/>
                  </a:lnTo>
                  <a:lnTo>
                    <a:pt x="1969045" y="93848"/>
                  </a:lnTo>
                  <a:lnTo>
                    <a:pt x="1988147" y="139112"/>
                  </a:lnTo>
                  <a:lnTo>
                    <a:pt x="1994916" y="189483"/>
                  </a:lnTo>
                  <a:lnTo>
                    <a:pt x="1994916" y="1704898"/>
                  </a:lnTo>
                  <a:lnTo>
                    <a:pt x="1988147" y="1755258"/>
                  </a:lnTo>
                  <a:lnTo>
                    <a:pt x="1969045" y="1800510"/>
                  </a:lnTo>
                  <a:lnTo>
                    <a:pt x="1939417" y="1838848"/>
                  </a:lnTo>
                  <a:lnTo>
                    <a:pt x="1901067" y="1868469"/>
                  </a:lnTo>
                  <a:lnTo>
                    <a:pt x="1855803" y="1887565"/>
                  </a:lnTo>
                  <a:lnTo>
                    <a:pt x="1805432" y="1894332"/>
                  </a:lnTo>
                  <a:lnTo>
                    <a:pt x="189484" y="1894332"/>
                  </a:lnTo>
                  <a:lnTo>
                    <a:pt x="139112" y="1887565"/>
                  </a:lnTo>
                  <a:lnTo>
                    <a:pt x="93848" y="1868469"/>
                  </a:lnTo>
                  <a:lnTo>
                    <a:pt x="55499" y="1838848"/>
                  </a:lnTo>
                  <a:lnTo>
                    <a:pt x="25870" y="1800510"/>
                  </a:lnTo>
                  <a:lnTo>
                    <a:pt x="6768" y="1755258"/>
                  </a:lnTo>
                  <a:lnTo>
                    <a:pt x="0" y="1704898"/>
                  </a:lnTo>
                  <a:lnTo>
                    <a:pt x="0" y="189483"/>
                  </a:lnTo>
                  <a:close/>
                </a:path>
              </a:pathLst>
            </a:custGeom>
            <a:ln w="9144">
              <a:solidFill>
                <a:srgbClr val="4089A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186334" y="4397755"/>
            <a:ext cx="2131060" cy="748068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16933" marR="6773" algn="ctr">
              <a:lnSpc>
                <a:spcPts val="1787"/>
              </a:lnSpc>
              <a:spcBef>
                <a:spcPts val="433"/>
              </a:spcBef>
            </a:pPr>
            <a:r>
              <a:rPr sz="1733" b="1" spc="-7" dirty="0">
                <a:latin typeface="Arial"/>
                <a:cs typeface="Arial"/>
              </a:rPr>
              <a:t>Stvaranje</a:t>
            </a:r>
            <a:r>
              <a:rPr sz="1733" b="1" spc="-73" dirty="0">
                <a:latin typeface="Arial"/>
                <a:cs typeface="Arial"/>
              </a:rPr>
              <a:t> </a:t>
            </a:r>
            <a:r>
              <a:rPr sz="1733" b="1" spc="-7" dirty="0">
                <a:latin typeface="Arial"/>
                <a:cs typeface="Arial"/>
              </a:rPr>
              <a:t>povoljnog </a:t>
            </a:r>
            <a:r>
              <a:rPr sz="1733" b="1" spc="-473" dirty="0">
                <a:latin typeface="Arial"/>
                <a:cs typeface="Arial"/>
              </a:rPr>
              <a:t> </a:t>
            </a:r>
            <a:r>
              <a:rPr sz="1733" b="1" spc="-7" dirty="0">
                <a:latin typeface="Arial"/>
                <a:cs typeface="Arial"/>
              </a:rPr>
              <a:t>okruženja za </a:t>
            </a:r>
            <a:r>
              <a:rPr sz="1733" b="1" spc="-13" dirty="0">
                <a:latin typeface="Arial"/>
                <a:cs typeface="Arial"/>
              </a:rPr>
              <a:t>razvoj </a:t>
            </a:r>
            <a:r>
              <a:rPr sz="1733" b="1" spc="-7" dirty="0">
                <a:latin typeface="Arial"/>
                <a:cs typeface="Arial"/>
              </a:rPr>
              <a:t> poduzetništva</a:t>
            </a:r>
            <a:endParaRPr sz="1733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74928" y="3417808"/>
            <a:ext cx="10128673" cy="2346113"/>
            <a:chOff x="806195" y="2563355"/>
            <a:chExt cx="7596505" cy="1759585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62443" y="2563355"/>
              <a:ext cx="717054" cy="7155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6195" y="3953256"/>
              <a:ext cx="7596378" cy="369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4197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F18CA8-64C8-4787-946C-B3FA69CB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spc="-7" dirty="0">
                <a:solidFill>
                  <a:srgbClr val="000000"/>
                </a:solidFill>
              </a:rPr>
              <a:t>Predmet natječaja</a:t>
            </a:r>
            <a:br>
              <a:rPr lang="hr-HR" sz="4400" dirty="0">
                <a:latin typeface="Arial"/>
                <a:cs typeface="Arial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6175D6-D89F-41D2-B2ED-D98AFD42F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933" marR="6773" algn="just">
              <a:lnSpc>
                <a:spcPct val="99300"/>
              </a:lnSpc>
              <a:spcBef>
                <a:spcPts val="20"/>
              </a:spcBef>
            </a:pP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Pružanje potpore za certifikaciju proizvoda, odnosno postupak ocjene sukladnosti 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proizvoda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 s</a:t>
            </a:r>
            <a:r>
              <a:rPr lang="hr-HR" sz="2800" spc="7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0000"/>
                </a:solidFill>
                <a:latin typeface="Microsoft Sans Serif"/>
                <a:cs typeface="Microsoft Sans Serif"/>
              </a:rPr>
              <a:t>određenom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 normom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0000"/>
                </a:solidFill>
                <a:latin typeface="Microsoft Sans Serif"/>
                <a:cs typeface="Microsoft Sans Serif"/>
              </a:rPr>
              <a:t>ili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 specifikacijom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 (u</a:t>
            </a:r>
            <a:r>
              <a:rPr lang="hr-HR" sz="2800" spc="7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skladu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 s</a:t>
            </a:r>
            <a:r>
              <a:rPr lang="hr-HR" sz="2800" spc="7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0000"/>
                </a:solidFill>
                <a:latin typeface="Microsoft Sans Serif"/>
                <a:cs typeface="Microsoft Sans Serif"/>
              </a:rPr>
              <a:t>direktivama</a:t>
            </a:r>
            <a:r>
              <a:rPr lang="hr-HR" sz="2800" spc="467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EU</a:t>
            </a:r>
            <a:r>
              <a:rPr lang="hr-HR" sz="2800" spc="493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0000"/>
                </a:solidFill>
                <a:latin typeface="Microsoft Sans Serif"/>
                <a:cs typeface="Microsoft Sans Serif"/>
              </a:rPr>
              <a:t>i </a:t>
            </a:r>
            <a:r>
              <a:rPr lang="hr-HR" sz="2800" spc="-48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drugih zemalja </a:t>
            </a:r>
            <a:r>
              <a:rPr lang="hr-HR" sz="2800" spc="-13" dirty="0">
                <a:solidFill>
                  <a:srgbClr val="000000"/>
                </a:solidFill>
                <a:latin typeface="Microsoft Sans Serif"/>
                <a:cs typeface="Microsoft Sans Serif"/>
              </a:rPr>
              <a:t>i odgovarajućim normama 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na koje 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se </a:t>
            </a:r>
            <a:r>
              <a:rPr lang="hr-HR" sz="2800" spc="-13" dirty="0">
                <a:solidFill>
                  <a:srgbClr val="000000"/>
                </a:solidFill>
                <a:latin typeface="Microsoft Sans Serif"/>
                <a:cs typeface="Microsoft Sans Serif"/>
              </a:rPr>
              <a:t>pozivaju 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direktive) </a:t>
            </a:r>
            <a:r>
              <a:rPr lang="hr-HR" sz="2800" spc="-13" dirty="0">
                <a:solidFill>
                  <a:srgbClr val="000000"/>
                </a:solidFill>
                <a:latin typeface="Microsoft Sans Serif"/>
                <a:cs typeface="Microsoft Sans Serif"/>
              </a:rPr>
              <a:t>uključujući 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 provođenje</a:t>
            </a:r>
            <a:r>
              <a:rPr lang="hr-HR" sz="2800" spc="-27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postupka</a:t>
            </a:r>
            <a:r>
              <a:rPr lang="hr-HR" sz="2800" spc="-47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0000"/>
                </a:solidFill>
                <a:latin typeface="Microsoft Sans Serif"/>
                <a:cs typeface="Microsoft Sans Serif"/>
              </a:rPr>
              <a:t>ocjene</a:t>
            </a:r>
            <a:r>
              <a:rPr lang="hr-HR" sz="280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0000"/>
                </a:solidFill>
                <a:latin typeface="Microsoft Sans Serif"/>
                <a:cs typeface="Microsoft Sans Serif"/>
              </a:rPr>
              <a:t>sukladnosti.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3220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DD89CF-5104-45A9-88BF-7333694A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spc="-13" dirty="0">
                <a:latin typeface="Arial"/>
                <a:cs typeface="Arial"/>
              </a:rPr>
              <a:t>Svrha</a:t>
            </a:r>
            <a:r>
              <a:rPr lang="hr-HR" sz="4400" spc="-20" dirty="0">
                <a:latin typeface="Arial"/>
                <a:cs typeface="Arial"/>
              </a:rPr>
              <a:t> </a:t>
            </a:r>
            <a:r>
              <a:rPr lang="hr-HR" sz="4400" dirty="0">
                <a:latin typeface="Arial"/>
                <a:cs typeface="Arial"/>
              </a:rPr>
              <a:t>(cilj)</a:t>
            </a:r>
            <a:br>
              <a:rPr lang="hr-HR" sz="4400" dirty="0">
                <a:latin typeface="Arial"/>
                <a:cs typeface="Arial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8EF964-42F9-4C11-8045-CA9CCFCEA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6933" marR="6773" algn="just"/>
            <a:r>
              <a:rPr lang="hr-HR" sz="2800" spc="-7" dirty="0">
                <a:latin typeface="Microsoft Sans Serif"/>
                <a:cs typeface="Microsoft Sans Serif"/>
              </a:rPr>
              <a:t>Povećanom</a:t>
            </a:r>
            <a:r>
              <a:rPr lang="hr-HR" sz="2800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primjenom</a:t>
            </a:r>
            <a:r>
              <a:rPr lang="hr-HR" sz="2800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normi,</a:t>
            </a:r>
            <a:r>
              <a:rPr lang="hr-HR" sz="2800" spc="-7" dirty="0">
                <a:latin typeface="Microsoft Sans Serif"/>
                <a:cs typeface="Microsoft Sans Serif"/>
              </a:rPr>
              <a:t> zajedno</a:t>
            </a:r>
            <a:r>
              <a:rPr lang="hr-HR" sz="2800" dirty="0">
                <a:latin typeface="Microsoft Sans Serif"/>
                <a:cs typeface="Microsoft Sans Serif"/>
              </a:rPr>
              <a:t> s</a:t>
            </a:r>
            <a:r>
              <a:rPr lang="hr-HR" sz="2800" spc="7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pouzdanim</a:t>
            </a:r>
            <a:r>
              <a:rPr lang="hr-HR" sz="2800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tehnološkim</a:t>
            </a:r>
            <a:r>
              <a:rPr lang="hr-HR" sz="2800" spc="-7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rješenjem,</a:t>
            </a:r>
            <a:r>
              <a:rPr lang="hr-HR" sz="2800" spc="-7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pridonijeti </a:t>
            </a:r>
            <a:r>
              <a:rPr lang="hr-HR" sz="2800" spc="-480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aktivnostima MSP-ova</a:t>
            </a:r>
            <a:r>
              <a:rPr lang="hr-HR" sz="2800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da dokazom kvalitete, </a:t>
            </a:r>
            <a:r>
              <a:rPr lang="hr-HR" sz="2800" spc="-13" dirty="0">
                <a:latin typeface="Microsoft Sans Serif"/>
                <a:cs typeface="Microsoft Sans Serif"/>
              </a:rPr>
              <a:t>sigurnosti i</a:t>
            </a:r>
            <a:r>
              <a:rPr lang="hr-HR" sz="2800" spc="-7" dirty="0">
                <a:latin typeface="Microsoft Sans Serif"/>
                <a:cs typeface="Microsoft Sans Serif"/>
              </a:rPr>
              <a:t> pouzdanosti svojih</a:t>
            </a:r>
            <a:r>
              <a:rPr lang="hr-HR" sz="2800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proizvoda </a:t>
            </a:r>
            <a:r>
              <a:rPr lang="hr-HR" sz="2800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osiguraju preduvjete za </a:t>
            </a:r>
            <a:r>
              <a:rPr lang="hr-HR" sz="2800" spc="-13" dirty="0">
                <a:latin typeface="Microsoft Sans Serif"/>
                <a:cs typeface="Microsoft Sans Serif"/>
              </a:rPr>
              <a:t>povećanje </a:t>
            </a:r>
            <a:r>
              <a:rPr lang="hr-HR" sz="2800" b="1" spc="-7" dirty="0">
                <a:latin typeface="Microsoft Sans Serif"/>
                <a:cs typeface="Microsoft Sans Serif"/>
              </a:rPr>
              <a:t>izvoza</a:t>
            </a:r>
            <a:r>
              <a:rPr lang="hr-HR" sz="2800" spc="-7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i </a:t>
            </a:r>
            <a:r>
              <a:rPr lang="hr-HR" sz="2800" spc="-7" dirty="0">
                <a:latin typeface="Microsoft Sans Serif"/>
                <a:cs typeface="Microsoft Sans Serif"/>
              </a:rPr>
              <a:t>ukupne konkurentnosti. </a:t>
            </a:r>
          </a:p>
          <a:p>
            <a:pPr marL="16933" marR="6773" algn="just"/>
            <a:r>
              <a:rPr lang="hr-HR" sz="2800" spc="-13" dirty="0">
                <a:latin typeface="Microsoft Sans Serif"/>
                <a:cs typeface="Microsoft Sans Serif"/>
              </a:rPr>
              <a:t>Pružanjem </a:t>
            </a:r>
            <a:r>
              <a:rPr lang="hr-HR" sz="2800" spc="-7" dirty="0">
                <a:latin typeface="Microsoft Sans Serif"/>
                <a:cs typeface="Microsoft Sans Serif"/>
              </a:rPr>
              <a:t>potpore </a:t>
            </a:r>
            <a:r>
              <a:rPr lang="hr-HR" sz="2800" spc="7" dirty="0">
                <a:latin typeface="Microsoft Sans Serif"/>
                <a:cs typeface="Microsoft Sans Serif"/>
              </a:rPr>
              <a:t>za </a:t>
            </a:r>
            <a:r>
              <a:rPr lang="hr-HR" sz="2800" spc="13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uvođenje i primjenu </a:t>
            </a:r>
            <a:r>
              <a:rPr lang="hr-HR" sz="2800" spc="-7" dirty="0">
                <a:latin typeface="Microsoft Sans Serif"/>
                <a:cs typeface="Microsoft Sans Serif"/>
              </a:rPr>
              <a:t>europskih </a:t>
            </a:r>
            <a:r>
              <a:rPr lang="hr-HR" sz="2800" spc="-13" dirty="0">
                <a:latin typeface="Microsoft Sans Serif"/>
                <a:cs typeface="Microsoft Sans Serif"/>
              </a:rPr>
              <a:t>i međunarodno </a:t>
            </a:r>
            <a:r>
              <a:rPr lang="hr-HR" sz="2800" spc="-7" dirty="0">
                <a:latin typeface="Microsoft Sans Serif"/>
                <a:cs typeface="Microsoft Sans Serif"/>
              </a:rPr>
              <a:t>(globalno) priznatih norma </a:t>
            </a:r>
            <a:r>
              <a:rPr lang="hr-HR" sz="2800" spc="-13" dirty="0">
                <a:latin typeface="Microsoft Sans Serif"/>
                <a:cs typeface="Microsoft Sans Serif"/>
              </a:rPr>
              <a:t>doprinosi </a:t>
            </a:r>
            <a:r>
              <a:rPr lang="hr-HR" sz="2800" dirty="0">
                <a:latin typeface="Microsoft Sans Serif"/>
                <a:cs typeface="Microsoft Sans Serif"/>
              </a:rPr>
              <a:t>se </a:t>
            </a:r>
            <a:r>
              <a:rPr lang="hr-HR" sz="2800" spc="-7" dirty="0">
                <a:latin typeface="Microsoft Sans Serif"/>
                <a:cs typeface="Microsoft Sans Serif"/>
              </a:rPr>
              <a:t>da </a:t>
            </a:r>
            <a:r>
              <a:rPr lang="hr-HR" sz="2800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MSP-ovi iskoriste prednosti koje </a:t>
            </a:r>
            <a:r>
              <a:rPr lang="hr-HR" sz="2800" spc="-13" dirty="0">
                <a:latin typeface="Microsoft Sans Serif"/>
                <a:cs typeface="Microsoft Sans Serif"/>
              </a:rPr>
              <a:t>primjena </a:t>
            </a:r>
            <a:r>
              <a:rPr lang="hr-HR" sz="2800" spc="-7" dirty="0">
                <a:latin typeface="Microsoft Sans Serif"/>
                <a:cs typeface="Microsoft Sans Serif"/>
              </a:rPr>
              <a:t>normi </a:t>
            </a:r>
            <a:r>
              <a:rPr lang="hr-HR" sz="2800" spc="-13" dirty="0">
                <a:latin typeface="Microsoft Sans Serif"/>
                <a:cs typeface="Microsoft Sans Serif"/>
              </a:rPr>
              <a:t>ima </a:t>
            </a:r>
            <a:r>
              <a:rPr lang="hr-HR" sz="2800" spc="-7" dirty="0">
                <a:latin typeface="Microsoft Sans Serif"/>
                <a:cs typeface="Microsoft Sans Serif"/>
              </a:rPr>
              <a:t>na </a:t>
            </a:r>
            <a:r>
              <a:rPr lang="hr-HR" sz="2800" spc="-13" dirty="0">
                <a:latin typeface="Microsoft Sans Serif"/>
                <a:cs typeface="Microsoft Sans Serif"/>
              </a:rPr>
              <a:t>omogućavanje </a:t>
            </a:r>
            <a:r>
              <a:rPr lang="hr-HR" sz="2800" spc="-7" dirty="0">
                <a:latin typeface="Microsoft Sans Serif"/>
                <a:cs typeface="Microsoft Sans Serif"/>
              </a:rPr>
              <a:t>pristupa novim </a:t>
            </a:r>
            <a:r>
              <a:rPr lang="hr-HR" sz="2800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tržištima.</a:t>
            </a:r>
            <a:endParaRPr lang="hr-HR" sz="2800" dirty="0">
              <a:latin typeface="Microsoft Sans Serif"/>
              <a:cs typeface="Microsoft Sans Serif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3161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2B6714-2BBB-43F3-92A2-6E6F45EC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spc="-7" dirty="0" err="1">
                <a:solidFill>
                  <a:srgbClr val="000000"/>
                </a:solidFill>
              </a:rPr>
              <a:t>Iznosi</a:t>
            </a:r>
            <a:r>
              <a:rPr lang="it-IT" sz="4400" spc="-33" dirty="0">
                <a:solidFill>
                  <a:srgbClr val="000000"/>
                </a:solidFill>
              </a:rPr>
              <a:t> </a:t>
            </a:r>
            <a:r>
              <a:rPr lang="it-IT" sz="4400" dirty="0">
                <a:solidFill>
                  <a:srgbClr val="000000"/>
                </a:solidFill>
              </a:rPr>
              <a:t>i</a:t>
            </a:r>
            <a:r>
              <a:rPr lang="it-IT" sz="4400" spc="-20" dirty="0">
                <a:solidFill>
                  <a:srgbClr val="000000"/>
                </a:solidFill>
              </a:rPr>
              <a:t> </a:t>
            </a:r>
            <a:r>
              <a:rPr lang="it-IT" sz="4400" dirty="0" err="1">
                <a:solidFill>
                  <a:srgbClr val="000000"/>
                </a:solidFill>
              </a:rPr>
              <a:t>intenziteti</a:t>
            </a:r>
            <a:r>
              <a:rPr lang="it-IT" sz="4400" spc="-47" dirty="0">
                <a:solidFill>
                  <a:srgbClr val="000000"/>
                </a:solidFill>
              </a:rPr>
              <a:t> </a:t>
            </a:r>
            <a:r>
              <a:rPr lang="it-IT" sz="4400" spc="-7" dirty="0" err="1">
                <a:solidFill>
                  <a:srgbClr val="000000"/>
                </a:solidFill>
              </a:rPr>
              <a:t>potpora</a:t>
            </a:r>
            <a:r>
              <a:rPr lang="it-IT" sz="4400" spc="-7" dirty="0">
                <a:solidFill>
                  <a:srgbClr val="000000"/>
                </a:solidFill>
              </a:rPr>
              <a:t> –</a:t>
            </a:r>
            <a:r>
              <a:rPr lang="it-IT" sz="4400" spc="-20" dirty="0">
                <a:solidFill>
                  <a:srgbClr val="000000"/>
                </a:solidFill>
              </a:rPr>
              <a:t> </a:t>
            </a:r>
            <a:r>
              <a:rPr lang="it-IT" sz="4400" spc="-7" dirty="0">
                <a:solidFill>
                  <a:srgbClr val="000000"/>
                </a:solidFill>
              </a:rPr>
              <a:t>de</a:t>
            </a:r>
            <a:r>
              <a:rPr lang="it-IT" sz="4400" dirty="0">
                <a:solidFill>
                  <a:srgbClr val="000000"/>
                </a:solidFill>
              </a:rPr>
              <a:t> </a:t>
            </a:r>
            <a:r>
              <a:rPr lang="it-IT" sz="4400" dirty="0" err="1">
                <a:solidFill>
                  <a:srgbClr val="000000"/>
                </a:solidFill>
              </a:rPr>
              <a:t>minimis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6860DC-3DBE-426B-B85C-11DC6C632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693" algn="ctr">
              <a:spcBef>
                <a:spcPts val="133"/>
              </a:spcBef>
            </a:pPr>
            <a:r>
              <a:rPr lang="hr-HR" sz="2800" b="1" spc="-7" dirty="0">
                <a:latin typeface="Arial"/>
                <a:cs typeface="Arial"/>
              </a:rPr>
              <a:t>30</a:t>
            </a:r>
            <a:r>
              <a:rPr lang="hr-HR" sz="2800" b="1" spc="-47" dirty="0">
                <a:latin typeface="Arial"/>
                <a:cs typeface="Arial"/>
              </a:rPr>
              <a:t> </a:t>
            </a:r>
            <a:r>
              <a:rPr lang="hr-HR" sz="2800" b="1" dirty="0">
                <a:latin typeface="Arial"/>
                <a:cs typeface="Arial"/>
              </a:rPr>
              <a:t>milijuna</a:t>
            </a:r>
            <a:r>
              <a:rPr lang="hr-HR" sz="2800" b="1" spc="-47" dirty="0">
                <a:latin typeface="Arial"/>
                <a:cs typeface="Arial"/>
              </a:rPr>
              <a:t> </a:t>
            </a:r>
            <a:r>
              <a:rPr lang="hr-HR" sz="2800" b="1" spc="-7" dirty="0">
                <a:latin typeface="Arial"/>
                <a:cs typeface="Arial"/>
              </a:rPr>
              <a:t>kn</a:t>
            </a:r>
            <a:endParaRPr lang="hr-HR"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hr-HR" sz="2800" spc="-7" dirty="0">
                <a:latin typeface="Microsoft Sans Serif"/>
                <a:cs typeface="Microsoft Sans Serif"/>
              </a:rPr>
              <a:t>sredstva</a:t>
            </a:r>
            <a:r>
              <a:rPr lang="hr-HR" sz="2800" spc="33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namijenjena</a:t>
            </a:r>
            <a:r>
              <a:rPr lang="hr-HR" sz="2800" spc="73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mikro,</a:t>
            </a:r>
            <a:r>
              <a:rPr lang="hr-HR" sz="2800" spc="40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malim</a:t>
            </a:r>
            <a:r>
              <a:rPr lang="hr-HR" sz="2800" spc="47" dirty="0"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latin typeface="Microsoft Sans Serif"/>
                <a:cs typeface="Microsoft Sans Serif"/>
              </a:rPr>
              <a:t>i</a:t>
            </a:r>
            <a:r>
              <a:rPr lang="hr-HR" sz="2800" spc="33" dirty="0"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latin typeface="Microsoft Sans Serif"/>
                <a:cs typeface="Microsoft Sans Serif"/>
              </a:rPr>
              <a:t>srednjim</a:t>
            </a:r>
            <a:r>
              <a:rPr lang="hr-HR" sz="2800" spc="47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latin typeface="Microsoft Sans Serif"/>
                <a:cs typeface="Microsoft Sans Serif"/>
              </a:rPr>
              <a:t>poduzetnicima</a:t>
            </a:r>
            <a:endParaRPr lang="hr-HR" sz="2800" dirty="0">
              <a:latin typeface="Microsoft Sans Serif"/>
              <a:cs typeface="Microsoft Sans Serif"/>
            </a:endParaRPr>
          </a:p>
          <a:p>
            <a:pPr>
              <a:spcBef>
                <a:spcPts val="13"/>
              </a:spcBef>
            </a:pPr>
            <a:endParaRPr lang="hr-HR" sz="4000" dirty="0">
              <a:latin typeface="Microsoft Sans Serif"/>
              <a:cs typeface="Microsoft Sans Serif"/>
            </a:endParaRPr>
          </a:p>
          <a:p>
            <a:pPr marL="1394424" marR="1382572" indent="-3387" algn="ctr">
              <a:lnSpc>
                <a:spcPct val="125000"/>
              </a:lnSpc>
            </a:pPr>
            <a:r>
              <a:rPr lang="hr-HR" sz="2800" b="1" spc="-7" dirty="0">
                <a:latin typeface="Arial"/>
                <a:cs typeface="Arial"/>
              </a:rPr>
              <a:t>Najniži </a:t>
            </a:r>
            <a:r>
              <a:rPr lang="hr-HR" sz="2800" b="1" dirty="0">
                <a:latin typeface="Arial"/>
                <a:cs typeface="Arial"/>
              </a:rPr>
              <a:t>iznos potpore </a:t>
            </a:r>
            <a:r>
              <a:rPr lang="hr-HR" sz="2800" b="1" spc="-7" dirty="0">
                <a:latin typeface="Arial"/>
                <a:cs typeface="Arial"/>
              </a:rPr>
              <a:t>20.000,00 kn </a:t>
            </a:r>
            <a:r>
              <a:rPr lang="hr-HR" sz="2800" b="1" dirty="0">
                <a:latin typeface="Arial"/>
                <a:cs typeface="Arial"/>
              </a:rPr>
              <a:t> </a:t>
            </a:r>
            <a:r>
              <a:rPr lang="hr-HR" sz="2800" b="1" spc="-13" dirty="0">
                <a:latin typeface="Arial"/>
                <a:cs typeface="Arial"/>
              </a:rPr>
              <a:t>Najviši</a:t>
            </a:r>
            <a:r>
              <a:rPr lang="hr-HR" sz="2800" b="1" spc="40" dirty="0">
                <a:latin typeface="Arial"/>
                <a:cs typeface="Arial"/>
              </a:rPr>
              <a:t> </a:t>
            </a:r>
            <a:r>
              <a:rPr lang="hr-HR" sz="2800" b="1" dirty="0">
                <a:latin typeface="Arial"/>
                <a:cs typeface="Arial"/>
              </a:rPr>
              <a:t>iznos</a:t>
            </a:r>
            <a:r>
              <a:rPr lang="hr-HR" sz="2800" b="1" spc="-13" dirty="0">
                <a:latin typeface="Arial"/>
                <a:cs typeface="Arial"/>
              </a:rPr>
              <a:t> </a:t>
            </a:r>
            <a:r>
              <a:rPr lang="hr-HR" sz="2800" b="1" dirty="0">
                <a:latin typeface="Arial"/>
                <a:cs typeface="Arial"/>
              </a:rPr>
              <a:t>potpore</a:t>
            </a:r>
            <a:r>
              <a:rPr lang="hr-HR" sz="2800" b="1" spc="-33" dirty="0">
                <a:latin typeface="Arial"/>
                <a:cs typeface="Arial"/>
              </a:rPr>
              <a:t> </a:t>
            </a:r>
            <a:r>
              <a:rPr lang="hr-HR" sz="2800" b="1" spc="-13" dirty="0">
                <a:latin typeface="Arial"/>
                <a:cs typeface="Arial"/>
              </a:rPr>
              <a:t>1.000.000,00</a:t>
            </a:r>
            <a:r>
              <a:rPr lang="hr-HR" sz="2800" b="1" spc="20" dirty="0">
                <a:latin typeface="Arial"/>
                <a:cs typeface="Arial"/>
              </a:rPr>
              <a:t> </a:t>
            </a:r>
            <a:r>
              <a:rPr lang="hr-HR" sz="2800" b="1" spc="-7" dirty="0">
                <a:latin typeface="Arial"/>
                <a:cs typeface="Arial"/>
              </a:rPr>
              <a:t>kn</a:t>
            </a:r>
            <a:endParaRPr lang="hr-HR" sz="2800" dirty="0">
              <a:latin typeface="Arial"/>
              <a:cs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73846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E6915F-CB52-4B2E-B8FD-1865B159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spc="-7" dirty="0">
                <a:latin typeface="Arial"/>
                <a:cs typeface="Arial"/>
              </a:rPr>
              <a:t>Maksimalan</a:t>
            </a:r>
            <a:r>
              <a:rPr lang="hr-HR" sz="4400" spc="-60" dirty="0">
                <a:latin typeface="Arial"/>
                <a:cs typeface="Arial"/>
              </a:rPr>
              <a:t> </a:t>
            </a:r>
            <a:r>
              <a:rPr lang="hr-HR" sz="4400" spc="-7" dirty="0">
                <a:latin typeface="Arial"/>
                <a:cs typeface="Arial"/>
              </a:rPr>
              <a:t>intenzitet</a:t>
            </a:r>
            <a:r>
              <a:rPr lang="hr-HR" sz="4400" spc="-67" dirty="0">
                <a:latin typeface="Arial"/>
                <a:cs typeface="Arial"/>
              </a:rPr>
              <a:t> </a:t>
            </a:r>
            <a:r>
              <a:rPr lang="hr-HR" sz="4400" spc="-7" dirty="0">
                <a:latin typeface="Arial"/>
                <a:cs typeface="Arial"/>
              </a:rPr>
              <a:t>potpore</a:t>
            </a:r>
            <a:r>
              <a:rPr lang="hr-HR" sz="4400" spc="-20" dirty="0">
                <a:latin typeface="Arial"/>
                <a:cs typeface="Arial"/>
              </a:rPr>
              <a:t> </a:t>
            </a:r>
            <a:r>
              <a:rPr lang="hr-HR" sz="4400" spc="-7" dirty="0">
                <a:latin typeface="Arial"/>
                <a:cs typeface="Arial"/>
              </a:rPr>
              <a:t>koji</a:t>
            </a:r>
            <a:r>
              <a:rPr lang="hr-HR" sz="4400" spc="-33" dirty="0">
                <a:latin typeface="Arial"/>
                <a:cs typeface="Arial"/>
              </a:rPr>
              <a:t> </a:t>
            </a:r>
            <a:r>
              <a:rPr lang="hr-HR" sz="4400" spc="-7" dirty="0">
                <a:latin typeface="Arial"/>
                <a:cs typeface="Arial"/>
              </a:rPr>
              <a:t>se </a:t>
            </a:r>
            <a:r>
              <a:rPr lang="hr-HR" sz="4400" spc="-7" dirty="0" err="1">
                <a:latin typeface="Arial"/>
                <a:cs typeface="Arial"/>
              </a:rPr>
              <a:t>dodijeljivala</a:t>
            </a:r>
            <a:r>
              <a:rPr lang="hr-HR" sz="4400" spc="-7" dirty="0">
                <a:latin typeface="Arial"/>
                <a:cs typeface="Arial"/>
              </a:rPr>
              <a:t>:</a:t>
            </a:r>
            <a:br>
              <a:rPr lang="hr-HR" sz="4400" dirty="0">
                <a:latin typeface="Arial"/>
                <a:cs typeface="Arial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D4A0D7-5970-4BD1-A5F9-BFEC214B5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Mikro i malo poduzeće: do 85% prihvatljivih troškova</a:t>
            </a:r>
          </a:p>
          <a:p>
            <a:r>
              <a:rPr lang="hr-HR" dirty="0"/>
              <a:t>Srednje poduzeće: do 65 % prihvatljivih troškova</a:t>
            </a:r>
          </a:p>
        </p:txBody>
      </p:sp>
    </p:spTree>
    <p:extLst>
      <p:ext uri="{BB962C8B-B14F-4D97-AF65-F5344CB8AC3E}">
        <p14:creationId xmlns:p14="http://schemas.microsoft.com/office/powerpoint/2010/main" val="1589094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FA5B8C-E3C3-4275-AE22-C2E4C658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solidFill>
                  <a:srgbClr val="001F5F"/>
                </a:solidFill>
              </a:rPr>
              <a:t>Prihvatljivi</a:t>
            </a:r>
            <a:r>
              <a:rPr lang="hr-HR" sz="4400" spc="-140" dirty="0">
                <a:solidFill>
                  <a:srgbClr val="001F5F"/>
                </a:solidFill>
              </a:rPr>
              <a:t> </a:t>
            </a:r>
            <a:r>
              <a:rPr lang="hr-HR" sz="4400" dirty="0">
                <a:solidFill>
                  <a:srgbClr val="001F5F"/>
                </a:solidFill>
              </a:rPr>
              <a:t>prijavitelji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E7C210-4F31-4080-A92C-C942C2A92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770" indent="-382684">
              <a:spcBef>
                <a:spcPts val="127"/>
              </a:spcBef>
              <a:buClr>
                <a:srgbClr val="17177C"/>
              </a:buClr>
              <a:buFont typeface="Wingdings"/>
              <a:buChar char=""/>
              <a:tabLst>
                <a:tab pos="399617" algn="l"/>
              </a:tabLst>
            </a:pP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Prijavitelj</a:t>
            </a:r>
            <a:r>
              <a:rPr lang="hr-HR"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mora</a:t>
            </a:r>
            <a:r>
              <a:rPr lang="hr-HR"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biti</a:t>
            </a:r>
            <a:r>
              <a:rPr lang="hr-HR" sz="28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pravna</a:t>
            </a:r>
            <a:r>
              <a:rPr lang="hr-HR" sz="2800" spc="5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ili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fizička</a:t>
            </a:r>
            <a:r>
              <a:rPr lang="hr-HR" sz="2800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osoba</a:t>
            </a:r>
            <a:r>
              <a:rPr lang="hr-HR" sz="28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koja</a:t>
            </a:r>
            <a:r>
              <a:rPr lang="hr-HR" sz="2800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je</a:t>
            </a:r>
            <a:r>
              <a:rPr lang="hr-HR" sz="28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mikro,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malo</a:t>
            </a:r>
            <a:r>
              <a:rPr lang="hr-HR" sz="28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ili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srednje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poduzeće</a:t>
            </a:r>
            <a:r>
              <a:rPr lang="hr-HR"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(MSP)</a:t>
            </a:r>
            <a:endParaRPr lang="hr-HR" sz="2800" dirty="0">
              <a:latin typeface="Microsoft Sans Serif"/>
              <a:cs typeface="Microsoft Sans Serif"/>
            </a:endParaRPr>
          </a:p>
          <a:p>
            <a:pPr marL="398770" indent="-382684">
              <a:buClr>
                <a:srgbClr val="17177C"/>
              </a:buClr>
              <a:buFont typeface="Wingdings"/>
              <a:buChar char=""/>
              <a:tabLst>
                <a:tab pos="399617" algn="l"/>
              </a:tabLst>
            </a:pP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Prijavitelji</a:t>
            </a:r>
            <a:r>
              <a:rPr lang="hr-HR" sz="2800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moraju</a:t>
            </a:r>
            <a:r>
              <a:rPr lang="hr-HR" sz="2800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djelovati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pojedinačno</a:t>
            </a:r>
            <a:endParaRPr lang="hr-HR" sz="2800" dirty="0">
              <a:latin typeface="Microsoft Sans Serif"/>
              <a:cs typeface="Microsoft Sans Serif"/>
            </a:endParaRPr>
          </a:p>
          <a:p>
            <a:pPr marL="398770" indent="-382684">
              <a:buClr>
                <a:srgbClr val="17177C"/>
              </a:buClr>
              <a:buFont typeface="Wingdings"/>
              <a:buChar char=""/>
              <a:tabLst>
                <a:tab pos="399617" algn="l"/>
              </a:tabLst>
            </a:pP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Partnerske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organizacije</a:t>
            </a:r>
            <a:r>
              <a:rPr lang="hr-HR" sz="2800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i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partnerstvo</a:t>
            </a:r>
            <a:r>
              <a:rPr lang="hr-HR" sz="2800" spc="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bilo</a:t>
            </a:r>
            <a:r>
              <a:rPr lang="hr-HR"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koje</a:t>
            </a:r>
            <a:r>
              <a:rPr lang="hr-HR"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vrste</a:t>
            </a:r>
            <a:r>
              <a:rPr lang="hr-HR" sz="2800" spc="8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u="sng" spc="-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Microsoft Sans Serif"/>
                <a:cs typeface="Microsoft Sans Serif"/>
              </a:rPr>
              <a:t>nisu</a:t>
            </a:r>
            <a:r>
              <a:rPr lang="hr-HR"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prihvatljivi</a:t>
            </a:r>
            <a:endParaRPr lang="hr-HR" sz="2800" dirty="0">
              <a:latin typeface="Microsoft Sans Serif"/>
              <a:cs typeface="Microsoft Sans Serif"/>
            </a:endParaRPr>
          </a:p>
          <a:p>
            <a:pPr>
              <a:spcBef>
                <a:spcPts val="73"/>
              </a:spcBef>
            </a:pPr>
            <a:endParaRPr lang="hr-HR" sz="2800" dirty="0">
              <a:latin typeface="Microsoft Sans Serif"/>
              <a:cs typeface="Microsoft Sans Serif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618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AB4FB9-ADCE-48CF-AB69-C89636A8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3A1013-3159-4C7D-AF47-E9F27BA9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Neovlaštena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uporaba ili umnožavanje predmeta intelektualnog vlasništva predstavlja 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povredu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 prava, a </a:t>
            </a:r>
            <a:r>
              <a:rPr lang="hr-HR" b="1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pravo vlasnika na raspolaganje, uporabu i stjecanje koristi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 od takvog vlasništva štiti se sredstvima i institucijama </a:t>
            </a:r>
            <a:r>
              <a:rPr lang="hr-HR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pravnog sustava.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7522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336" y="167548"/>
            <a:ext cx="4099560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81770" y="1073064"/>
            <a:ext cx="11044767" cy="132916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/>
            <a:endParaRPr lang="hr-HR" sz="2133" b="1" spc="-7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6933"/>
            <a:endParaRPr lang="hr-HR" sz="2133" b="1" spc="-7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6933"/>
            <a:endParaRPr lang="hr-HR" sz="2133" b="1" spc="-7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6933"/>
            <a:r>
              <a:rPr sz="2133" b="1" spc="-7" dirty="0" err="1">
                <a:solidFill>
                  <a:srgbClr val="001F5F"/>
                </a:solidFill>
                <a:latin typeface="Arial"/>
                <a:cs typeface="Arial"/>
              </a:rPr>
              <a:t>Definicija</a:t>
            </a:r>
            <a:r>
              <a:rPr sz="2133" b="1" spc="5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7" dirty="0">
                <a:solidFill>
                  <a:srgbClr val="001F5F"/>
                </a:solidFill>
                <a:latin typeface="Arial"/>
                <a:cs typeface="Arial"/>
              </a:rPr>
              <a:t>MSP-a:</a:t>
            </a:r>
            <a:r>
              <a:rPr sz="2133" b="1" spc="2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7" dirty="0">
                <a:solidFill>
                  <a:srgbClr val="001F5F"/>
                </a:solidFill>
                <a:latin typeface="Arial"/>
                <a:cs typeface="Arial"/>
              </a:rPr>
              <a:t>Uredba</a:t>
            </a:r>
            <a:r>
              <a:rPr sz="2133" b="1" spc="1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47" dirty="0">
                <a:solidFill>
                  <a:srgbClr val="001F5F"/>
                </a:solidFill>
                <a:latin typeface="Arial"/>
                <a:cs typeface="Arial"/>
              </a:rPr>
              <a:t>br.</a:t>
            </a:r>
            <a:r>
              <a:rPr sz="2133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7" dirty="0">
                <a:solidFill>
                  <a:srgbClr val="001F5F"/>
                </a:solidFill>
                <a:latin typeface="Arial"/>
                <a:cs typeface="Arial"/>
              </a:rPr>
              <a:t>651/2014</a:t>
            </a:r>
            <a:r>
              <a:rPr sz="2133" b="1" spc="6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7" dirty="0">
                <a:solidFill>
                  <a:srgbClr val="001F5F"/>
                </a:solidFill>
                <a:latin typeface="Arial"/>
                <a:cs typeface="Arial"/>
              </a:rPr>
              <a:t>(Prilog</a:t>
            </a:r>
            <a:r>
              <a:rPr sz="2133" b="1" spc="5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7" dirty="0">
                <a:solidFill>
                  <a:srgbClr val="001F5F"/>
                </a:solidFill>
                <a:latin typeface="Arial"/>
                <a:cs typeface="Arial"/>
              </a:rPr>
              <a:t>I.)</a:t>
            </a:r>
            <a:r>
              <a:rPr sz="2133" b="1" spc="4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7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133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001F5F"/>
                </a:solidFill>
                <a:latin typeface="Arial"/>
                <a:cs typeface="Arial"/>
              </a:rPr>
              <a:t>tumačenje</a:t>
            </a:r>
            <a:r>
              <a:rPr sz="2133" b="1" spc="2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33" b="1" spc="-7" dirty="0">
                <a:solidFill>
                  <a:srgbClr val="001F5F"/>
                </a:solidFill>
                <a:latin typeface="Arial"/>
                <a:cs typeface="Arial"/>
              </a:rPr>
              <a:t>EK</a:t>
            </a:r>
            <a:endParaRPr sz="2133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9534" y="2861734"/>
          <a:ext cx="8723203" cy="3111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7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921">
                <a:tc>
                  <a:txBody>
                    <a:bodyPr/>
                    <a:lstStyle/>
                    <a:p>
                      <a:pPr marL="91440" marR="22796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900" b="1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go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rija 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poduzeća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76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96E"/>
                    </a:solidFill>
                  </a:tcPr>
                </a:tc>
                <a:tc>
                  <a:txBody>
                    <a:bodyPr/>
                    <a:lstStyle/>
                    <a:p>
                      <a:pPr marL="163195" marR="154940" indent="28003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Broj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 za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sle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ni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h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76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9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900" b="1" spc="5" dirty="0">
                          <a:latin typeface="Arial"/>
                          <a:cs typeface="Arial"/>
                        </a:rPr>
                        <a:t>i/ili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96E"/>
                    </a:solidFill>
                  </a:tcPr>
                </a:tc>
                <a:tc>
                  <a:txBody>
                    <a:bodyPr/>
                    <a:lstStyle/>
                    <a:p>
                      <a:pPr marL="387985" marR="325755" indent="-55244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od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š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ji 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promet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76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96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900" b="1" spc="5" dirty="0">
                          <a:latin typeface="Arial"/>
                          <a:cs typeface="Arial"/>
                        </a:rPr>
                        <a:t>i/ili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96E"/>
                    </a:solidFill>
                  </a:tcPr>
                </a:tc>
                <a:tc>
                  <a:txBody>
                    <a:bodyPr/>
                    <a:lstStyle/>
                    <a:p>
                      <a:pPr marL="561340" marR="553720" indent="8509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Zbroj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ila</a:t>
                      </a:r>
                      <a:r>
                        <a:rPr sz="19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ce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769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900" b="1" spc="-5" dirty="0">
                          <a:latin typeface="Arial"/>
                          <a:cs typeface="Arial"/>
                        </a:rPr>
                        <a:t>Srednje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9BB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250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9BBD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milijuna</a:t>
                      </a:r>
                      <a:r>
                        <a:rPr sz="1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EUR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9B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43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milijuna</a:t>
                      </a:r>
                      <a:r>
                        <a:rPr sz="1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EUR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9B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900" b="1" spc="5" dirty="0">
                          <a:latin typeface="Arial"/>
                          <a:cs typeface="Arial"/>
                        </a:rPr>
                        <a:t>Malo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192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D2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50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192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D2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milijuna</a:t>
                      </a:r>
                      <a:r>
                        <a:rPr sz="1900" b="1" spc="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EUR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192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D2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milijuna</a:t>
                      </a:r>
                      <a:r>
                        <a:rPr sz="1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EUR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2192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0D2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900" b="1" spc="5" dirty="0">
                          <a:latin typeface="Arial"/>
                          <a:cs typeface="Arial"/>
                        </a:rPr>
                        <a:t>Mikro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693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9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10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693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9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milijuna</a:t>
                      </a:r>
                      <a:r>
                        <a:rPr sz="1900" b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EUR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693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9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900" b="1" dirty="0">
                          <a:latin typeface="Arial"/>
                          <a:cs typeface="Arial"/>
                        </a:rPr>
                        <a:t>≤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milijuna</a:t>
                      </a:r>
                      <a:r>
                        <a:rPr sz="19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5" dirty="0">
                          <a:latin typeface="Arial"/>
                          <a:cs typeface="Arial"/>
                        </a:rPr>
                        <a:t>EUR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1693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E9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337208" y="4698154"/>
            <a:ext cx="2709333" cy="9606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533" i="1" u="sng" spc="-7" dirty="0">
                <a:solidFill>
                  <a:srgbClr val="171795"/>
                </a:solidFill>
                <a:uFill>
                  <a:solidFill>
                    <a:srgbClr val="171795"/>
                  </a:solidFill>
                </a:uFill>
                <a:latin typeface="Calibri"/>
                <a:cs typeface="Calibri"/>
                <a:hlinkClick r:id="rId2"/>
              </a:rPr>
              <a:t>https://strukturnifondovi.hr/wp- </a:t>
            </a:r>
            <a:r>
              <a:rPr sz="1533" i="1" dirty="0">
                <a:solidFill>
                  <a:srgbClr val="17179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533" i="1" u="sng" spc="-7" dirty="0">
                <a:solidFill>
                  <a:srgbClr val="171795"/>
                </a:solidFill>
                <a:uFill>
                  <a:solidFill>
                    <a:srgbClr val="171795"/>
                  </a:solidFill>
                </a:uFill>
                <a:latin typeface="Calibri"/>
                <a:cs typeface="Calibri"/>
                <a:hlinkClick r:id="rId2"/>
              </a:rPr>
              <a:t>content/uploads/2017/06/Vodicz </a:t>
            </a:r>
            <a:r>
              <a:rPr sz="1533" i="1" dirty="0">
                <a:solidFill>
                  <a:srgbClr val="17179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533" i="1" u="sng" spc="-7" dirty="0">
                <a:solidFill>
                  <a:srgbClr val="171795"/>
                </a:solidFill>
                <a:uFill>
                  <a:solidFill>
                    <a:srgbClr val="171795"/>
                  </a:solidFill>
                </a:uFill>
                <a:latin typeface="Calibri"/>
                <a:cs typeface="Calibri"/>
                <a:hlinkClick r:id="rId2"/>
              </a:rPr>
              <a:t>akorisnikeodefinicijimalihisrednjih </a:t>
            </a:r>
            <a:r>
              <a:rPr sz="1533" i="1" spc="-327" dirty="0">
                <a:solidFill>
                  <a:srgbClr val="17179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533" i="1" u="sng" spc="-7" dirty="0">
                <a:solidFill>
                  <a:srgbClr val="171795"/>
                </a:solidFill>
                <a:uFill>
                  <a:solidFill>
                    <a:srgbClr val="171795"/>
                  </a:solidFill>
                </a:uFill>
                <a:latin typeface="Calibri"/>
                <a:cs typeface="Calibri"/>
                <a:hlinkClick r:id="rId2"/>
              </a:rPr>
              <a:t>poduzeca.pdf</a:t>
            </a:r>
            <a:endParaRPr sz="1533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0927" y="2283968"/>
            <a:ext cx="1672336" cy="23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94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787589-FB68-4FC0-8671-18A40D2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solidFill>
                  <a:srgbClr val="001F5F"/>
                </a:solidFill>
              </a:rPr>
              <a:t>Prihvatljive</a:t>
            </a:r>
            <a:r>
              <a:rPr lang="hr-HR" sz="4400" spc="-33" dirty="0">
                <a:solidFill>
                  <a:srgbClr val="001F5F"/>
                </a:solidFill>
              </a:rPr>
              <a:t> </a:t>
            </a:r>
            <a:r>
              <a:rPr lang="hr-HR" sz="4400" spc="-7" dirty="0">
                <a:solidFill>
                  <a:srgbClr val="001F5F"/>
                </a:solidFill>
              </a:rPr>
              <a:t>projektne</a:t>
            </a:r>
            <a:r>
              <a:rPr lang="hr-HR" sz="4400" spc="-13" dirty="0">
                <a:solidFill>
                  <a:srgbClr val="001F5F"/>
                </a:solidFill>
              </a:rPr>
              <a:t> </a:t>
            </a:r>
            <a:r>
              <a:rPr lang="hr-HR" sz="4400" spc="-7" dirty="0">
                <a:solidFill>
                  <a:srgbClr val="001F5F"/>
                </a:solidFill>
              </a:rPr>
              <a:t>aktivnosti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96D200-88E5-45F2-A1DD-B2DF3F92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6933" marR="6773" algn="just">
              <a:spcBef>
                <a:spcPts val="140"/>
              </a:spcBef>
              <a:buChar char="-"/>
              <a:tabLst>
                <a:tab pos="235367" algn="l"/>
              </a:tabLst>
            </a:pP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certifikacija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proizvoda,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odnosno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ocjenjivanje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sukladnosti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proizvoda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s</a:t>
            </a:r>
            <a:r>
              <a:rPr lang="hr-HR" sz="2800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određenom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normom</a:t>
            </a:r>
            <a:r>
              <a:rPr lang="hr-HR" sz="2800" spc="4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ili</a:t>
            </a:r>
            <a:r>
              <a:rPr lang="hr-HR" sz="2800" spc="46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specifikacijom</a:t>
            </a:r>
            <a:r>
              <a:rPr lang="hr-HR" sz="2800" spc="47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(u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skladu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s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direktivama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EU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i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drugih zemalja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i odgovarajućim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normama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na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koje se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pozivaju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direktive). Po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ovom</a:t>
            </a:r>
            <a:r>
              <a:rPr lang="hr-HR" sz="2800" spc="1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Pozivu</a:t>
            </a:r>
            <a:r>
              <a:rPr lang="hr-HR" sz="2800" spc="1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ne</a:t>
            </a:r>
            <a:r>
              <a:rPr lang="hr-HR" sz="2800" spc="1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mogu</a:t>
            </a:r>
            <a:r>
              <a:rPr lang="hr-HR" sz="2800" spc="9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se</a:t>
            </a:r>
            <a:r>
              <a:rPr lang="hr-HR" sz="28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financirati</a:t>
            </a:r>
            <a:r>
              <a:rPr lang="hr-HR" sz="2800" spc="1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aktivnosti</a:t>
            </a:r>
            <a:r>
              <a:rPr lang="hr-HR" sz="2800" spc="1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povezane</a:t>
            </a:r>
            <a:r>
              <a:rPr lang="hr-HR" sz="2800" spc="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s</a:t>
            </a:r>
            <a:r>
              <a:rPr lang="hr-HR" sz="2800" spc="1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certifikacijom</a:t>
            </a:r>
            <a:r>
              <a:rPr lang="hr-HR" sz="2800" spc="1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sustava</a:t>
            </a:r>
            <a:r>
              <a:rPr lang="hr-HR" sz="2800" spc="1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upravljanja</a:t>
            </a:r>
            <a:r>
              <a:rPr lang="hr-HR" sz="2800" spc="1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kvalitetom </a:t>
            </a:r>
            <a:r>
              <a:rPr lang="hr-HR" sz="2800" spc="-4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ili</a:t>
            </a:r>
            <a:r>
              <a:rPr lang="hr-HR" sz="2800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poslovnim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procesima</a:t>
            </a:r>
            <a:r>
              <a:rPr lang="hr-HR" sz="2800" spc="-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ili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uslugama.</a:t>
            </a:r>
            <a:endParaRPr lang="hr-HR" sz="2800" dirty="0">
              <a:latin typeface="Microsoft Sans Serif"/>
              <a:cs typeface="Microsoft Sans Serif"/>
            </a:endParaRPr>
          </a:p>
          <a:p>
            <a:pPr>
              <a:spcBef>
                <a:spcPts val="40"/>
              </a:spcBef>
              <a:buClr>
                <a:srgbClr val="001F5F"/>
              </a:buClr>
              <a:buFont typeface="Microsoft Sans Serif"/>
              <a:buChar char="-"/>
            </a:pPr>
            <a:endParaRPr lang="hr-HR" sz="3600" dirty="0">
              <a:latin typeface="Microsoft Sans Serif"/>
              <a:cs typeface="Microsoft Sans Serif"/>
            </a:endParaRPr>
          </a:p>
          <a:p>
            <a:pPr marL="228594" indent="-212508" algn="just">
              <a:buChar char="-"/>
              <a:tabLst>
                <a:tab pos="229441" algn="l"/>
              </a:tabLst>
            </a:pP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Prihvatljive</a:t>
            </a:r>
            <a:r>
              <a:rPr lang="hr-HR"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projektne</a:t>
            </a:r>
            <a:r>
              <a:rPr lang="hr-HR" sz="28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aktivnosti</a:t>
            </a:r>
            <a:r>
              <a:rPr lang="hr-HR" sz="2800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mogu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biti</a:t>
            </a:r>
            <a:r>
              <a:rPr lang="hr-HR" sz="2800" spc="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sve</a:t>
            </a:r>
            <a:r>
              <a:rPr lang="hr-HR" sz="2800" spc="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radnje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u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okviru</a:t>
            </a:r>
            <a:r>
              <a:rPr lang="hr-HR" sz="28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postupaka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ocjenjivanja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sukladnosti.</a:t>
            </a:r>
            <a:endParaRPr lang="hr-HR" sz="2800" dirty="0">
              <a:latin typeface="Microsoft Sans Serif"/>
              <a:cs typeface="Microsoft Sans Serif"/>
            </a:endParaRPr>
          </a:p>
          <a:p>
            <a:pPr>
              <a:spcBef>
                <a:spcPts val="47"/>
              </a:spcBef>
              <a:buClr>
                <a:srgbClr val="001F5F"/>
              </a:buClr>
              <a:buFont typeface="Microsoft Sans Serif"/>
              <a:buChar char="-"/>
            </a:pPr>
            <a:endParaRPr lang="hr-HR" sz="3600" dirty="0">
              <a:latin typeface="Microsoft Sans Serif"/>
              <a:cs typeface="Microsoft Sans Serif"/>
            </a:endParaRPr>
          </a:p>
          <a:p>
            <a:pPr marL="252300" indent="-236214" algn="just">
              <a:buChar char="-"/>
              <a:tabLst>
                <a:tab pos="253147" algn="l"/>
              </a:tabLst>
            </a:pP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Aktivnosti</a:t>
            </a:r>
            <a:r>
              <a:rPr lang="hr-HR" sz="2800" spc="7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certifikacije</a:t>
            </a:r>
            <a:r>
              <a:rPr lang="hr-HR" sz="2800" spc="7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mogu</a:t>
            </a:r>
            <a:r>
              <a:rPr lang="hr-HR" sz="2800" spc="7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biti</a:t>
            </a:r>
            <a:r>
              <a:rPr lang="hr-HR" sz="2800" spc="7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prihvatljive</a:t>
            </a:r>
            <a:r>
              <a:rPr lang="hr-HR" sz="2800" spc="7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samo</a:t>
            </a:r>
            <a:r>
              <a:rPr lang="hr-HR" sz="2800" spc="7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ukoliko</a:t>
            </a:r>
            <a:r>
              <a:rPr lang="hr-HR" sz="2800" spc="7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je</a:t>
            </a:r>
            <a:r>
              <a:rPr lang="hr-HR" sz="2800" spc="7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neovisno</a:t>
            </a:r>
            <a:r>
              <a:rPr lang="hr-HR" sz="2800" spc="7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ocjenjivanje</a:t>
            </a:r>
            <a:r>
              <a:rPr lang="hr-HR" sz="2800" spc="7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sukladnosti</a:t>
            </a:r>
            <a:r>
              <a:rPr lang="hr-HR" dirty="0"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provedeno</a:t>
            </a:r>
            <a:r>
              <a:rPr lang="hr-HR" sz="2800" spc="-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od</a:t>
            </a:r>
            <a:r>
              <a:rPr lang="hr-HR" sz="2800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strane</a:t>
            </a:r>
            <a:r>
              <a:rPr lang="hr-HR" sz="2800" spc="-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ovlaštenog</a:t>
            </a:r>
            <a:r>
              <a:rPr lang="hr-HR" sz="28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tijela.</a:t>
            </a:r>
            <a:endParaRPr lang="hr-HR" sz="2800" dirty="0">
              <a:latin typeface="Microsoft Sans Serif"/>
              <a:cs typeface="Microsoft Sans Serif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39824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8E4C43-00B5-42EB-A634-6431FD45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539097-FEBB-40B5-9B4C-28EA72A5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50591"/>
            <a:ext cx="10515601" cy="3226372"/>
          </a:xfrm>
        </p:spPr>
        <p:txBody>
          <a:bodyPr>
            <a:normAutofit fontScale="77500" lnSpcReduction="20000"/>
          </a:bodyPr>
          <a:lstStyle/>
          <a:p>
            <a:pPr marL="398770" marR="7620" indent="-382684" algn="just">
              <a:spcBef>
                <a:spcPts val="133"/>
              </a:spcBef>
              <a:buClr>
                <a:srgbClr val="FF0000"/>
              </a:buClr>
              <a:buFont typeface="Wingdings"/>
              <a:buChar char=""/>
              <a:tabLst>
                <a:tab pos="399617" algn="l"/>
              </a:tabLst>
            </a:pP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Prijavitelj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u postupku dodjele bespovratnih sredstava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može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imati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samo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jedan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projektni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prijedlog.</a:t>
            </a:r>
            <a:endParaRPr lang="hr-HR" sz="2800" dirty="0">
              <a:latin typeface="Microsoft Sans Serif"/>
              <a:cs typeface="Microsoft Sans Serif"/>
            </a:endParaRPr>
          </a:p>
          <a:p>
            <a:pPr>
              <a:spcBef>
                <a:spcPts val="27"/>
              </a:spcBef>
              <a:buClr>
                <a:srgbClr val="FF0000"/>
              </a:buClr>
              <a:buFont typeface="Wingdings"/>
              <a:buChar char=""/>
            </a:pPr>
            <a:endParaRPr lang="hr-HR" sz="4400" dirty="0">
              <a:latin typeface="Microsoft Sans Serif"/>
              <a:cs typeface="Microsoft Sans Serif"/>
            </a:endParaRPr>
          </a:p>
          <a:p>
            <a:pPr marL="398770" marR="6773" indent="-382684" algn="just">
              <a:spcBef>
                <a:spcPts val="7"/>
              </a:spcBef>
              <a:buClr>
                <a:srgbClr val="FF0000"/>
              </a:buClr>
              <a:buFont typeface="Wingdings"/>
              <a:buChar char=""/>
              <a:tabLst>
                <a:tab pos="399617" algn="l"/>
              </a:tabLst>
            </a:pP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Po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završetku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postupka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dodjele,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prijavitelj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može</a:t>
            </a:r>
            <a:r>
              <a:rPr lang="hr-HR" sz="2800" spc="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podnijeti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novi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projektni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prijedlog.</a:t>
            </a:r>
            <a:endParaRPr lang="hr-HR" sz="2800" dirty="0">
              <a:latin typeface="Microsoft Sans Serif"/>
              <a:cs typeface="Microsoft Sans Serif"/>
            </a:endParaRPr>
          </a:p>
          <a:p>
            <a:pPr>
              <a:spcBef>
                <a:spcPts val="27"/>
              </a:spcBef>
              <a:buClr>
                <a:srgbClr val="FF0000"/>
              </a:buClr>
              <a:buFont typeface="Wingdings"/>
              <a:buChar char=""/>
            </a:pPr>
            <a:endParaRPr lang="hr-HR" sz="4400" dirty="0">
              <a:latin typeface="Microsoft Sans Serif"/>
              <a:cs typeface="Microsoft Sans Serif"/>
            </a:endParaRPr>
          </a:p>
          <a:p>
            <a:pPr marL="398770" marR="7620" indent="-382684" algn="just">
              <a:lnSpc>
                <a:spcPct val="170000"/>
              </a:lnSpc>
              <a:buClr>
                <a:srgbClr val="FF0000"/>
              </a:buClr>
              <a:buFont typeface="Wingdings"/>
              <a:buChar char=""/>
              <a:tabLst>
                <a:tab pos="399617" algn="l"/>
              </a:tabLst>
            </a:pP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Broj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pojedinih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potpora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koje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mogu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biti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dodijeljene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jednom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prijavitelju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nije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 ograničen, no ukupan iznos potpore male vrijednosti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dodijeljen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jedinstvenom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poduzetniku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primljen</a:t>
            </a:r>
            <a:r>
              <a:rPr lang="hr-HR" sz="2800" spc="33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u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3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godine</a:t>
            </a:r>
            <a:r>
              <a:rPr lang="hr-HR" sz="28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ne</a:t>
            </a:r>
            <a:r>
              <a:rPr lang="hr-HR" sz="2800" spc="2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dirty="0">
                <a:solidFill>
                  <a:srgbClr val="001F5F"/>
                </a:solidFill>
                <a:latin typeface="Microsoft Sans Serif"/>
                <a:cs typeface="Microsoft Sans Serif"/>
              </a:rPr>
              <a:t>može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13" dirty="0">
                <a:solidFill>
                  <a:srgbClr val="001F5F"/>
                </a:solidFill>
                <a:latin typeface="Microsoft Sans Serif"/>
                <a:cs typeface="Microsoft Sans Serif"/>
              </a:rPr>
              <a:t>prijeći</a:t>
            </a:r>
            <a:r>
              <a:rPr lang="hr-HR" sz="2800"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200.000</a:t>
            </a:r>
            <a:r>
              <a:rPr lang="hr-HR" sz="2800" spc="47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hr-HR" sz="2800" spc="-7" dirty="0">
                <a:solidFill>
                  <a:srgbClr val="001F5F"/>
                </a:solidFill>
                <a:latin typeface="Microsoft Sans Serif"/>
                <a:cs typeface="Microsoft Sans Serif"/>
              </a:rPr>
              <a:t>EUR.</a:t>
            </a:r>
            <a:endParaRPr lang="hr-HR" sz="2800" dirty="0">
              <a:latin typeface="Microsoft Sans Serif"/>
              <a:cs typeface="Microsoft Sans Serif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03415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ržavna geodetska uprava - Objavljena najčešće postavljana pitanja i  odgovori pristigli na SDGE korisničku podršku">
            <a:extLst>
              <a:ext uri="{FF2B5EF4-FFF2-40B4-BE49-F238E27FC236}">
                <a16:creationId xmlns:a16="http://schemas.microsoft.com/office/drawing/2014/main" id="{AACF3B1F-AC3D-472B-BFC3-57B1C7289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r="23298" b="445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089401-A49A-47C0-BF22-235C7EF0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Pitanja?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8BAA69F-E07E-47B0-8A41-21CC9FC9B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7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BDFB52-E14F-444A-84D7-ACE92823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BB1917-1129-4EAF-A74B-38DA0C2B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Sanja </a:t>
            </a:r>
            <a:r>
              <a:rPr lang="hr-HR" dirty="0" err="1"/>
              <a:t>B.Pavlović</a:t>
            </a:r>
            <a:endParaRPr lang="hr-HR" dirty="0"/>
          </a:p>
          <a:p>
            <a:r>
              <a:rPr lang="hr-HR" dirty="0"/>
              <a:t>sanja.elis.consulting@gmail.com</a:t>
            </a:r>
          </a:p>
        </p:txBody>
      </p:sp>
    </p:spTree>
    <p:extLst>
      <p:ext uri="{BB962C8B-B14F-4D97-AF65-F5344CB8AC3E}">
        <p14:creationId xmlns:p14="http://schemas.microsoft.com/office/powerpoint/2010/main" val="43081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28B036-2092-4067-8FC0-D65CDB0C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1700"/>
            <a:ext cx="10515600" cy="609600"/>
          </a:xfrm>
        </p:spPr>
        <p:txBody>
          <a:bodyPr>
            <a:normAutofit/>
          </a:bodyPr>
          <a:lstStyle/>
          <a:p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4ABC14-CE63-418C-9BDF-EF57724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781300"/>
            <a:ext cx="10515600" cy="3624262"/>
          </a:xfrm>
        </p:spPr>
        <p:txBody>
          <a:bodyPr>
            <a:normAutofit/>
          </a:bodyPr>
          <a:lstStyle/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Intelektualno vlasništvo obuhvaća dvije podgrupe prava: </a:t>
            </a:r>
          </a:p>
          <a:p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1. autorsko i srodna prava</a:t>
            </a:r>
          </a:p>
          <a:p>
            <a:r>
              <a:rPr lang="hr-HR" dirty="0">
                <a:solidFill>
                  <a:srgbClr val="272525"/>
                </a:solidFill>
                <a:latin typeface="Arial" panose="020B0604020202020204" pitchFamily="34" charset="0"/>
              </a:rPr>
              <a:t>2. </a:t>
            </a:r>
            <a:r>
              <a:rPr lang="hr-HR" b="0" i="0" dirty="0">
                <a:solidFill>
                  <a:srgbClr val="272525"/>
                </a:solidFill>
                <a:effectLst/>
                <a:latin typeface="Arial" panose="020B0604020202020204" pitchFamily="34" charset="0"/>
              </a:rPr>
              <a:t>prava industrijskog vlasništva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452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B6959-3FD8-476E-BC98-6CF7B72F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Autorsko pravo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2E08AA-C1FF-429B-A136-FFAE9A7F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Autorsko pravo je isključivo pravo autora na raspolaganje njihovim književnim, znanstvenim ili umjetničkim djelima, te djelima iz drugih područja stvaralaštva;</a:t>
            </a:r>
          </a:p>
          <a:p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 </a:t>
            </a:r>
            <a:r>
              <a:rPr lang="hr-HR" dirty="0">
                <a:solidFill>
                  <a:srgbClr val="272525"/>
                </a:solidFill>
                <a:latin typeface="inherit"/>
              </a:rPr>
              <a:t>S</a:t>
            </a: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rodna prava na sličan način odnose se na prava umjetnika izvođača, proizvođača </a:t>
            </a:r>
            <a:r>
              <a:rPr lang="hr-HR" b="0" i="0" dirty="0" err="1">
                <a:solidFill>
                  <a:srgbClr val="272525"/>
                </a:solidFill>
                <a:effectLst/>
                <a:latin typeface="inherit"/>
              </a:rPr>
              <a:t>fonograma</a:t>
            </a: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 i emitiranja radija i televizije;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951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320B8-D508-45CD-8DCA-A16F7449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Industrijsko vlasništvo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ED3514-147D-4063-BB1C-7EBC88E3F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Industrijsko vlasništvo obuhvaća prava kojima proizvođači štite od konkurenata svoje </a:t>
            </a:r>
            <a:r>
              <a:rPr lang="hr-HR" b="1" i="0" dirty="0">
                <a:solidFill>
                  <a:srgbClr val="272525"/>
                </a:solidFill>
                <a:effectLst/>
                <a:latin typeface="inherit"/>
              </a:rPr>
              <a:t>poslovne interese, položaj na tržištu i sredstva uložena u istraživanje</a:t>
            </a:r>
            <a:r>
              <a:rPr lang="hr-HR" b="0" i="0" dirty="0">
                <a:solidFill>
                  <a:srgbClr val="272525"/>
                </a:solidFill>
                <a:effectLst/>
                <a:latin typeface="inherit"/>
              </a:rPr>
              <a:t>, razvoj i promociju.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4059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2553</Words>
  <Application>Microsoft Office PowerPoint</Application>
  <PresentationFormat>Široki zaslon</PresentationFormat>
  <Paragraphs>247</Paragraphs>
  <Slides>64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64</vt:i4>
      </vt:variant>
    </vt:vector>
  </HeadingPairs>
  <TitlesOfParts>
    <vt:vector size="81" baseType="lpstr">
      <vt:lpstr>Arial</vt:lpstr>
      <vt:lpstr>Arial</vt:lpstr>
      <vt:lpstr>Avenir Next W10 Regular</vt:lpstr>
      <vt:lpstr>base</vt:lpstr>
      <vt:lpstr>Calibri</vt:lpstr>
      <vt:lpstr>Calibri Light</vt:lpstr>
      <vt:lpstr>Encode Sans Condensed</vt:lpstr>
      <vt:lpstr>inherit</vt:lpstr>
      <vt:lpstr>Istok Web</vt:lpstr>
      <vt:lpstr>Merriweather</vt:lpstr>
      <vt:lpstr>Microsoft Sans Serif</vt:lpstr>
      <vt:lpstr>Roboto</vt:lpstr>
      <vt:lpstr>Times New Roman</vt:lpstr>
      <vt:lpstr>verdana</vt:lpstr>
      <vt:lpstr>Wingdings</vt:lpstr>
      <vt:lpstr>Tema sustava Office</vt:lpstr>
      <vt:lpstr>Prilagođeni dizajn</vt:lpstr>
      <vt:lpstr>Informiranje o zaštiti vlasništva, komercijalizaciji inovacija i certificiranju proizvoda i usluga</vt:lpstr>
      <vt:lpstr>Zaštita intelektualnog vlasništva</vt:lpstr>
      <vt:lpstr>Što je intelektualno vlasništvo?</vt:lpstr>
      <vt:lpstr>Nematerijalna imovina</vt:lpstr>
      <vt:lpstr>Pravna zaštita</vt:lpstr>
      <vt:lpstr>PowerPoint prezentacija</vt:lpstr>
      <vt:lpstr>PowerPoint prezentacija</vt:lpstr>
      <vt:lpstr>Autorsko pravo</vt:lpstr>
      <vt:lpstr>Industrijsko vlasništvo</vt:lpstr>
      <vt:lpstr>Vrste zaštite</vt:lpstr>
      <vt:lpstr>Najčešći oblici zaštite industrijskog vlasništva</vt:lpstr>
      <vt:lpstr> Autorsko pravo</vt:lpstr>
      <vt:lpstr>Srodna prava</vt:lpstr>
      <vt:lpstr>Zakonodavstvo </vt:lpstr>
      <vt:lpstr>KOMERCIJALIZACIJA INOVACIJA</vt:lpstr>
      <vt:lpstr>Inovacija</vt:lpstr>
      <vt:lpstr>Inovacija</vt:lpstr>
      <vt:lpstr>Subjektivno poimanje inovacije</vt:lpstr>
      <vt:lpstr>PowerPoint prezentacija</vt:lpstr>
      <vt:lpstr>Vrste inovacija</vt:lpstr>
      <vt:lpstr>Inovacije proizvoda </vt:lpstr>
      <vt:lpstr>Za inovacije proizvoda dostupni su natječaji:  </vt:lpstr>
      <vt:lpstr>Inovacije procesa </vt:lpstr>
      <vt:lpstr>Inovacija procesa</vt:lpstr>
      <vt:lpstr>Organizacijske inovacije </vt:lpstr>
      <vt:lpstr>Organizacijske inovacije - primjeri</vt:lpstr>
      <vt:lpstr>Inovativno razmišljanje</vt:lpstr>
      <vt:lpstr>Za inovacije procesa i organizacijske inovacije dostupan je natječaj: </vt:lpstr>
      <vt:lpstr>Marketinške inovacije </vt:lpstr>
      <vt:lpstr>Marktinške inovacije</vt:lpstr>
      <vt:lpstr>Primjeri</vt:lpstr>
      <vt:lpstr>KOMERCIJALIZACIJA INOVACIJA</vt:lpstr>
      <vt:lpstr>PowerPoint prezentacija</vt:lpstr>
      <vt:lpstr>PowerPoint prezentacija</vt:lpstr>
      <vt:lpstr>Prihvatljivost prijavitelja</vt:lpstr>
      <vt:lpstr>Uvijeti </vt:lpstr>
      <vt:lpstr>PowerPoint prezentacija</vt:lpstr>
      <vt:lpstr>Očekuju se: </vt:lpstr>
      <vt:lpstr>CERTIFIKACIJA PROIZVODA I USLUGA</vt:lpstr>
      <vt:lpstr>Što je certifikacija?</vt:lpstr>
      <vt:lpstr>Certifikacijska tijela</vt:lpstr>
      <vt:lpstr>Certifikacijska tijela za proizvode </vt:lpstr>
      <vt:lpstr>Kakva je razlika između certifikacija i akreditacije? </vt:lpstr>
      <vt:lpstr>Vrste certifikata</vt:lpstr>
      <vt:lpstr>CE oznaka</vt:lpstr>
      <vt:lpstr>CE oznaka</vt:lpstr>
      <vt:lpstr>Certifikacija</vt:lpstr>
      <vt:lpstr>Modularan pristup certificiranju</vt:lpstr>
      <vt:lpstr>Primjer: certificiranje proizvoda u ekološkoj proizvodnji</vt:lpstr>
      <vt:lpstr>Primjer 2: ISO 29990 - Sustav upravljanja uslugama edukacije</vt:lpstr>
      <vt:lpstr>Kako provesti certifikaciju?</vt:lpstr>
      <vt:lpstr>Kako provesti certifikaciju?</vt:lpstr>
      <vt:lpstr>EU projekti – kako je izgledao natječaj?</vt:lpstr>
      <vt:lpstr>PowerPoint prezentacija</vt:lpstr>
      <vt:lpstr>Predmet natječaja </vt:lpstr>
      <vt:lpstr>Svrha (cilj) </vt:lpstr>
      <vt:lpstr>Iznosi i intenziteti potpora – de minimis</vt:lpstr>
      <vt:lpstr>Maksimalan intenzitet potpore koji se dodijeljivala: </vt:lpstr>
      <vt:lpstr>Prihvatljivi prijavitelji</vt:lpstr>
      <vt:lpstr>PowerPoint prezentacija</vt:lpstr>
      <vt:lpstr>Prihvatljive projektne aktivnosti</vt:lpstr>
      <vt:lpstr>PowerPoint prezentacija</vt:lpstr>
      <vt:lpstr>Pitanja?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Zapošljavanje osoba s invaliditetom</dc:title>
  <dc:creator>Ivica</dc:creator>
  <cp:lastModifiedBy>Sanja</cp:lastModifiedBy>
  <cp:revision>30</cp:revision>
  <dcterms:created xsi:type="dcterms:W3CDTF">2021-03-17T14:16:26Z</dcterms:created>
  <dcterms:modified xsi:type="dcterms:W3CDTF">2021-04-06T18:44:29Z</dcterms:modified>
</cp:coreProperties>
</file>