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80" r:id="rId5"/>
    <p:sldId id="665" r:id="rId6"/>
    <p:sldId id="339" r:id="rId7"/>
    <p:sldId id="296" r:id="rId8"/>
    <p:sldId id="606" r:id="rId9"/>
    <p:sldId id="663" r:id="rId10"/>
    <p:sldId id="620" r:id="rId11"/>
    <p:sldId id="621" r:id="rId12"/>
    <p:sldId id="325" r:id="rId13"/>
    <p:sldId id="316" r:id="rId14"/>
    <p:sldId id="660" r:id="rId15"/>
    <p:sldId id="443" r:id="rId16"/>
    <p:sldId id="452" r:id="rId17"/>
    <p:sldId id="334" r:id="rId18"/>
    <p:sldId id="291" r:id="rId19"/>
    <p:sldId id="285" r:id="rId20"/>
    <p:sldId id="290" r:id="rId21"/>
    <p:sldId id="298" r:id="rId22"/>
    <p:sldId id="659" r:id="rId23"/>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2" autoAdjust="0"/>
    <p:restoredTop sz="94660"/>
  </p:normalViewPr>
  <p:slideViewPr>
    <p:cSldViewPr snapToGrid="0">
      <p:cViewPr varScale="1">
        <p:scale>
          <a:sx n="67" d="100"/>
          <a:sy n="67"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2EEBCB-FB01-4239-B94B-736A588C20EA}" type="doc">
      <dgm:prSet loTypeId="urn:microsoft.com/office/officeart/2005/8/layout/process1" loCatId="process" qsTypeId="urn:microsoft.com/office/officeart/2005/8/quickstyle/3d1" qsCatId="3D" csTypeId="urn:microsoft.com/office/officeart/2005/8/colors/accent3_5" csCatId="accent3" phldr="1"/>
      <dgm:spPr/>
      <dgm:t>
        <a:bodyPr/>
        <a:lstStyle/>
        <a:p>
          <a:endParaRPr lang="hr-HR"/>
        </a:p>
      </dgm:t>
    </dgm:pt>
    <dgm:pt modelId="{833F54F8-51ED-498D-A47D-F2DAB244A411}">
      <dgm:prSet custT="1"/>
      <dgm:spPr>
        <a:solidFill>
          <a:srgbClr val="C00000"/>
        </a:solidFill>
      </dgm:spPr>
      <dgm:t>
        <a:bodyPr anchor="ctr"/>
        <a:lstStyle/>
        <a:p>
          <a:pPr rtl="0">
            <a:lnSpc>
              <a:spcPct val="100000"/>
            </a:lnSpc>
            <a:spcAft>
              <a:spcPts val="0"/>
            </a:spcAft>
          </a:pPr>
          <a:r>
            <a:rPr lang="hr-HR" sz="1400" b="0" dirty="0">
              <a:latin typeface="Arial" pitchFamily="34" charset="0"/>
              <a:cs typeface="Arial" pitchFamily="34" charset="0"/>
            </a:rPr>
            <a:t>Posebna financijska institucija</a:t>
          </a:r>
        </a:p>
        <a:p>
          <a:pPr rtl="0">
            <a:lnSpc>
              <a:spcPct val="100000"/>
            </a:lnSpc>
            <a:spcAft>
              <a:spcPts val="0"/>
            </a:spcAft>
          </a:pPr>
          <a:r>
            <a:rPr lang="hr-HR" sz="1400" b="0" dirty="0">
              <a:latin typeface="Arial" pitchFamily="34" charset="0"/>
              <a:cs typeface="Arial" pitchFamily="34" charset="0"/>
            </a:rPr>
            <a:t>Osnovana 1992. godine</a:t>
          </a:r>
        </a:p>
        <a:p>
          <a:pPr rtl="0">
            <a:lnSpc>
              <a:spcPct val="100000"/>
            </a:lnSpc>
            <a:spcAft>
              <a:spcPts val="0"/>
            </a:spcAft>
          </a:pPr>
          <a:r>
            <a:rPr lang="hr-HR" sz="1400" b="0" dirty="0">
              <a:latin typeface="Arial" pitchFamily="34" charset="0"/>
              <a:cs typeface="Arial" pitchFamily="34" charset="0"/>
            </a:rPr>
            <a:t>U vlasništvu RH</a:t>
          </a:r>
        </a:p>
        <a:p>
          <a:pPr rtl="0">
            <a:lnSpc>
              <a:spcPct val="100000"/>
            </a:lnSpc>
            <a:spcAft>
              <a:spcPts val="0"/>
            </a:spcAft>
          </a:pPr>
          <a:r>
            <a:rPr lang="hr-HR" sz="1400" b="0" dirty="0">
              <a:latin typeface="Arial" pitchFamily="34" charset="0"/>
              <a:cs typeface="Arial" pitchFamily="34" charset="0"/>
            </a:rPr>
            <a:t>Cilj: poticanje razvoja hrvatskog gospodarstva</a:t>
          </a:r>
        </a:p>
      </dgm:t>
    </dgm:pt>
    <dgm:pt modelId="{77B341CD-19EB-45D3-A19E-611DB6B7901E}" type="parTrans" cxnId="{5BC9D149-9D4E-4B70-A773-A12034417F60}">
      <dgm:prSet/>
      <dgm:spPr/>
      <dgm:t>
        <a:bodyPr/>
        <a:lstStyle/>
        <a:p>
          <a:endParaRPr lang="hr-HR"/>
        </a:p>
      </dgm:t>
    </dgm:pt>
    <dgm:pt modelId="{8108C912-4378-4196-BF5C-0F8983D2CA2F}" type="sibTrans" cxnId="{5BC9D149-9D4E-4B70-A773-A12034417F60}">
      <dgm:prSet>
        <dgm:style>
          <a:lnRef idx="2">
            <a:schemeClr val="accent1"/>
          </a:lnRef>
          <a:fillRef idx="1">
            <a:schemeClr val="lt1"/>
          </a:fillRef>
          <a:effectRef idx="0">
            <a:schemeClr val="accent1"/>
          </a:effectRef>
          <a:fontRef idx="minor">
            <a:schemeClr val="dk1"/>
          </a:fontRef>
        </dgm:style>
      </dgm:prSet>
      <dgm:spPr>
        <a:ln>
          <a:solidFill>
            <a:schemeClr val="bg2">
              <a:lumMod val="25000"/>
            </a:schemeClr>
          </a:solidFill>
        </a:ln>
      </dgm:spPr>
      <dgm:t>
        <a:bodyPr/>
        <a:lstStyle/>
        <a:p>
          <a:endParaRPr lang="hr-HR"/>
        </a:p>
      </dgm:t>
    </dgm:pt>
    <dgm:pt modelId="{E76A5989-471B-4C37-909D-140F6013BC99}">
      <dgm:prSet custT="1"/>
      <dgm:spPr>
        <a:solidFill>
          <a:srgbClr val="C00000"/>
        </a:solidFill>
      </dgm:spPr>
      <dgm:t>
        <a:bodyPr anchor="ctr"/>
        <a:lstStyle/>
        <a:p>
          <a:pPr algn="ctr" rtl="0"/>
          <a:r>
            <a:rPr lang="hr-HR" sz="1400" b="0" i="0" dirty="0">
              <a:latin typeface="Arial" pitchFamily="34" charset="0"/>
              <a:cs typeface="Arial" pitchFamily="34" charset="0"/>
            </a:rPr>
            <a:t>TRI funkcije u  jednoj instituciji</a:t>
          </a:r>
          <a:r>
            <a:rPr lang="en-US" sz="1400" b="0" i="0" dirty="0">
              <a:latin typeface="Arial" pitchFamily="34" charset="0"/>
              <a:cs typeface="Arial" pitchFamily="34" charset="0"/>
            </a:rPr>
            <a:t>:</a:t>
          </a:r>
          <a:endParaRPr lang="hr-HR" sz="1400" b="0" i="0" dirty="0">
            <a:latin typeface="Arial" pitchFamily="34" charset="0"/>
            <a:cs typeface="Arial" pitchFamily="34" charset="0"/>
          </a:endParaRPr>
        </a:p>
      </dgm:t>
    </dgm:pt>
    <dgm:pt modelId="{30F44A14-A97D-4A09-96D1-C678B10CCDF4}" type="parTrans" cxnId="{A8756AEE-78A8-46C0-81B2-BEBC6952514C}">
      <dgm:prSet/>
      <dgm:spPr/>
      <dgm:t>
        <a:bodyPr/>
        <a:lstStyle/>
        <a:p>
          <a:endParaRPr lang="hr-HR"/>
        </a:p>
      </dgm:t>
    </dgm:pt>
    <dgm:pt modelId="{D2579DC3-B23F-4430-97B0-C5A7BD0F1B8C}" type="sibTrans" cxnId="{A8756AEE-78A8-46C0-81B2-BEBC6952514C}">
      <dgm:prSet>
        <dgm:style>
          <a:lnRef idx="2">
            <a:schemeClr val="accent1"/>
          </a:lnRef>
          <a:fillRef idx="1">
            <a:schemeClr val="lt1"/>
          </a:fillRef>
          <a:effectRef idx="0">
            <a:schemeClr val="accent1"/>
          </a:effectRef>
          <a:fontRef idx="minor">
            <a:schemeClr val="dk1"/>
          </a:fontRef>
        </dgm:style>
      </dgm:prSet>
      <dgm:spPr>
        <a:ln>
          <a:solidFill>
            <a:schemeClr val="bg2">
              <a:lumMod val="25000"/>
            </a:schemeClr>
          </a:solidFill>
        </a:ln>
      </dgm:spPr>
      <dgm:t>
        <a:bodyPr/>
        <a:lstStyle/>
        <a:p>
          <a:endParaRPr lang="hr-HR"/>
        </a:p>
      </dgm:t>
    </dgm:pt>
    <dgm:pt modelId="{0288D3F9-691C-4F9C-833A-F2B56F1D0B69}">
      <dgm:prSet custT="1"/>
      <dgm:spPr>
        <a:solidFill>
          <a:srgbClr val="C00000"/>
        </a:solidFill>
      </dgm:spPr>
      <dgm:t>
        <a:bodyPr anchor="ctr"/>
        <a:lstStyle/>
        <a:p>
          <a:pPr marL="360363" indent="-87313" algn="l" rtl="0"/>
          <a:r>
            <a:rPr lang="hr-HR" sz="1400" b="0" i="0" dirty="0">
              <a:latin typeface="Arial" pitchFamily="34" charset="0"/>
              <a:cs typeface="Arial" pitchFamily="34" charset="0"/>
            </a:rPr>
            <a:t>Izvozna banka</a:t>
          </a:r>
        </a:p>
      </dgm:t>
    </dgm:pt>
    <dgm:pt modelId="{831D3DF6-7595-42FF-AF37-DFE69BD163E6}" type="parTrans" cxnId="{79970A0F-046B-43C6-A01F-EAAE1FD52E93}">
      <dgm:prSet/>
      <dgm:spPr/>
      <dgm:t>
        <a:bodyPr/>
        <a:lstStyle/>
        <a:p>
          <a:endParaRPr lang="hr-HR"/>
        </a:p>
      </dgm:t>
    </dgm:pt>
    <dgm:pt modelId="{2BAB064F-E923-4D2F-9B72-9F4C73230A42}" type="sibTrans" cxnId="{79970A0F-046B-43C6-A01F-EAAE1FD52E93}">
      <dgm:prSet/>
      <dgm:spPr/>
      <dgm:t>
        <a:bodyPr/>
        <a:lstStyle/>
        <a:p>
          <a:endParaRPr lang="hr-HR"/>
        </a:p>
      </dgm:t>
    </dgm:pt>
    <dgm:pt modelId="{5C7801EA-62C2-4C6A-B4D6-6A7D17F86CF5}">
      <dgm:prSet custT="1"/>
      <dgm:spPr>
        <a:solidFill>
          <a:srgbClr val="C00000"/>
        </a:solidFill>
      </dgm:spPr>
      <dgm:t>
        <a:bodyPr anchor="ctr"/>
        <a:lstStyle/>
        <a:p>
          <a:pPr marL="360363" indent="-87313" algn="l" rtl="0"/>
          <a:r>
            <a:rPr lang="hr-HR" sz="1400" b="0" i="0" dirty="0">
              <a:latin typeface="Arial" pitchFamily="34" charset="0"/>
              <a:cs typeface="Arial" pitchFamily="34" charset="0"/>
            </a:rPr>
            <a:t>Institucija za izvozno kreditno osiguranje</a:t>
          </a:r>
        </a:p>
      </dgm:t>
    </dgm:pt>
    <dgm:pt modelId="{7752F0FF-01D9-47C0-A283-50A97953248B}" type="parTrans" cxnId="{F0CB3C6F-DA49-4CB5-900D-5A4B3E545C3D}">
      <dgm:prSet/>
      <dgm:spPr/>
      <dgm:t>
        <a:bodyPr/>
        <a:lstStyle/>
        <a:p>
          <a:endParaRPr lang="hr-HR"/>
        </a:p>
      </dgm:t>
    </dgm:pt>
    <dgm:pt modelId="{C2616D0A-4291-431B-9AD2-EA94B584FA80}" type="sibTrans" cxnId="{F0CB3C6F-DA49-4CB5-900D-5A4B3E545C3D}">
      <dgm:prSet/>
      <dgm:spPr/>
      <dgm:t>
        <a:bodyPr/>
        <a:lstStyle/>
        <a:p>
          <a:endParaRPr lang="hr-HR"/>
        </a:p>
      </dgm:t>
    </dgm:pt>
    <dgm:pt modelId="{95408200-F9C8-42DF-A153-AE020118E020}">
      <dgm:prSet custT="1"/>
      <dgm:spPr>
        <a:solidFill>
          <a:srgbClr val="C00000"/>
        </a:solidFill>
      </dgm:spPr>
      <dgm:t>
        <a:bodyPr anchor="t"/>
        <a:lstStyle/>
        <a:p>
          <a:pPr algn="ctr" rtl="0"/>
          <a:r>
            <a:rPr lang="hr-HR" sz="1400" b="0" i="0" dirty="0">
              <a:latin typeface="Arial" pitchFamily="34" charset="0"/>
              <a:cs typeface="Arial" pitchFamily="34" charset="0"/>
            </a:rPr>
            <a:t>Glavne aktivnosti</a:t>
          </a:r>
          <a:r>
            <a:rPr lang="en-US" sz="1400" b="0" i="0" dirty="0">
              <a:latin typeface="Arial" pitchFamily="34" charset="0"/>
              <a:cs typeface="Arial" pitchFamily="34" charset="0"/>
            </a:rPr>
            <a:t>: </a:t>
          </a:r>
          <a:endParaRPr lang="hr-HR" sz="1400" b="0" i="0" dirty="0">
            <a:latin typeface="Arial" pitchFamily="34" charset="0"/>
            <a:cs typeface="Arial" pitchFamily="34" charset="0"/>
          </a:endParaRPr>
        </a:p>
        <a:p>
          <a:pPr algn="ctr" rtl="0"/>
          <a:endParaRPr lang="hr-HR" sz="1400" b="0" i="0" dirty="0">
            <a:latin typeface="Arial" pitchFamily="34" charset="0"/>
            <a:cs typeface="Arial" pitchFamily="34" charset="0"/>
          </a:endParaRPr>
        </a:p>
      </dgm:t>
    </dgm:pt>
    <dgm:pt modelId="{3CFD1432-73A3-4DDD-BEF8-7E54642A29F7}" type="parTrans" cxnId="{06DF8B39-7098-40B6-8CD1-C3D5677397E0}">
      <dgm:prSet/>
      <dgm:spPr/>
      <dgm:t>
        <a:bodyPr/>
        <a:lstStyle/>
        <a:p>
          <a:endParaRPr lang="hr-HR"/>
        </a:p>
      </dgm:t>
    </dgm:pt>
    <dgm:pt modelId="{AA524FB5-BB7B-4F93-80C0-2F406E085743}" type="sibTrans" cxnId="{06DF8B39-7098-40B6-8CD1-C3D5677397E0}">
      <dgm:prSet/>
      <dgm:spPr/>
      <dgm:t>
        <a:bodyPr/>
        <a:lstStyle/>
        <a:p>
          <a:endParaRPr lang="hr-HR"/>
        </a:p>
      </dgm:t>
    </dgm:pt>
    <dgm:pt modelId="{5B14A451-0F98-4010-B6F7-7FA8AACB45D6}">
      <dgm:prSet custT="1"/>
      <dgm:spPr>
        <a:solidFill>
          <a:srgbClr val="C00000"/>
        </a:solidFill>
      </dgm:spPr>
      <dgm:t>
        <a:bodyPr anchor="t"/>
        <a:lstStyle/>
        <a:p>
          <a:pPr marL="360363" indent="0" algn="l" rtl="0"/>
          <a:r>
            <a:rPr lang="hr-HR" sz="1400" b="0" i="0" dirty="0">
              <a:latin typeface="Arial" pitchFamily="34" charset="0"/>
              <a:cs typeface="Arial" pitchFamily="34" charset="0"/>
            </a:rPr>
            <a:t>Kreditiranje </a:t>
          </a:r>
        </a:p>
      </dgm:t>
    </dgm:pt>
    <dgm:pt modelId="{C312A679-E278-4EED-A021-F7FA42628D5E}" type="parTrans" cxnId="{3BAE257D-0FF9-4755-AAD9-5208767F9F5A}">
      <dgm:prSet/>
      <dgm:spPr/>
      <dgm:t>
        <a:bodyPr/>
        <a:lstStyle/>
        <a:p>
          <a:endParaRPr lang="hr-HR"/>
        </a:p>
      </dgm:t>
    </dgm:pt>
    <dgm:pt modelId="{709D8C06-87C9-49B8-AC96-6B17964A0819}" type="sibTrans" cxnId="{3BAE257D-0FF9-4755-AAD9-5208767F9F5A}">
      <dgm:prSet/>
      <dgm:spPr/>
      <dgm:t>
        <a:bodyPr/>
        <a:lstStyle/>
        <a:p>
          <a:endParaRPr lang="hr-HR"/>
        </a:p>
      </dgm:t>
    </dgm:pt>
    <dgm:pt modelId="{E8393495-80CB-4F87-8FC9-EE78B251DCEF}">
      <dgm:prSet custT="1"/>
      <dgm:spPr>
        <a:solidFill>
          <a:srgbClr val="C00000"/>
        </a:solidFill>
      </dgm:spPr>
      <dgm:t>
        <a:bodyPr anchor="t"/>
        <a:lstStyle/>
        <a:p>
          <a:pPr marL="360363" indent="0" algn="l" rtl="0"/>
          <a:r>
            <a:rPr lang="hr-HR" sz="1400" b="0" i="0" dirty="0">
              <a:latin typeface="Arial" pitchFamily="34" charset="0"/>
              <a:cs typeface="Arial" pitchFamily="34" charset="0"/>
            </a:rPr>
            <a:t>Osiguranje izvoza</a:t>
          </a:r>
        </a:p>
      </dgm:t>
    </dgm:pt>
    <dgm:pt modelId="{903A08DB-7464-4C9F-84B2-FE33B6BBDD96}" type="parTrans" cxnId="{730C693E-D9D6-4F7C-8CC8-4DB93EBFDE88}">
      <dgm:prSet/>
      <dgm:spPr/>
      <dgm:t>
        <a:bodyPr/>
        <a:lstStyle/>
        <a:p>
          <a:endParaRPr lang="hr-HR"/>
        </a:p>
      </dgm:t>
    </dgm:pt>
    <dgm:pt modelId="{B73B0176-EF13-4B15-8D68-14768CBEDAE1}" type="sibTrans" cxnId="{730C693E-D9D6-4F7C-8CC8-4DB93EBFDE88}">
      <dgm:prSet/>
      <dgm:spPr/>
      <dgm:t>
        <a:bodyPr/>
        <a:lstStyle/>
        <a:p>
          <a:endParaRPr lang="hr-HR"/>
        </a:p>
      </dgm:t>
    </dgm:pt>
    <dgm:pt modelId="{261A69E6-C272-47CF-83EC-74F103C68F16}">
      <dgm:prSet custT="1"/>
      <dgm:spPr>
        <a:solidFill>
          <a:srgbClr val="C00000"/>
        </a:solidFill>
      </dgm:spPr>
      <dgm:t>
        <a:bodyPr anchor="t"/>
        <a:lstStyle/>
        <a:p>
          <a:pPr marL="360363" indent="0" algn="l" rtl="0"/>
          <a:r>
            <a:rPr lang="hr-HR" sz="1400" b="0" i="0" dirty="0">
              <a:latin typeface="Arial" pitchFamily="34" charset="0"/>
              <a:cs typeface="Arial" pitchFamily="34" charset="0"/>
            </a:rPr>
            <a:t>Garancije i akreditivi</a:t>
          </a:r>
        </a:p>
      </dgm:t>
    </dgm:pt>
    <dgm:pt modelId="{EAD7171F-9479-4CD9-A5D9-4BAF7E2B7C64}" type="parTrans" cxnId="{956EF00C-A17D-42C0-B816-E73CBAB5AD40}">
      <dgm:prSet/>
      <dgm:spPr/>
      <dgm:t>
        <a:bodyPr/>
        <a:lstStyle/>
        <a:p>
          <a:endParaRPr lang="hr-HR"/>
        </a:p>
      </dgm:t>
    </dgm:pt>
    <dgm:pt modelId="{9216753B-3813-4E9B-AAE3-BDE6BD21F601}" type="sibTrans" cxnId="{956EF00C-A17D-42C0-B816-E73CBAB5AD40}">
      <dgm:prSet/>
      <dgm:spPr/>
      <dgm:t>
        <a:bodyPr/>
        <a:lstStyle/>
        <a:p>
          <a:endParaRPr lang="hr-HR"/>
        </a:p>
      </dgm:t>
    </dgm:pt>
    <dgm:pt modelId="{FF61EF4F-195B-4459-94A6-9A049B533B8B}">
      <dgm:prSet custT="1"/>
      <dgm:spPr>
        <a:solidFill>
          <a:srgbClr val="C00000"/>
        </a:solidFill>
      </dgm:spPr>
      <dgm:t>
        <a:bodyPr anchor="ctr"/>
        <a:lstStyle/>
        <a:p>
          <a:pPr marL="360363" indent="-87313" algn="l" rtl="0"/>
          <a:r>
            <a:rPr lang="hr-HR" sz="1400" b="0" i="0" dirty="0">
              <a:latin typeface="Arial" pitchFamily="34" charset="0"/>
              <a:cs typeface="Arial" pitchFamily="34" charset="0"/>
            </a:rPr>
            <a:t>Razvojna banka</a:t>
          </a:r>
        </a:p>
      </dgm:t>
    </dgm:pt>
    <dgm:pt modelId="{779DC8B5-BE0B-4FA3-BEBB-2324CACFC6A8}" type="sibTrans" cxnId="{AE5153CB-91BE-4228-A3DE-EC6E4F68F5D4}">
      <dgm:prSet/>
      <dgm:spPr/>
      <dgm:t>
        <a:bodyPr/>
        <a:lstStyle/>
        <a:p>
          <a:endParaRPr lang="hr-HR"/>
        </a:p>
      </dgm:t>
    </dgm:pt>
    <dgm:pt modelId="{2A19B749-B718-4485-98F2-A7B09556A704}" type="parTrans" cxnId="{AE5153CB-91BE-4228-A3DE-EC6E4F68F5D4}">
      <dgm:prSet/>
      <dgm:spPr/>
      <dgm:t>
        <a:bodyPr/>
        <a:lstStyle/>
        <a:p>
          <a:endParaRPr lang="hr-HR"/>
        </a:p>
      </dgm:t>
    </dgm:pt>
    <dgm:pt modelId="{6BB768F7-E18D-4A0A-AB56-62E63468DCF5}" type="pres">
      <dgm:prSet presAssocID="{E82EEBCB-FB01-4239-B94B-736A588C20EA}" presName="Name0" presStyleCnt="0">
        <dgm:presLayoutVars>
          <dgm:dir/>
          <dgm:resizeHandles val="exact"/>
        </dgm:presLayoutVars>
      </dgm:prSet>
      <dgm:spPr/>
    </dgm:pt>
    <dgm:pt modelId="{E4394CBA-7A36-4862-9349-A5F9D575970D}" type="pres">
      <dgm:prSet presAssocID="{833F54F8-51ED-498D-A47D-F2DAB244A411}" presName="node" presStyleLbl="node1" presStyleIdx="0" presStyleCnt="3">
        <dgm:presLayoutVars>
          <dgm:bulletEnabled val="1"/>
        </dgm:presLayoutVars>
      </dgm:prSet>
      <dgm:spPr>
        <a:prstGeom prst="rect">
          <a:avLst/>
        </a:prstGeom>
      </dgm:spPr>
    </dgm:pt>
    <dgm:pt modelId="{1CD6F133-42BB-466B-87C0-B5D1ADB964C1}" type="pres">
      <dgm:prSet presAssocID="{8108C912-4378-4196-BF5C-0F8983D2CA2F}" presName="sibTrans" presStyleLbl="sibTrans2D1" presStyleIdx="0" presStyleCnt="2" custLinFactNeighborX="2286" custLinFactNeighborY="-8309"/>
      <dgm:spPr/>
    </dgm:pt>
    <dgm:pt modelId="{09DEA2AF-444A-49F0-81CE-B773213A6318}" type="pres">
      <dgm:prSet presAssocID="{8108C912-4378-4196-BF5C-0F8983D2CA2F}" presName="connectorText" presStyleLbl="sibTrans2D1" presStyleIdx="0" presStyleCnt="2"/>
      <dgm:spPr/>
    </dgm:pt>
    <dgm:pt modelId="{58B5ED53-BB49-40D4-A2A4-D058ADAEC276}" type="pres">
      <dgm:prSet presAssocID="{E76A5989-471B-4C37-909D-140F6013BC99}" presName="node" presStyleLbl="node1" presStyleIdx="1" presStyleCnt="3">
        <dgm:presLayoutVars>
          <dgm:bulletEnabled val="1"/>
        </dgm:presLayoutVars>
      </dgm:prSet>
      <dgm:spPr>
        <a:prstGeom prst="rect">
          <a:avLst/>
        </a:prstGeom>
      </dgm:spPr>
    </dgm:pt>
    <dgm:pt modelId="{F5113CAD-5A46-4992-BE0B-D1D930597153}" type="pres">
      <dgm:prSet presAssocID="{D2579DC3-B23F-4430-97B0-C5A7BD0F1B8C}" presName="sibTrans" presStyleLbl="sibTrans2D1" presStyleIdx="1" presStyleCnt="2" custLinFactNeighborX="-296" custLinFactNeighborY="-8309"/>
      <dgm:spPr/>
    </dgm:pt>
    <dgm:pt modelId="{66FE3CC1-F490-4AE1-B1AD-5442192A3002}" type="pres">
      <dgm:prSet presAssocID="{D2579DC3-B23F-4430-97B0-C5A7BD0F1B8C}" presName="connectorText" presStyleLbl="sibTrans2D1" presStyleIdx="1" presStyleCnt="2"/>
      <dgm:spPr/>
    </dgm:pt>
    <dgm:pt modelId="{157B051D-AC9A-4D22-B26D-913B9C32CD8E}" type="pres">
      <dgm:prSet presAssocID="{95408200-F9C8-42DF-A153-AE020118E020}" presName="node" presStyleLbl="node1" presStyleIdx="2" presStyleCnt="3">
        <dgm:presLayoutVars>
          <dgm:bulletEnabled val="1"/>
        </dgm:presLayoutVars>
      </dgm:prSet>
      <dgm:spPr>
        <a:prstGeom prst="rect">
          <a:avLst/>
        </a:prstGeom>
      </dgm:spPr>
    </dgm:pt>
  </dgm:ptLst>
  <dgm:cxnLst>
    <dgm:cxn modelId="{956EF00C-A17D-42C0-B816-E73CBAB5AD40}" srcId="{95408200-F9C8-42DF-A153-AE020118E020}" destId="{261A69E6-C272-47CF-83EC-74F103C68F16}" srcOrd="2" destOrd="0" parTransId="{EAD7171F-9479-4CD9-A5D9-4BAF7E2B7C64}" sibTransId="{9216753B-3813-4E9B-AAE3-BDE6BD21F601}"/>
    <dgm:cxn modelId="{79970A0F-046B-43C6-A01F-EAAE1FD52E93}" srcId="{E76A5989-471B-4C37-909D-140F6013BC99}" destId="{0288D3F9-691C-4F9C-833A-F2B56F1D0B69}" srcOrd="1" destOrd="0" parTransId="{831D3DF6-7595-42FF-AF37-DFE69BD163E6}" sibTransId="{2BAB064F-E923-4D2F-9B72-9F4C73230A42}"/>
    <dgm:cxn modelId="{73FDEF19-0630-454F-B8FF-E45AADAD5CD2}" type="presOf" srcId="{5C7801EA-62C2-4C6A-B4D6-6A7D17F86CF5}" destId="{58B5ED53-BB49-40D4-A2A4-D058ADAEC276}" srcOrd="0" destOrd="3" presId="urn:microsoft.com/office/officeart/2005/8/layout/process1"/>
    <dgm:cxn modelId="{2C38192A-F111-4821-8ED5-655B3A442EE3}" type="presOf" srcId="{E8393495-80CB-4F87-8FC9-EE78B251DCEF}" destId="{157B051D-AC9A-4D22-B26D-913B9C32CD8E}" srcOrd="0" destOrd="2" presId="urn:microsoft.com/office/officeart/2005/8/layout/process1"/>
    <dgm:cxn modelId="{0CDB2637-4264-49F5-8A59-4F169942C7D8}" type="presOf" srcId="{261A69E6-C272-47CF-83EC-74F103C68F16}" destId="{157B051D-AC9A-4D22-B26D-913B9C32CD8E}" srcOrd="0" destOrd="3" presId="urn:microsoft.com/office/officeart/2005/8/layout/process1"/>
    <dgm:cxn modelId="{06DF8B39-7098-40B6-8CD1-C3D5677397E0}" srcId="{E82EEBCB-FB01-4239-B94B-736A588C20EA}" destId="{95408200-F9C8-42DF-A153-AE020118E020}" srcOrd="2" destOrd="0" parTransId="{3CFD1432-73A3-4DDD-BEF8-7E54642A29F7}" sibTransId="{AA524FB5-BB7B-4F93-80C0-2F406E085743}"/>
    <dgm:cxn modelId="{730C693E-D9D6-4F7C-8CC8-4DB93EBFDE88}" srcId="{95408200-F9C8-42DF-A153-AE020118E020}" destId="{E8393495-80CB-4F87-8FC9-EE78B251DCEF}" srcOrd="1" destOrd="0" parTransId="{903A08DB-7464-4C9F-84B2-FE33B6BBDD96}" sibTransId="{B73B0176-EF13-4B15-8D68-14768CBEDAE1}"/>
    <dgm:cxn modelId="{42698149-DCF9-4EE3-BF72-B4FA363C1C3E}" type="presOf" srcId="{8108C912-4378-4196-BF5C-0F8983D2CA2F}" destId="{09DEA2AF-444A-49F0-81CE-B773213A6318}" srcOrd="1" destOrd="0" presId="urn:microsoft.com/office/officeart/2005/8/layout/process1"/>
    <dgm:cxn modelId="{5BC9D149-9D4E-4B70-A773-A12034417F60}" srcId="{E82EEBCB-FB01-4239-B94B-736A588C20EA}" destId="{833F54F8-51ED-498D-A47D-F2DAB244A411}" srcOrd="0" destOrd="0" parTransId="{77B341CD-19EB-45D3-A19E-611DB6B7901E}" sibTransId="{8108C912-4378-4196-BF5C-0F8983D2CA2F}"/>
    <dgm:cxn modelId="{59BBA24D-58D4-4DAB-A7ED-8FF919681EF8}" type="presOf" srcId="{833F54F8-51ED-498D-A47D-F2DAB244A411}" destId="{E4394CBA-7A36-4862-9349-A5F9D575970D}" srcOrd="0" destOrd="0" presId="urn:microsoft.com/office/officeart/2005/8/layout/process1"/>
    <dgm:cxn modelId="{F0CB3C6F-DA49-4CB5-900D-5A4B3E545C3D}" srcId="{E76A5989-471B-4C37-909D-140F6013BC99}" destId="{5C7801EA-62C2-4C6A-B4D6-6A7D17F86CF5}" srcOrd="2" destOrd="0" parTransId="{7752F0FF-01D9-47C0-A283-50A97953248B}" sibTransId="{C2616D0A-4291-431B-9AD2-EA94B584FA80}"/>
    <dgm:cxn modelId="{CDDE7951-A4D1-4D72-A429-964C145BAB7D}" type="presOf" srcId="{5B14A451-0F98-4010-B6F7-7FA8AACB45D6}" destId="{157B051D-AC9A-4D22-B26D-913B9C32CD8E}" srcOrd="0" destOrd="1" presId="urn:microsoft.com/office/officeart/2005/8/layout/process1"/>
    <dgm:cxn modelId="{08F09B52-B932-4EC9-A488-2BD1EBD702D6}" type="presOf" srcId="{FF61EF4F-195B-4459-94A6-9A049B533B8B}" destId="{58B5ED53-BB49-40D4-A2A4-D058ADAEC276}" srcOrd="0" destOrd="1" presId="urn:microsoft.com/office/officeart/2005/8/layout/process1"/>
    <dgm:cxn modelId="{3BAE257D-0FF9-4755-AAD9-5208767F9F5A}" srcId="{95408200-F9C8-42DF-A153-AE020118E020}" destId="{5B14A451-0F98-4010-B6F7-7FA8AACB45D6}" srcOrd="0" destOrd="0" parTransId="{C312A679-E278-4EED-A021-F7FA42628D5E}" sibTransId="{709D8C06-87C9-49B8-AC96-6B17964A0819}"/>
    <dgm:cxn modelId="{33878C7E-F57C-4ED5-B36D-9BC41FC5F539}" type="presOf" srcId="{E82EEBCB-FB01-4239-B94B-736A588C20EA}" destId="{6BB768F7-E18D-4A0A-AB56-62E63468DCF5}" srcOrd="0" destOrd="0" presId="urn:microsoft.com/office/officeart/2005/8/layout/process1"/>
    <dgm:cxn modelId="{43D99CB6-FE7A-4380-B128-F953C19C4265}" type="presOf" srcId="{0288D3F9-691C-4F9C-833A-F2B56F1D0B69}" destId="{58B5ED53-BB49-40D4-A2A4-D058ADAEC276}" srcOrd="0" destOrd="2" presId="urn:microsoft.com/office/officeart/2005/8/layout/process1"/>
    <dgm:cxn modelId="{507158C1-FDC1-4E02-B877-DB04B8323C8B}" type="presOf" srcId="{8108C912-4378-4196-BF5C-0F8983D2CA2F}" destId="{1CD6F133-42BB-466B-87C0-B5D1ADB964C1}" srcOrd="0" destOrd="0" presId="urn:microsoft.com/office/officeart/2005/8/layout/process1"/>
    <dgm:cxn modelId="{AE5153CB-91BE-4228-A3DE-EC6E4F68F5D4}" srcId="{E76A5989-471B-4C37-909D-140F6013BC99}" destId="{FF61EF4F-195B-4459-94A6-9A049B533B8B}" srcOrd="0" destOrd="0" parTransId="{2A19B749-B718-4485-98F2-A7B09556A704}" sibTransId="{779DC8B5-BE0B-4FA3-BEBB-2324CACFC6A8}"/>
    <dgm:cxn modelId="{7DA71ADC-7661-4774-A8E4-317B36BAC5DA}" type="presOf" srcId="{E76A5989-471B-4C37-909D-140F6013BC99}" destId="{58B5ED53-BB49-40D4-A2A4-D058ADAEC276}" srcOrd="0" destOrd="0" presId="urn:microsoft.com/office/officeart/2005/8/layout/process1"/>
    <dgm:cxn modelId="{A8756AEE-78A8-46C0-81B2-BEBC6952514C}" srcId="{E82EEBCB-FB01-4239-B94B-736A588C20EA}" destId="{E76A5989-471B-4C37-909D-140F6013BC99}" srcOrd="1" destOrd="0" parTransId="{30F44A14-A97D-4A09-96D1-C678B10CCDF4}" sibTransId="{D2579DC3-B23F-4430-97B0-C5A7BD0F1B8C}"/>
    <dgm:cxn modelId="{D9772DEF-7531-47CC-A50A-E4E058B006EE}" type="presOf" srcId="{D2579DC3-B23F-4430-97B0-C5A7BD0F1B8C}" destId="{66FE3CC1-F490-4AE1-B1AD-5442192A3002}" srcOrd="1" destOrd="0" presId="urn:microsoft.com/office/officeart/2005/8/layout/process1"/>
    <dgm:cxn modelId="{5D3CAAF1-20C2-40FF-BE4F-B45EB4C95678}" type="presOf" srcId="{95408200-F9C8-42DF-A153-AE020118E020}" destId="{157B051D-AC9A-4D22-B26D-913B9C32CD8E}" srcOrd="0" destOrd="0" presId="urn:microsoft.com/office/officeart/2005/8/layout/process1"/>
    <dgm:cxn modelId="{18EFD4FB-F425-4BC3-B398-91B731454877}" type="presOf" srcId="{D2579DC3-B23F-4430-97B0-C5A7BD0F1B8C}" destId="{F5113CAD-5A46-4992-BE0B-D1D930597153}" srcOrd="0" destOrd="0" presId="urn:microsoft.com/office/officeart/2005/8/layout/process1"/>
    <dgm:cxn modelId="{776F8B90-E267-4BE4-A213-11CD2FB756ED}" type="presParOf" srcId="{6BB768F7-E18D-4A0A-AB56-62E63468DCF5}" destId="{E4394CBA-7A36-4862-9349-A5F9D575970D}" srcOrd="0" destOrd="0" presId="urn:microsoft.com/office/officeart/2005/8/layout/process1"/>
    <dgm:cxn modelId="{57100864-1563-4DB6-8F92-B47F91D5F6D8}" type="presParOf" srcId="{6BB768F7-E18D-4A0A-AB56-62E63468DCF5}" destId="{1CD6F133-42BB-466B-87C0-B5D1ADB964C1}" srcOrd="1" destOrd="0" presId="urn:microsoft.com/office/officeart/2005/8/layout/process1"/>
    <dgm:cxn modelId="{4017C25D-4885-4F11-BA00-76FF33A796ED}" type="presParOf" srcId="{1CD6F133-42BB-466B-87C0-B5D1ADB964C1}" destId="{09DEA2AF-444A-49F0-81CE-B773213A6318}" srcOrd="0" destOrd="0" presId="urn:microsoft.com/office/officeart/2005/8/layout/process1"/>
    <dgm:cxn modelId="{FDC29368-4A3A-472E-8704-7CD09E1C28F3}" type="presParOf" srcId="{6BB768F7-E18D-4A0A-AB56-62E63468DCF5}" destId="{58B5ED53-BB49-40D4-A2A4-D058ADAEC276}" srcOrd="2" destOrd="0" presId="urn:microsoft.com/office/officeart/2005/8/layout/process1"/>
    <dgm:cxn modelId="{2D693CA3-44F0-4BD1-BFAD-ADC08939A0D5}" type="presParOf" srcId="{6BB768F7-E18D-4A0A-AB56-62E63468DCF5}" destId="{F5113CAD-5A46-4992-BE0B-D1D930597153}" srcOrd="3" destOrd="0" presId="urn:microsoft.com/office/officeart/2005/8/layout/process1"/>
    <dgm:cxn modelId="{5E5300B7-DD88-4B27-A8AB-59B186BC0348}" type="presParOf" srcId="{F5113CAD-5A46-4992-BE0B-D1D930597153}" destId="{66FE3CC1-F490-4AE1-B1AD-5442192A3002}" srcOrd="0" destOrd="0" presId="urn:microsoft.com/office/officeart/2005/8/layout/process1"/>
    <dgm:cxn modelId="{A3D890C1-27BC-4120-A7AB-B2B655292FAE}" type="presParOf" srcId="{6BB768F7-E18D-4A0A-AB56-62E63468DCF5}" destId="{157B051D-AC9A-4D22-B26D-913B9C32CD8E}"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2DAD94-15C4-404F-BA8F-0F034F0323CB}"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hr-HR"/>
        </a:p>
      </dgm:t>
    </dgm:pt>
    <dgm:pt modelId="{80697EDF-E572-497A-AABC-D5EB1050AE80}">
      <dgm:prSet custT="1"/>
      <dgm:spPr>
        <a:solidFill>
          <a:srgbClr val="C00000"/>
        </a:solidFill>
      </dgm:spPr>
      <dgm:t>
        <a:bodyPr/>
        <a:lstStyle/>
        <a:p>
          <a:pPr algn="ctr" rtl="0"/>
          <a:r>
            <a:rPr lang="en-US" sz="1600" b="1" dirty="0">
              <a:latin typeface="Arial" pitchFamily="34" charset="0"/>
              <a:cs typeface="Arial" pitchFamily="34" charset="0"/>
            </a:rPr>
            <a:t>Zagreb – </a:t>
          </a:r>
          <a:r>
            <a:rPr lang="hr-HR" sz="1600" b="1" dirty="0">
              <a:latin typeface="Arial" pitchFamily="34" charset="0"/>
              <a:cs typeface="Arial" pitchFamily="34" charset="0"/>
            </a:rPr>
            <a:t>sjedište</a:t>
          </a:r>
          <a:endParaRPr lang="hr-HR" sz="1600" dirty="0">
            <a:latin typeface="Arial" pitchFamily="34" charset="0"/>
            <a:cs typeface="Arial" pitchFamily="34" charset="0"/>
          </a:endParaRPr>
        </a:p>
      </dgm:t>
    </dgm:pt>
    <dgm:pt modelId="{92D58D30-A4BC-4602-B0FE-FE77AFA750AD}" type="parTrans" cxnId="{C669C9B9-DC19-425A-856B-5619A3C1E7D6}">
      <dgm:prSet/>
      <dgm:spPr/>
      <dgm:t>
        <a:bodyPr/>
        <a:lstStyle/>
        <a:p>
          <a:endParaRPr lang="hr-HR" sz="1600"/>
        </a:p>
      </dgm:t>
    </dgm:pt>
    <dgm:pt modelId="{7FAB6A9C-AF04-40D2-98CF-88385DE40ED0}" type="sibTrans" cxnId="{C669C9B9-DC19-425A-856B-5619A3C1E7D6}">
      <dgm:prSet/>
      <dgm:spPr/>
      <dgm:t>
        <a:bodyPr/>
        <a:lstStyle/>
        <a:p>
          <a:endParaRPr lang="hr-HR" sz="1600"/>
        </a:p>
      </dgm:t>
    </dgm:pt>
    <dgm:pt modelId="{62F14913-EB77-4182-A51F-42A91209A9DD}">
      <dgm:prSet custT="1"/>
      <dgm:spPr>
        <a:solidFill>
          <a:srgbClr val="FF0000"/>
        </a:solidFill>
      </dgm:spPr>
      <dgm:t>
        <a:bodyPr/>
        <a:lstStyle/>
        <a:p>
          <a:pPr algn="ctr" rtl="0"/>
          <a:r>
            <a:rPr lang="hr-HR" sz="1600" dirty="0">
              <a:latin typeface="Arial" pitchFamily="34" charset="0"/>
              <a:cs typeface="Arial" pitchFamily="34" charset="0"/>
            </a:rPr>
            <a:t>Djeluje i kroz </a:t>
          </a:r>
          <a:r>
            <a:rPr lang="hr-HR" sz="1600" b="1" dirty="0">
              <a:latin typeface="Arial" pitchFamily="34" charset="0"/>
              <a:cs typeface="Arial" pitchFamily="34" charset="0"/>
            </a:rPr>
            <a:t>6</a:t>
          </a:r>
          <a:r>
            <a:rPr lang="en-US" sz="1600" b="1" dirty="0">
              <a:latin typeface="Arial" pitchFamily="34" charset="0"/>
              <a:cs typeface="Arial" pitchFamily="34" charset="0"/>
            </a:rPr>
            <a:t> </a:t>
          </a:r>
          <a:r>
            <a:rPr lang="hr-HR" sz="1600" b="1" dirty="0">
              <a:latin typeface="Arial" pitchFamily="34" charset="0"/>
              <a:cs typeface="Arial" pitchFamily="34" charset="0"/>
            </a:rPr>
            <a:t>područnih ureda </a:t>
          </a:r>
          <a:r>
            <a:rPr lang="hr-HR" sz="1600" dirty="0">
              <a:latin typeface="Arial" pitchFamily="34" charset="0"/>
              <a:cs typeface="Arial" pitchFamily="34" charset="0"/>
            </a:rPr>
            <a:t>koji pružaju</a:t>
          </a:r>
          <a:r>
            <a:rPr lang="en-US" sz="1600" dirty="0">
              <a:latin typeface="Arial" pitchFamily="34" charset="0"/>
              <a:cs typeface="Arial" pitchFamily="34" charset="0"/>
            </a:rPr>
            <a:t>: </a:t>
          </a:r>
          <a:endParaRPr lang="hr-HR" sz="1600" dirty="0">
            <a:latin typeface="Arial" pitchFamily="34" charset="0"/>
            <a:cs typeface="Arial" pitchFamily="34" charset="0"/>
          </a:endParaRPr>
        </a:p>
      </dgm:t>
    </dgm:pt>
    <dgm:pt modelId="{AC052B02-36DF-43C2-B63F-6BDA05FA48A1}" type="parTrans" cxnId="{079493E8-F3F6-4A45-BEEB-1C2F36D0A642}">
      <dgm:prSet/>
      <dgm:spPr/>
      <dgm:t>
        <a:bodyPr/>
        <a:lstStyle/>
        <a:p>
          <a:endParaRPr lang="hr-HR" sz="1600"/>
        </a:p>
      </dgm:t>
    </dgm:pt>
    <dgm:pt modelId="{5521DB08-207A-4BD1-A9A9-9ADD1ED6616F}" type="sibTrans" cxnId="{079493E8-F3F6-4A45-BEEB-1C2F36D0A642}">
      <dgm:prSet/>
      <dgm:spPr/>
      <dgm:t>
        <a:bodyPr/>
        <a:lstStyle/>
        <a:p>
          <a:endParaRPr lang="hr-HR" sz="1600"/>
        </a:p>
      </dgm:t>
    </dgm:pt>
    <dgm:pt modelId="{F8EF617B-8D01-4963-AA76-03DFE81E078D}">
      <dgm:prSet custT="1"/>
      <dgm:spPr/>
      <dgm:t>
        <a:bodyPr/>
        <a:lstStyle/>
        <a:p>
          <a:pPr algn="l" rtl="0"/>
          <a:r>
            <a:rPr lang="hr-HR" sz="1600" i="0" dirty="0">
              <a:latin typeface="Arial" pitchFamily="34" charset="0"/>
              <a:cs typeface="Arial" pitchFamily="34" charset="0"/>
            </a:rPr>
            <a:t>Lakši i brži pristup informacijama</a:t>
          </a:r>
        </a:p>
      </dgm:t>
    </dgm:pt>
    <dgm:pt modelId="{4DD7BD53-6B6A-476A-988F-542F0D278B4B}" type="parTrans" cxnId="{E7B9D823-9137-4626-8C66-CB845EDA40C0}">
      <dgm:prSet/>
      <dgm:spPr/>
      <dgm:t>
        <a:bodyPr/>
        <a:lstStyle/>
        <a:p>
          <a:endParaRPr lang="hr-HR" sz="1600"/>
        </a:p>
      </dgm:t>
    </dgm:pt>
    <dgm:pt modelId="{499B59F2-31F7-43BB-A3CF-FD1FD95DE98E}" type="sibTrans" cxnId="{E7B9D823-9137-4626-8C66-CB845EDA40C0}">
      <dgm:prSet/>
      <dgm:spPr/>
      <dgm:t>
        <a:bodyPr/>
        <a:lstStyle/>
        <a:p>
          <a:endParaRPr lang="hr-HR" sz="1600"/>
        </a:p>
      </dgm:t>
    </dgm:pt>
    <dgm:pt modelId="{6AD0EEE8-E5AD-4E8B-9B8D-4D0182F7967B}">
      <dgm:prSet custT="1"/>
      <dgm:spPr/>
      <dgm:t>
        <a:bodyPr/>
        <a:lstStyle/>
        <a:p>
          <a:pPr algn="l" rtl="0"/>
          <a:r>
            <a:rPr lang="hr-HR" sz="1600" i="0" dirty="0">
              <a:latin typeface="Arial" pitchFamily="34" charset="0"/>
              <a:cs typeface="Arial" pitchFamily="34" charset="0"/>
            </a:rPr>
            <a:t>Savjetodavne usluge</a:t>
          </a:r>
        </a:p>
      </dgm:t>
    </dgm:pt>
    <dgm:pt modelId="{273DFBEA-0D24-44A4-A4C8-90F41161418B}" type="sibTrans" cxnId="{4944511F-3379-4CE2-91AF-F980CE91A4F6}">
      <dgm:prSet/>
      <dgm:spPr/>
      <dgm:t>
        <a:bodyPr/>
        <a:lstStyle/>
        <a:p>
          <a:endParaRPr lang="hr-HR" sz="1600"/>
        </a:p>
      </dgm:t>
    </dgm:pt>
    <dgm:pt modelId="{23A6FEE6-C202-4FFB-81AB-1577C46A7094}" type="parTrans" cxnId="{4944511F-3379-4CE2-91AF-F980CE91A4F6}">
      <dgm:prSet/>
      <dgm:spPr/>
      <dgm:t>
        <a:bodyPr/>
        <a:lstStyle/>
        <a:p>
          <a:endParaRPr lang="hr-HR" sz="1600"/>
        </a:p>
      </dgm:t>
    </dgm:pt>
    <dgm:pt modelId="{0CD02766-90E4-42BB-AC56-0E3A9B4E5A5C}">
      <dgm:prSet custT="1"/>
      <dgm:spPr/>
      <dgm:t>
        <a:bodyPr/>
        <a:lstStyle/>
        <a:p>
          <a:pPr algn="l" rtl="0"/>
          <a:r>
            <a:rPr lang="hr-HR" sz="1600" i="0" dirty="0">
              <a:latin typeface="Arial" pitchFamily="34" charset="0"/>
              <a:cs typeface="Arial" pitchFamily="34" charset="0"/>
            </a:rPr>
            <a:t>Snažniju potporu malim i srednjim poduzetnicima</a:t>
          </a:r>
        </a:p>
      </dgm:t>
    </dgm:pt>
    <dgm:pt modelId="{610465DF-768E-4667-A0F0-AA7FC864BA6C}" type="sibTrans" cxnId="{DD122AAB-3DB5-47CE-831C-12A280420779}">
      <dgm:prSet/>
      <dgm:spPr/>
      <dgm:t>
        <a:bodyPr/>
        <a:lstStyle/>
        <a:p>
          <a:endParaRPr lang="hr-HR" sz="1600"/>
        </a:p>
      </dgm:t>
    </dgm:pt>
    <dgm:pt modelId="{02D2CAB9-36EC-4F29-9734-B1A3CC1C7516}" type="parTrans" cxnId="{DD122AAB-3DB5-47CE-831C-12A280420779}">
      <dgm:prSet/>
      <dgm:spPr/>
      <dgm:t>
        <a:bodyPr/>
        <a:lstStyle/>
        <a:p>
          <a:endParaRPr lang="hr-HR" sz="1600"/>
        </a:p>
      </dgm:t>
    </dgm:pt>
    <dgm:pt modelId="{BA630D7B-5641-4367-9E65-BCABD9E70134}">
      <dgm:prSet custT="1"/>
      <dgm:spPr/>
      <dgm:t>
        <a:bodyPr/>
        <a:lstStyle/>
        <a:p>
          <a:pPr algn="l" rtl="0"/>
          <a:r>
            <a:rPr lang="hr-HR" sz="1600" i="0" dirty="0">
              <a:latin typeface="Arial" pitchFamily="34" charset="0"/>
              <a:cs typeface="Arial" pitchFamily="34" charset="0"/>
            </a:rPr>
            <a:t>Regionalnu prisutnost</a:t>
          </a:r>
        </a:p>
      </dgm:t>
    </dgm:pt>
    <dgm:pt modelId="{0D39881C-EC29-4E3D-AEE6-133DE09B963A}" type="sibTrans" cxnId="{63C7907F-E516-43EF-8C97-62D9A7069BC8}">
      <dgm:prSet/>
      <dgm:spPr/>
      <dgm:t>
        <a:bodyPr/>
        <a:lstStyle/>
        <a:p>
          <a:endParaRPr lang="hr-HR" sz="1600"/>
        </a:p>
      </dgm:t>
    </dgm:pt>
    <dgm:pt modelId="{F76CEC8C-3D3D-4477-A36A-08B9BA404D46}" type="parTrans" cxnId="{63C7907F-E516-43EF-8C97-62D9A7069BC8}">
      <dgm:prSet/>
      <dgm:spPr/>
      <dgm:t>
        <a:bodyPr/>
        <a:lstStyle/>
        <a:p>
          <a:endParaRPr lang="hr-HR" sz="1600"/>
        </a:p>
      </dgm:t>
    </dgm:pt>
    <dgm:pt modelId="{591978CB-8AD7-495F-AFF9-B455F958FDBB}" type="pres">
      <dgm:prSet presAssocID="{F32DAD94-15C4-404F-BA8F-0F034F0323CB}" presName="linear" presStyleCnt="0">
        <dgm:presLayoutVars>
          <dgm:animLvl val="lvl"/>
          <dgm:resizeHandles val="exact"/>
        </dgm:presLayoutVars>
      </dgm:prSet>
      <dgm:spPr/>
    </dgm:pt>
    <dgm:pt modelId="{FDE72EE4-B7D2-4D79-8955-1EF73E68E539}" type="pres">
      <dgm:prSet presAssocID="{80697EDF-E572-497A-AABC-D5EB1050AE80}" presName="parentText" presStyleLbl="node1" presStyleIdx="0" presStyleCnt="2" custLinFactY="-40643" custLinFactNeighborX="-234" custLinFactNeighborY="-100000">
        <dgm:presLayoutVars>
          <dgm:chMax val="0"/>
          <dgm:bulletEnabled val="1"/>
        </dgm:presLayoutVars>
      </dgm:prSet>
      <dgm:spPr>
        <a:prstGeom prst="rect">
          <a:avLst/>
        </a:prstGeom>
      </dgm:spPr>
    </dgm:pt>
    <dgm:pt modelId="{8C6CF220-9C29-4153-98DF-C160DE51755E}" type="pres">
      <dgm:prSet presAssocID="{7FAB6A9C-AF04-40D2-98CF-88385DE40ED0}" presName="spacer" presStyleCnt="0"/>
      <dgm:spPr/>
    </dgm:pt>
    <dgm:pt modelId="{5556BCD9-27A0-4857-A812-89463640EF14}" type="pres">
      <dgm:prSet presAssocID="{62F14913-EB77-4182-A51F-42A91209A9DD}" presName="parentText" presStyleLbl="node1" presStyleIdx="1" presStyleCnt="2" custLinFactNeighborX="261" custLinFactNeighborY="-6476">
        <dgm:presLayoutVars>
          <dgm:chMax val="0"/>
          <dgm:bulletEnabled val="1"/>
        </dgm:presLayoutVars>
      </dgm:prSet>
      <dgm:spPr>
        <a:prstGeom prst="rect">
          <a:avLst/>
        </a:prstGeom>
      </dgm:spPr>
    </dgm:pt>
    <dgm:pt modelId="{CBBF0C18-1A2C-438C-B082-299F59669DA9}" type="pres">
      <dgm:prSet presAssocID="{62F14913-EB77-4182-A51F-42A91209A9DD}" presName="childText" presStyleLbl="revTx" presStyleIdx="0" presStyleCnt="1">
        <dgm:presLayoutVars>
          <dgm:bulletEnabled val="1"/>
        </dgm:presLayoutVars>
      </dgm:prSet>
      <dgm:spPr/>
    </dgm:pt>
  </dgm:ptLst>
  <dgm:cxnLst>
    <dgm:cxn modelId="{6433A30B-2309-4ED3-AF5E-1424692849FD}" type="presOf" srcId="{0CD02766-90E4-42BB-AC56-0E3A9B4E5A5C}" destId="{CBBF0C18-1A2C-438C-B082-299F59669DA9}" srcOrd="0" destOrd="2" presId="urn:microsoft.com/office/officeart/2005/8/layout/vList2"/>
    <dgm:cxn modelId="{4944511F-3379-4CE2-91AF-F980CE91A4F6}" srcId="{62F14913-EB77-4182-A51F-42A91209A9DD}" destId="{6AD0EEE8-E5AD-4E8B-9B8D-4D0182F7967B}" srcOrd="3" destOrd="0" parTransId="{23A6FEE6-C202-4FFB-81AB-1577C46A7094}" sibTransId="{273DFBEA-0D24-44A4-A4C8-90F41161418B}"/>
    <dgm:cxn modelId="{E7B9D823-9137-4626-8C66-CB845EDA40C0}" srcId="{62F14913-EB77-4182-A51F-42A91209A9DD}" destId="{F8EF617B-8D01-4963-AA76-03DFE81E078D}" srcOrd="0" destOrd="0" parTransId="{4DD7BD53-6B6A-476A-988F-542F0D278B4B}" sibTransId="{499B59F2-31F7-43BB-A3CF-FD1FD95DE98E}"/>
    <dgm:cxn modelId="{7669C125-199C-453E-89C7-922C9F42995C}" type="presOf" srcId="{F32DAD94-15C4-404F-BA8F-0F034F0323CB}" destId="{591978CB-8AD7-495F-AFF9-B455F958FDBB}" srcOrd="0" destOrd="0" presId="urn:microsoft.com/office/officeart/2005/8/layout/vList2"/>
    <dgm:cxn modelId="{EE908040-F0F4-44D5-9DFF-97E1AA5246F1}" type="presOf" srcId="{F8EF617B-8D01-4963-AA76-03DFE81E078D}" destId="{CBBF0C18-1A2C-438C-B082-299F59669DA9}" srcOrd="0" destOrd="0" presId="urn:microsoft.com/office/officeart/2005/8/layout/vList2"/>
    <dgm:cxn modelId="{B4F1AD46-9C0E-4B2F-BAC2-239250B29E5B}" type="presOf" srcId="{BA630D7B-5641-4367-9E65-BCABD9E70134}" destId="{CBBF0C18-1A2C-438C-B082-299F59669DA9}" srcOrd="0" destOrd="1" presId="urn:microsoft.com/office/officeart/2005/8/layout/vList2"/>
    <dgm:cxn modelId="{63C7907F-E516-43EF-8C97-62D9A7069BC8}" srcId="{62F14913-EB77-4182-A51F-42A91209A9DD}" destId="{BA630D7B-5641-4367-9E65-BCABD9E70134}" srcOrd="1" destOrd="0" parTransId="{F76CEC8C-3D3D-4477-A36A-08B9BA404D46}" sibTransId="{0D39881C-EC29-4E3D-AEE6-133DE09B963A}"/>
    <dgm:cxn modelId="{DD122AAB-3DB5-47CE-831C-12A280420779}" srcId="{62F14913-EB77-4182-A51F-42A91209A9DD}" destId="{0CD02766-90E4-42BB-AC56-0E3A9B4E5A5C}" srcOrd="2" destOrd="0" parTransId="{02D2CAB9-36EC-4F29-9734-B1A3CC1C7516}" sibTransId="{610465DF-768E-4667-A0F0-AA7FC864BA6C}"/>
    <dgm:cxn modelId="{C669C9B9-DC19-425A-856B-5619A3C1E7D6}" srcId="{F32DAD94-15C4-404F-BA8F-0F034F0323CB}" destId="{80697EDF-E572-497A-AABC-D5EB1050AE80}" srcOrd="0" destOrd="0" parTransId="{92D58D30-A4BC-4602-B0FE-FE77AFA750AD}" sibTransId="{7FAB6A9C-AF04-40D2-98CF-88385DE40ED0}"/>
    <dgm:cxn modelId="{9FE2A0CE-23DB-47C8-A3E7-459CECAB7452}" type="presOf" srcId="{80697EDF-E572-497A-AABC-D5EB1050AE80}" destId="{FDE72EE4-B7D2-4D79-8955-1EF73E68E539}" srcOrd="0" destOrd="0" presId="urn:microsoft.com/office/officeart/2005/8/layout/vList2"/>
    <dgm:cxn modelId="{079493E8-F3F6-4A45-BEEB-1C2F36D0A642}" srcId="{F32DAD94-15C4-404F-BA8F-0F034F0323CB}" destId="{62F14913-EB77-4182-A51F-42A91209A9DD}" srcOrd="1" destOrd="0" parTransId="{AC052B02-36DF-43C2-B63F-6BDA05FA48A1}" sibTransId="{5521DB08-207A-4BD1-A9A9-9ADD1ED6616F}"/>
    <dgm:cxn modelId="{F30597EB-FFC7-43F1-8725-6B7B7EAA32A4}" type="presOf" srcId="{62F14913-EB77-4182-A51F-42A91209A9DD}" destId="{5556BCD9-27A0-4857-A812-89463640EF14}" srcOrd="0" destOrd="0" presId="urn:microsoft.com/office/officeart/2005/8/layout/vList2"/>
    <dgm:cxn modelId="{48DB97F2-4D54-4A6B-BED4-CBEFE9042592}" type="presOf" srcId="{6AD0EEE8-E5AD-4E8B-9B8D-4D0182F7967B}" destId="{CBBF0C18-1A2C-438C-B082-299F59669DA9}" srcOrd="0" destOrd="3" presId="urn:microsoft.com/office/officeart/2005/8/layout/vList2"/>
    <dgm:cxn modelId="{B80A76C0-018C-46CF-A15C-6E6B35FB95FA}" type="presParOf" srcId="{591978CB-8AD7-495F-AFF9-B455F958FDBB}" destId="{FDE72EE4-B7D2-4D79-8955-1EF73E68E539}" srcOrd="0" destOrd="0" presId="urn:microsoft.com/office/officeart/2005/8/layout/vList2"/>
    <dgm:cxn modelId="{A3AC0C0A-93B6-487F-B41D-7F5529D5E4FD}" type="presParOf" srcId="{591978CB-8AD7-495F-AFF9-B455F958FDBB}" destId="{8C6CF220-9C29-4153-98DF-C160DE51755E}" srcOrd="1" destOrd="0" presId="urn:microsoft.com/office/officeart/2005/8/layout/vList2"/>
    <dgm:cxn modelId="{89947F87-6E7E-4CFA-8160-4C652851A36C}" type="presParOf" srcId="{591978CB-8AD7-495F-AFF9-B455F958FDBB}" destId="{5556BCD9-27A0-4857-A812-89463640EF14}" srcOrd="2" destOrd="0" presId="urn:microsoft.com/office/officeart/2005/8/layout/vList2"/>
    <dgm:cxn modelId="{6D3893E2-0FC7-422A-A4B7-CAC78024C414}" type="presParOf" srcId="{591978CB-8AD7-495F-AFF9-B455F958FDBB}" destId="{CBBF0C18-1A2C-438C-B082-299F59669DA9}" srcOrd="3"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37655E-87A9-4641-8586-DC7540DE8D26}" type="doc">
      <dgm:prSet loTypeId="urn:microsoft.com/office/officeart/2005/8/layout/cycle4" loCatId="relationship" qsTypeId="urn:microsoft.com/office/officeart/2005/8/quickstyle/simple1" qsCatId="simple" csTypeId="urn:microsoft.com/office/officeart/2005/8/colors/accent1_2" csCatId="accent1" phldr="1"/>
      <dgm:spPr/>
      <dgm:t>
        <a:bodyPr/>
        <a:lstStyle/>
        <a:p>
          <a:endParaRPr lang="hr-HR"/>
        </a:p>
      </dgm:t>
    </dgm:pt>
    <dgm:pt modelId="{F2E6BED3-45B0-48A6-93BA-FC7BBD7B4593}">
      <dgm:prSet phldrT="[Text]"/>
      <dgm:spPr>
        <a:solidFill>
          <a:srgbClr val="FF0000"/>
        </a:solidFill>
      </dgm:spPr>
      <dgm:t>
        <a:bodyPr/>
        <a:lstStyle/>
        <a:p>
          <a:r>
            <a:rPr lang="hr-HR" b="1" dirty="0"/>
            <a:t>Krediti</a:t>
          </a:r>
        </a:p>
      </dgm:t>
    </dgm:pt>
    <dgm:pt modelId="{B7C1C347-6493-4A75-AA52-FD0DE32FDCFB}" type="parTrans" cxnId="{5F68C58C-FFD9-47BB-B424-6975BD3A3F74}">
      <dgm:prSet/>
      <dgm:spPr/>
      <dgm:t>
        <a:bodyPr/>
        <a:lstStyle/>
        <a:p>
          <a:endParaRPr lang="hr-HR"/>
        </a:p>
      </dgm:t>
    </dgm:pt>
    <dgm:pt modelId="{C3A376FF-72CF-4249-AC88-47547C724946}" type="sibTrans" cxnId="{5F68C58C-FFD9-47BB-B424-6975BD3A3F74}">
      <dgm:prSet/>
      <dgm:spPr/>
      <dgm:t>
        <a:bodyPr/>
        <a:lstStyle/>
        <a:p>
          <a:endParaRPr lang="hr-HR"/>
        </a:p>
      </dgm:t>
    </dgm:pt>
    <dgm:pt modelId="{01CE2874-D396-48F4-AD6A-492C858EE858}">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l"/>
          <a:r>
            <a:rPr lang="hr-HR" sz="1400" dirty="0"/>
            <a:t>Krediti</a:t>
          </a:r>
        </a:p>
      </dgm:t>
    </dgm:pt>
    <dgm:pt modelId="{AD8C7515-38F5-4C54-B335-29736D11453B}" type="parTrans" cxnId="{2FD0A1A8-D1A3-4BED-B651-F4992D4BD3A5}">
      <dgm:prSet/>
      <dgm:spPr/>
      <dgm:t>
        <a:bodyPr/>
        <a:lstStyle/>
        <a:p>
          <a:endParaRPr lang="hr-HR"/>
        </a:p>
      </dgm:t>
    </dgm:pt>
    <dgm:pt modelId="{3772874B-A8F2-4D2F-97E8-0998A349407A}" type="sibTrans" cxnId="{2FD0A1A8-D1A3-4BED-B651-F4992D4BD3A5}">
      <dgm:prSet/>
      <dgm:spPr/>
      <dgm:t>
        <a:bodyPr/>
        <a:lstStyle/>
        <a:p>
          <a:endParaRPr lang="hr-HR"/>
        </a:p>
      </dgm:t>
    </dgm:pt>
    <dgm:pt modelId="{B13C5822-141B-49A7-A3CC-55C6D842C7D3}">
      <dgm:prSet phldrT="[Text]"/>
      <dgm:spPr>
        <a:solidFill>
          <a:srgbClr val="FF0000"/>
        </a:solidFill>
      </dgm:spPr>
      <dgm:t>
        <a:bodyPr/>
        <a:lstStyle/>
        <a:p>
          <a:r>
            <a:rPr lang="hr-HR" b="1" dirty="0"/>
            <a:t>Garancije i akreditivi</a:t>
          </a:r>
        </a:p>
      </dgm:t>
    </dgm:pt>
    <dgm:pt modelId="{C533778F-A74D-437E-8646-4692641C76DB}" type="parTrans" cxnId="{3914EB2C-9214-4EE3-8EEC-0D37C5C81127}">
      <dgm:prSet/>
      <dgm:spPr/>
      <dgm:t>
        <a:bodyPr/>
        <a:lstStyle/>
        <a:p>
          <a:endParaRPr lang="hr-HR"/>
        </a:p>
      </dgm:t>
    </dgm:pt>
    <dgm:pt modelId="{BE94A6F2-97B9-4DC2-9CAB-174BDD5E05D4}" type="sibTrans" cxnId="{3914EB2C-9214-4EE3-8EEC-0D37C5C81127}">
      <dgm:prSet/>
      <dgm:spPr/>
      <dgm:t>
        <a:bodyPr/>
        <a:lstStyle/>
        <a:p>
          <a:endParaRPr lang="hr-HR"/>
        </a:p>
      </dgm:t>
    </dgm:pt>
    <dgm:pt modelId="{67E9C79B-12FE-4F00-84C8-9D77431715FA}">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r"/>
          <a:r>
            <a:rPr lang="hr-HR" sz="1400" dirty="0"/>
            <a:t>Ponudbene</a:t>
          </a:r>
        </a:p>
      </dgm:t>
    </dgm:pt>
    <dgm:pt modelId="{C1108E18-20FD-40A3-8D5B-CBE86757C1D0}" type="parTrans" cxnId="{9EA00FF8-20A7-496E-8AA9-D92451C2F18B}">
      <dgm:prSet/>
      <dgm:spPr/>
      <dgm:t>
        <a:bodyPr/>
        <a:lstStyle/>
        <a:p>
          <a:endParaRPr lang="hr-HR"/>
        </a:p>
      </dgm:t>
    </dgm:pt>
    <dgm:pt modelId="{702E1C16-AD72-446F-B466-E1C7837D58B4}" type="sibTrans" cxnId="{9EA00FF8-20A7-496E-8AA9-D92451C2F18B}">
      <dgm:prSet/>
      <dgm:spPr/>
      <dgm:t>
        <a:bodyPr/>
        <a:lstStyle/>
        <a:p>
          <a:endParaRPr lang="hr-HR"/>
        </a:p>
      </dgm:t>
    </dgm:pt>
    <dgm:pt modelId="{49A4322C-4CB6-4B4A-88FB-9F5AE76AB483}">
      <dgm:prSet phldrT="[Text]"/>
      <dgm:spPr>
        <a:solidFill>
          <a:srgbClr val="FF0000"/>
        </a:solidFill>
      </dgm:spPr>
      <dgm:t>
        <a:bodyPr/>
        <a:lstStyle/>
        <a:p>
          <a:r>
            <a:rPr lang="hr-HR" b="1" dirty="0"/>
            <a:t>Savjetovanje</a:t>
          </a:r>
        </a:p>
      </dgm:t>
    </dgm:pt>
    <dgm:pt modelId="{34B757F6-B70C-4695-879E-898C30B100B9}" type="parTrans" cxnId="{E26E531F-7EBE-478D-A343-FBFC293A6ABB}">
      <dgm:prSet/>
      <dgm:spPr/>
      <dgm:t>
        <a:bodyPr/>
        <a:lstStyle/>
        <a:p>
          <a:endParaRPr lang="hr-HR"/>
        </a:p>
      </dgm:t>
    </dgm:pt>
    <dgm:pt modelId="{C48AFA82-7343-4596-8DE4-FD5A72A9FE98}" type="sibTrans" cxnId="{E26E531F-7EBE-478D-A343-FBFC293A6ABB}">
      <dgm:prSet/>
      <dgm:spPr/>
      <dgm:t>
        <a:bodyPr/>
        <a:lstStyle/>
        <a:p>
          <a:endParaRPr lang="hr-HR"/>
        </a:p>
      </dgm:t>
    </dgm:pt>
    <dgm:pt modelId="{2AB243C4-FAB7-468B-96D1-198703B93F10}">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r"/>
          <a:r>
            <a:rPr lang="hr-HR" sz="1400" dirty="0"/>
            <a:t>Savjetodavne usluge tijekom trajanja projekta</a:t>
          </a:r>
        </a:p>
      </dgm:t>
    </dgm:pt>
    <dgm:pt modelId="{772201C9-F5D2-48F3-B10C-577DE383640D}" type="parTrans" cxnId="{50C4F648-508F-4B9D-B5EC-29B6226EC61A}">
      <dgm:prSet/>
      <dgm:spPr/>
      <dgm:t>
        <a:bodyPr/>
        <a:lstStyle/>
        <a:p>
          <a:endParaRPr lang="hr-HR"/>
        </a:p>
      </dgm:t>
    </dgm:pt>
    <dgm:pt modelId="{65F14EB0-CEAC-4708-9C75-C8A7BFA9BB2F}" type="sibTrans" cxnId="{50C4F648-508F-4B9D-B5EC-29B6226EC61A}">
      <dgm:prSet/>
      <dgm:spPr/>
      <dgm:t>
        <a:bodyPr/>
        <a:lstStyle/>
        <a:p>
          <a:endParaRPr lang="hr-HR"/>
        </a:p>
      </dgm:t>
    </dgm:pt>
    <dgm:pt modelId="{75FC83A6-F087-4F29-AEC3-DBC7C30B2E1F}">
      <dgm:prSet phldrT="[Text]" custT="1"/>
      <dgm:spPr>
        <a:solidFill>
          <a:srgbClr val="FF0000"/>
        </a:solidFill>
      </dgm:spPr>
      <dgm:t>
        <a:bodyPr/>
        <a:lstStyle/>
        <a:p>
          <a:r>
            <a:rPr lang="hr-HR" sz="1600" b="1" dirty="0">
              <a:solidFill>
                <a:schemeClr val="bg1"/>
              </a:solidFill>
            </a:rPr>
            <a:t>Osiguranje</a:t>
          </a:r>
        </a:p>
      </dgm:t>
    </dgm:pt>
    <dgm:pt modelId="{23DC58BB-E255-4AC8-8FE8-E5C29FF108EB}" type="parTrans" cxnId="{8D3F20DB-E2AA-4079-888C-F5AE5CCED419}">
      <dgm:prSet/>
      <dgm:spPr/>
      <dgm:t>
        <a:bodyPr/>
        <a:lstStyle/>
        <a:p>
          <a:endParaRPr lang="hr-HR"/>
        </a:p>
      </dgm:t>
    </dgm:pt>
    <dgm:pt modelId="{D121B262-887B-47BA-BDBB-29380AE26835}" type="sibTrans" cxnId="{8D3F20DB-E2AA-4079-888C-F5AE5CCED419}">
      <dgm:prSet/>
      <dgm:spPr/>
      <dgm:t>
        <a:bodyPr/>
        <a:lstStyle/>
        <a:p>
          <a:endParaRPr lang="hr-HR"/>
        </a:p>
      </dgm:t>
    </dgm:pt>
    <dgm:pt modelId="{ABE73B88-CEB4-46DE-8832-33E5AD14ACC1}">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a:ln w="19050"/>
      </dgm:spPr>
      <dgm:t>
        <a:bodyPr/>
        <a:lstStyle/>
        <a:p>
          <a:r>
            <a:rPr lang="hr-HR" sz="1400" dirty="0">
              <a:solidFill>
                <a:schemeClr val="tx1"/>
              </a:solidFill>
            </a:rPr>
            <a:t>Osiguranje od političkih i komercijalnih rizika</a:t>
          </a:r>
        </a:p>
      </dgm:t>
    </dgm:pt>
    <dgm:pt modelId="{B80E93FB-47F6-4B02-A852-C956549911ED}" type="parTrans" cxnId="{2D0E7603-9B4C-4409-84D2-436C1281E35A}">
      <dgm:prSet/>
      <dgm:spPr/>
      <dgm:t>
        <a:bodyPr/>
        <a:lstStyle/>
        <a:p>
          <a:endParaRPr lang="hr-HR"/>
        </a:p>
      </dgm:t>
    </dgm:pt>
    <dgm:pt modelId="{F77406DF-8B6E-4857-BFA6-8BB726FA11F6}" type="sibTrans" cxnId="{2D0E7603-9B4C-4409-84D2-436C1281E35A}">
      <dgm:prSet/>
      <dgm:spPr/>
      <dgm:t>
        <a:bodyPr/>
        <a:lstStyle/>
        <a:p>
          <a:endParaRPr lang="hr-HR"/>
        </a:p>
      </dgm:t>
    </dgm:pt>
    <dgm:pt modelId="{E6661D8E-16DD-4E0F-A491-B0ED7B74A1F0}">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r"/>
          <a:r>
            <a:rPr lang="hr-HR" sz="1400" dirty="0"/>
            <a:t>Za dobro izvršenje posla</a:t>
          </a:r>
        </a:p>
      </dgm:t>
    </dgm:pt>
    <dgm:pt modelId="{7C98EBCE-3E87-45C2-A85C-45164A854483}" type="parTrans" cxnId="{7A760AD2-011E-4C9B-9BB8-32F9DEDC770B}">
      <dgm:prSet/>
      <dgm:spPr/>
      <dgm:t>
        <a:bodyPr/>
        <a:lstStyle/>
        <a:p>
          <a:endParaRPr lang="hr-HR"/>
        </a:p>
      </dgm:t>
    </dgm:pt>
    <dgm:pt modelId="{B4A35BA2-2D45-4FBA-8845-EDC5252FC3E2}" type="sibTrans" cxnId="{7A760AD2-011E-4C9B-9BB8-32F9DEDC770B}">
      <dgm:prSet/>
      <dgm:spPr/>
      <dgm:t>
        <a:bodyPr/>
        <a:lstStyle/>
        <a:p>
          <a:endParaRPr lang="hr-HR"/>
        </a:p>
      </dgm:t>
    </dgm:pt>
    <dgm:pt modelId="{61AC3D60-F786-4338-B462-FD23C892A41A}">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r"/>
          <a:r>
            <a:rPr lang="hr-HR" sz="1400" dirty="0"/>
            <a:t>Za povrat avansa</a:t>
          </a:r>
        </a:p>
      </dgm:t>
    </dgm:pt>
    <dgm:pt modelId="{222CA9CE-97BE-403D-BEB4-3F522B15A5F5}" type="parTrans" cxnId="{B56A5129-6CB9-4DA7-91B1-72DF32C3BBF1}">
      <dgm:prSet/>
      <dgm:spPr/>
      <dgm:t>
        <a:bodyPr/>
        <a:lstStyle/>
        <a:p>
          <a:endParaRPr lang="hr-HR"/>
        </a:p>
      </dgm:t>
    </dgm:pt>
    <dgm:pt modelId="{F33E119E-70BF-4FE2-BF70-87470F803891}" type="sibTrans" cxnId="{B56A5129-6CB9-4DA7-91B1-72DF32C3BBF1}">
      <dgm:prSet/>
      <dgm:spPr/>
      <dgm:t>
        <a:bodyPr/>
        <a:lstStyle/>
        <a:p>
          <a:endParaRPr lang="hr-HR"/>
        </a:p>
      </dgm:t>
    </dgm:pt>
    <dgm:pt modelId="{E2FDEF22-1A26-4090-BDCF-1A125282B11F}">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r"/>
          <a:r>
            <a:rPr lang="hr-HR" sz="1400" dirty="0"/>
            <a:t>Za garantni period</a:t>
          </a:r>
        </a:p>
      </dgm:t>
    </dgm:pt>
    <dgm:pt modelId="{1CDB9162-81AE-4A15-8BF3-FD6F26D851A2}" type="parTrans" cxnId="{0EBA6D22-814A-48DF-92B7-6F3D520EE3F3}">
      <dgm:prSet/>
      <dgm:spPr/>
      <dgm:t>
        <a:bodyPr/>
        <a:lstStyle/>
        <a:p>
          <a:endParaRPr lang="hr-HR"/>
        </a:p>
      </dgm:t>
    </dgm:pt>
    <dgm:pt modelId="{3FF85A68-3141-4016-9E0E-ABC349729EEA}" type="sibTrans" cxnId="{0EBA6D22-814A-48DF-92B7-6F3D520EE3F3}">
      <dgm:prSet/>
      <dgm:spPr/>
      <dgm:t>
        <a:bodyPr/>
        <a:lstStyle/>
        <a:p>
          <a:endParaRPr lang="hr-HR"/>
        </a:p>
      </dgm:t>
    </dgm:pt>
    <dgm:pt modelId="{1F24D71D-FBA5-4DAF-A997-0CF75A03E723}">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l"/>
          <a:endParaRPr lang="hr-HR" sz="1200" dirty="0"/>
        </a:p>
      </dgm:t>
    </dgm:pt>
    <dgm:pt modelId="{814F7B7F-6FE0-4187-AC55-13BB1B42B47D}" type="parTrans" cxnId="{19F06882-8659-40A1-96F8-5947BC945423}">
      <dgm:prSet/>
      <dgm:spPr/>
      <dgm:t>
        <a:bodyPr/>
        <a:lstStyle/>
        <a:p>
          <a:endParaRPr lang="hr-HR"/>
        </a:p>
      </dgm:t>
    </dgm:pt>
    <dgm:pt modelId="{8657CB18-3C8D-48B3-84D5-088E6E783725}" type="sibTrans" cxnId="{19F06882-8659-40A1-96F8-5947BC945423}">
      <dgm:prSet/>
      <dgm:spPr/>
      <dgm:t>
        <a:bodyPr/>
        <a:lstStyle/>
        <a:p>
          <a:endParaRPr lang="hr-HR"/>
        </a:p>
      </dgm:t>
    </dgm:pt>
    <dgm:pt modelId="{5493EEE2-24B4-4871-B03E-1B865F915180}">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a:ln w="19050"/>
      </dgm:spPr>
      <dgm:t>
        <a:bodyPr/>
        <a:lstStyle/>
        <a:p>
          <a:r>
            <a:rPr lang="hr-HR" sz="1400" dirty="0">
              <a:solidFill>
                <a:schemeClr val="tx1"/>
              </a:solidFill>
            </a:rPr>
            <a:t>Osiguranje izvoza</a:t>
          </a:r>
        </a:p>
      </dgm:t>
    </dgm:pt>
    <dgm:pt modelId="{C710AD72-6720-4A26-908C-DF1BD2B5AF57}" type="parTrans" cxnId="{450202EB-12ED-4AB1-9DE6-36691A13D587}">
      <dgm:prSet/>
      <dgm:spPr/>
      <dgm:t>
        <a:bodyPr/>
        <a:lstStyle/>
        <a:p>
          <a:endParaRPr lang="hr-HR"/>
        </a:p>
      </dgm:t>
    </dgm:pt>
    <dgm:pt modelId="{6DC76DC6-3482-4B1D-9822-F7BC389674EA}" type="sibTrans" cxnId="{450202EB-12ED-4AB1-9DE6-36691A13D587}">
      <dgm:prSet/>
      <dgm:spPr/>
      <dgm:t>
        <a:bodyPr/>
        <a:lstStyle/>
        <a:p>
          <a:endParaRPr lang="hr-HR"/>
        </a:p>
      </dgm:t>
    </dgm:pt>
    <dgm:pt modelId="{1A31560D-69E8-4D32-8524-DA66278F9601}">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l"/>
          <a:r>
            <a:rPr lang="hr-HR" sz="1400" dirty="0"/>
            <a:t>Mandatni poslovi</a:t>
          </a:r>
        </a:p>
      </dgm:t>
    </dgm:pt>
    <dgm:pt modelId="{61B3350B-A772-4125-BFED-6076718EB1E6}" type="parTrans" cxnId="{CE7484EC-B616-44FA-A5CE-E5B74CA6F4D6}">
      <dgm:prSet/>
      <dgm:spPr/>
      <dgm:t>
        <a:bodyPr/>
        <a:lstStyle/>
        <a:p>
          <a:endParaRPr lang="hr-HR"/>
        </a:p>
      </dgm:t>
    </dgm:pt>
    <dgm:pt modelId="{B41F6A88-E04C-4BE2-98C7-86105D4E65EA}" type="sibTrans" cxnId="{CE7484EC-B616-44FA-A5CE-E5B74CA6F4D6}">
      <dgm:prSet/>
      <dgm:spPr/>
      <dgm:t>
        <a:bodyPr/>
        <a:lstStyle/>
        <a:p>
          <a:endParaRPr lang="hr-HR"/>
        </a:p>
      </dgm:t>
    </dgm:pt>
    <dgm:pt modelId="{01E60A45-76E7-4BAE-81AD-CF1BB48C6934}">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l"/>
          <a:endParaRPr lang="hr-HR" sz="1200" dirty="0"/>
        </a:p>
      </dgm:t>
    </dgm:pt>
    <dgm:pt modelId="{378D3FC7-F9C3-4A75-8096-8D8F070176F8}" type="parTrans" cxnId="{DA5001E7-7799-4072-BFC8-632BD432352C}">
      <dgm:prSet/>
      <dgm:spPr/>
      <dgm:t>
        <a:bodyPr/>
        <a:lstStyle/>
        <a:p>
          <a:endParaRPr lang="hr-HR"/>
        </a:p>
      </dgm:t>
    </dgm:pt>
    <dgm:pt modelId="{C3B2BD67-F94E-442C-A2B1-3AB8EC230318}" type="sibTrans" cxnId="{DA5001E7-7799-4072-BFC8-632BD432352C}">
      <dgm:prSet/>
      <dgm:spPr/>
      <dgm:t>
        <a:bodyPr/>
        <a:lstStyle/>
        <a:p>
          <a:endParaRPr lang="hr-HR"/>
        </a:p>
      </dgm:t>
    </dgm:pt>
    <dgm:pt modelId="{3465ACDC-8189-461E-ACFC-7E4DA2236078}">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l"/>
          <a:r>
            <a:rPr lang="hr-HR" sz="1400" dirty="0"/>
            <a:t>EU fondovi</a:t>
          </a:r>
        </a:p>
      </dgm:t>
    </dgm:pt>
    <dgm:pt modelId="{F08683B7-C329-46DA-B987-14A0C7955720}" type="parTrans" cxnId="{9890CE68-6E91-415E-A22D-8A8162BD9E46}">
      <dgm:prSet/>
      <dgm:spPr/>
      <dgm:t>
        <a:bodyPr/>
        <a:lstStyle/>
        <a:p>
          <a:endParaRPr lang="hr-HR"/>
        </a:p>
      </dgm:t>
    </dgm:pt>
    <dgm:pt modelId="{C13D1D74-36C5-4778-9C79-86BEAD49D0F7}" type="sibTrans" cxnId="{9890CE68-6E91-415E-A22D-8A8162BD9E46}">
      <dgm:prSet/>
      <dgm:spPr/>
      <dgm:t>
        <a:bodyPr/>
        <a:lstStyle/>
        <a:p>
          <a:endParaRPr lang="hr-HR"/>
        </a:p>
      </dgm:t>
    </dgm:pt>
    <dgm:pt modelId="{AB2F510E-49AB-460F-BE5F-19F6349E48E9}">
      <dgm:prSet phldrT="[Text]" custT="1">
        <dgm:style>
          <a:lnRef idx="1">
            <a:schemeClr val="accent1"/>
          </a:lnRef>
          <a:fillRef idx="2">
            <a:schemeClr val="accent1"/>
          </a:fillRef>
          <a:effectRef idx="1">
            <a:schemeClr val="accent1"/>
          </a:effectRef>
          <a:fontRef idx="minor">
            <a:schemeClr val="dk1"/>
          </a:fontRef>
        </dgm:style>
      </dgm:prSet>
      <dgm:spPr>
        <a:solidFill>
          <a:schemeClr val="bg2">
            <a:lumMod val="90000"/>
          </a:schemeClr>
        </a:solidFill>
      </dgm:spPr>
      <dgm:t>
        <a:bodyPr/>
        <a:lstStyle/>
        <a:p>
          <a:pPr algn="l"/>
          <a:r>
            <a:rPr lang="hr-HR" sz="1400" dirty="0"/>
            <a:t>Financijski instrumenti</a:t>
          </a:r>
        </a:p>
      </dgm:t>
    </dgm:pt>
    <dgm:pt modelId="{60DB8917-3537-40C0-95D1-B032502C75B1}" type="parTrans" cxnId="{03FA40EF-A92B-4249-AE3A-C11E9AF1819C}">
      <dgm:prSet/>
      <dgm:spPr/>
      <dgm:t>
        <a:bodyPr/>
        <a:lstStyle/>
        <a:p>
          <a:endParaRPr lang="en-US"/>
        </a:p>
      </dgm:t>
    </dgm:pt>
    <dgm:pt modelId="{996F7B72-CD11-4C10-B892-7D0632C7A25D}" type="sibTrans" cxnId="{03FA40EF-A92B-4249-AE3A-C11E9AF1819C}">
      <dgm:prSet/>
      <dgm:spPr/>
      <dgm:t>
        <a:bodyPr/>
        <a:lstStyle/>
        <a:p>
          <a:endParaRPr lang="en-US"/>
        </a:p>
      </dgm:t>
    </dgm:pt>
    <dgm:pt modelId="{1AA7184C-0209-4FB0-9B7C-2BFA8B583466}" type="pres">
      <dgm:prSet presAssocID="{A637655E-87A9-4641-8586-DC7540DE8D26}" presName="cycleMatrixDiagram" presStyleCnt="0">
        <dgm:presLayoutVars>
          <dgm:chMax val="1"/>
          <dgm:dir/>
          <dgm:animLvl val="lvl"/>
          <dgm:resizeHandles val="exact"/>
        </dgm:presLayoutVars>
      </dgm:prSet>
      <dgm:spPr/>
    </dgm:pt>
    <dgm:pt modelId="{0378D179-8E20-4F85-87A3-AB2F2395491D}" type="pres">
      <dgm:prSet presAssocID="{A637655E-87A9-4641-8586-DC7540DE8D26}" presName="children" presStyleCnt="0"/>
      <dgm:spPr/>
    </dgm:pt>
    <dgm:pt modelId="{9300718C-39D7-45CE-A3A1-2BB62769AF32}" type="pres">
      <dgm:prSet presAssocID="{A637655E-87A9-4641-8586-DC7540DE8D26}" presName="child1group" presStyleCnt="0"/>
      <dgm:spPr/>
    </dgm:pt>
    <dgm:pt modelId="{2DEF83F9-E9BD-4C59-9D07-1DC1D92A6E49}" type="pres">
      <dgm:prSet presAssocID="{A637655E-87A9-4641-8586-DC7540DE8D26}" presName="child1" presStyleLbl="bgAcc1" presStyleIdx="0" presStyleCnt="4"/>
      <dgm:spPr/>
    </dgm:pt>
    <dgm:pt modelId="{04C415F5-1065-45ED-ACD3-CDC34FF616D1}" type="pres">
      <dgm:prSet presAssocID="{A637655E-87A9-4641-8586-DC7540DE8D26}" presName="child1Text" presStyleLbl="bgAcc1" presStyleIdx="0" presStyleCnt="4">
        <dgm:presLayoutVars>
          <dgm:bulletEnabled val="1"/>
        </dgm:presLayoutVars>
      </dgm:prSet>
      <dgm:spPr/>
    </dgm:pt>
    <dgm:pt modelId="{C01EAC81-E047-4B82-A32B-5905D669156F}" type="pres">
      <dgm:prSet presAssocID="{A637655E-87A9-4641-8586-DC7540DE8D26}" presName="child2group" presStyleCnt="0"/>
      <dgm:spPr/>
    </dgm:pt>
    <dgm:pt modelId="{0AF37C97-7D55-4C6D-9EE4-C019F27D5442}" type="pres">
      <dgm:prSet presAssocID="{A637655E-87A9-4641-8586-DC7540DE8D26}" presName="child2" presStyleLbl="bgAcc1" presStyleIdx="1" presStyleCnt="4"/>
      <dgm:spPr/>
    </dgm:pt>
    <dgm:pt modelId="{58AC4167-7989-4740-9CE3-CCDC3441C03D}" type="pres">
      <dgm:prSet presAssocID="{A637655E-87A9-4641-8586-DC7540DE8D26}" presName="child2Text" presStyleLbl="bgAcc1" presStyleIdx="1" presStyleCnt="4">
        <dgm:presLayoutVars>
          <dgm:bulletEnabled val="1"/>
        </dgm:presLayoutVars>
      </dgm:prSet>
      <dgm:spPr/>
    </dgm:pt>
    <dgm:pt modelId="{CE666A92-96F2-41B4-83ED-E056AF2664F4}" type="pres">
      <dgm:prSet presAssocID="{A637655E-87A9-4641-8586-DC7540DE8D26}" presName="child3group" presStyleCnt="0"/>
      <dgm:spPr/>
    </dgm:pt>
    <dgm:pt modelId="{20267058-FE1F-4F57-AB3E-78FCACF7AD35}" type="pres">
      <dgm:prSet presAssocID="{A637655E-87A9-4641-8586-DC7540DE8D26}" presName="child3" presStyleLbl="bgAcc1" presStyleIdx="2" presStyleCnt="4"/>
      <dgm:spPr/>
    </dgm:pt>
    <dgm:pt modelId="{B59668D8-F7AC-4166-A56F-077A467EA212}" type="pres">
      <dgm:prSet presAssocID="{A637655E-87A9-4641-8586-DC7540DE8D26}" presName="child3Text" presStyleLbl="bgAcc1" presStyleIdx="2" presStyleCnt="4">
        <dgm:presLayoutVars>
          <dgm:bulletEnabled val="1"/>
        </dgm:presLayoutVars>
      </dgm:prSet>
      <dgm:spPr/>
    </dgm:pt>
    <dgm:pt modelId="{2A2A39CC-5E8F-4FB0-892D-E2F8C962894D}" type="pres">
      <dgm:prSet presAssocID="{A637655E-87A9-4641-8586-DC7540DE8D26}" presName="child4group" presStyleCnt="0"/>
      <dgm:spPr/>
    </dgm:pt>
    <dgm:pt modelId="{439933EC-3B92-4B24-9C73-5DFCAD42632D}" type="pres">
      <dgm:prSet presAssocID="{A637655E-87A9-4641-8586-DC7540DE8D26}" presName="child4" presStyleLbl="bgAcc1" presStyleIdx="3" presStyleCnt="4"/>
      <dgm:spPr/>
    </dgm:pt>
    <dgm:pt modelId="{4A577570-0B81-48DE-9194-1D8DFA2F6420}" type="pres">
      <dgm:prSet presAssocID="{A637655E-87A9-4641-8586-DC7540DE8D26}" presName="child4Text" presStyleLbl="bgAcc1" presStyleIdx="3" presStyleCnt="4">
        <dgm:presLayoutVars>
          <dgm:bulletEnabled val="1"/>
        </dgm:presLayoutVars>
      </dgm:prSet>
      <dgm:spPr/>
    </dgm:pt>
    <dgm:pt modelId="{9D4CCBAE-755F-4083-AC39-F730BFEDE629}" type="pres">
      <dgm:prSet presAssocID="{A637655E-87A9-4641-8586-DC7540DE8D26}" presName="childPlaceholder" presStyleCnt="0"/>
      <dgm:spPr/>
    </dgm:pt>
    <dgm:pt modelId="{6B428A2E-4400-4494-BC0D-39FE2F16FF41}" type="pres">
      <dgm:prSet presAssocID="{A637655E-87A9-4641-8586-DC7540DE8D26}" presName="circle" presStyleCnt="0"/>
      <dgm:spPr/>
    </dgm:pt>
    <dgm:pt modelId="{AE1A785A-BA1F-4E5F-9120-95583688A1C7}" type="pres">
      <dgm:prSet presAssocID="{A637655E-87A9-4641-8586-DC7540DE8D26}" presName="quadrant1" presStyleLbl="node1" presStyleIdx="0" presStyleCnt="4">
        <dgm:presLayoutVars>
          <dgm:chMax val="1"/>
          <dgm:bulletEnabled val="1"/>
        </dgm:presLayoutVars>
      </dgm:prSet>
      <dgm:spPr/>
    </dgm:pt>
    <dgm:pt modelId="{4360799B-754C-41D1-BB0A-EA075C3988D6}" type="pres">
      <dgm:prSet presAssocID="{A637655E-87A9-4641-8586-DC7540DE8D26}" presName="quadrant2" presStyleLbl="node1" presStyleIdx="1" presStyleCnt="4">
        <dgm:presLayoutVars>
          <dgm:chMax val="1"/>
          <dgm:bulletEnabled val="1"/>
        </dgm:presLayoutVars>
      </dgm:prSet>
      <dgm:spPr/>
    </dgm:pt>
    <dgm:pt modelId="{7C7D93DF-3203-4A6B-8EB2-52BB2BA4A69B}" type="pres">
      <dgm:prSet presAssocID="{A637655E-87A9-4641-8586-DC7540DE8D26}" presName="quadrant3" presStyleLbl="node1" presStyleIdx="2" presStyleCnt="4">
        <dgm:presLayoutVars>
          <dgm:chMax val="1"/>
          <dgm:bulletEnabled val="1"/>
        </dgm:presLayoutVars>
      </dgm:prSet>
      <dgm:spPr/>
    </dgm:pt>
    <dgm:pt modelId="{C6CFE491-2D29-443A-82C4-EE4C25280235}" type="pres">
      <dgm:prSet presAssocID="{A637655E-87A9-4641-8586-DC7540DE8D26}" presName="quadrant4" presStyleLbl="node1" presStyleIdx="3" presStyleCnt="4">
        <dgm:presLayoutVars>
          <dgm:chMax val="1"/>
          <dgm:bulletEnabled val="1"/>
        </dgm:presLayoutVars>
      </dgm:prSet>
      <dgm:spPr/>
    </dgm:pt>
    <dgm:pt modelId="{4F02A9FC-4B93-4930-AF1D-23742A35AA90}" type="pres">
      <dgm:prSet presAssocID="{A637655E-87A9-4641-8586-DC7540DE8D26}" presName="quadrantPlaceholder" presStyleCnt="0"/>
      <dgm:spPr/>
    </dgm:pt>
    <dgm:pt modelId="{E664751C-9A95-45BC-ADC9-1211E7D2CF63}" type="pres">
      <dgm:prSet presAssocID="{A637655E-87A9-4641-8586-DC7540DE8D26}" presName="center1" presStyleLbl="fgShp" presStyleIdx="0" presStyleCnt="2"/>
      <dgm:spPr>
        <a:solidFill>
          <a:schemeClr val="bg1">
            <a:lumMod val="50000"/>
          </a:schemeClr>
        </a:solidFill>
      </dgm:spPr>
    </dgm:pt>
    <dgm:pt modelId="{02C7207C-FDFA-4E16-92EB-01574225734A}" type="pres">
      <dgm:prSet presAssocID="{A637655E-87A9-4641-8586-DC7540DE8D26}" presName="center2" presStyleLbl="fgShp" presStyleIdx="1" presStyleCnt="2"/>
      <dgm:spPr>
        <a:solidFill>
          <a:schemeClr val="bg1">
            <a:lumMod val="50000"/>
          </a:schemeClr>
        </a:solidFill>
      </dgm:spPr>
    </dgm:pt>
  </dgm:ptLst>
  <dgm:cxnLst>
    <dgm:cxn modelId="{2D0E7603-9B4C-4409-84D2-436C1281E35A}" srcId="{75FC83A6-F087-4F29-AEC3-DBC7C30B2E1F}" destId="{ABE73B88-CEB4-46DE-8832-33E5AD14ACC1}" srcOrd="0" destOrd="0" parTransId="{B80E93FB-47F6-4B02-A852-C956549911ED}" sibTransId="{F77406DF-8B6E-4857-BFA6-8BB726FA11F6}"/>
    <dgm:cxn modelId="{67A6100F-3E75-46AF-A46B-3F9DA8927345}" type="presOf" srcId="{ABE73B88-CEB4-46DE-8832-33E5AD14ACC1}" destId="{439933EC-3B92-4B24-9C73-5DFCAD42632D}" srcOrd="0" destOrd="0" presId="urn:microsoft.com/office/officeart/2005/8/layout/cycle4"/>
    <dgm:cxn modelId="{24992F10-3A84-4CA8-AC1E-5045EBDFCE52}" type="presOf" srcId="{67E9C79B-12FE-4F00-84C8-9D77431715FA}" destId="{0AF37C97-7D55-4C6D-9EE4-C019F27D5442}" srcOrd="0" destOrd="0" presId="urn:microsoft.com/office/officeart/2005/8/layout/cycle4"/>
    <dgm:cxn modelId="{453FD51E-76C9-4016-87B1-92DE043EC9A3}" type="presOf" srcId="{E2FDEF22-1A26-4090-BDCF-1A125282B11F}" destId="{0AF37C97-7D55-4C6D-9EE4-C019F27D5442}" srcOrd="0" destOrd="3" presId="urn:microsoft.com/office/officeart/2005/8/layout/cycle4"/>
    <dgm:cxn modelId="{E26E531F-7EBE-478D-A343-FBFC293A6ABB}" srcId="{A637655E-87A9-4641-8586-DC7540DE8D26}" destId="{49A4322C-4CB6-4B4A-88FB-9F5AE76AB483}" srcOrd="2" destOrd="0" parTransId="{34B757F6-B70C-4695-879E-898C30B100B9}" sibTransId="{C48AFA82-7343-4596-8DE4-FD5A72A9FE98}"/>
    <dgm:cxn modelId="{0EBA6D22-814A-48DF-92B7-6F3D520EE3F3}" srcId="{B13C5822-141B-49A7-A3CC-55C6D842C7D3}" destId="{E2FDEF22-1A26-4090-BDCF-1A125282B11F}" srcOrd="3" destOrd="0" parTransId="{1CDB9162-81AE-4A15-8BF3-FD6F26D851A2}" sibTransId="{3FF85A68-3141-4016-9E0E-ABC349729EEA}"/>
    <dgm:cxn modelId="{B56A5129-6CB9-4DA7-91B1-72DF32C3BBF1}" srcId="{B13C5822-141B-49A7-A3CC-55C6D842C7D3}" destId="{61AC3D60-F786-4338-B462-FD23C892A41A}" srcOrd="2" destOrd="0" parTransId="{222CA9CE-97BE-403D-BEB4-3F522B15A5F5}" sibTransId="{F33E119E-70BF-4FE2-BF70-87470F803891}"/>
    <dgm:cxn modelId="{4289EE2B-0B5D-4398-82FC-3FC2ECFE796D}" type="presOf" srcId="{AB2F510E-49AB-460F-BE5F-19F6349E48E9}" destId="{2DEF83F9-E9BD-4C59-9D07-1DC1D92A6E49}" srcOrd="0" destOrd="3" presId="urn:microsoft.com/office/officeart/2005/8/layout/cycle4"/>
    <dgm:cxn modelId="{3914EB2C-9214-4EE3-8EEC-0D37C5C81127}" srcId="{A637655E-87A9-4641-8586-DC7540DE8D26}" destId="{B13C5822-141B-49A7-A3CC-55C6D842C7D3}" srcOrd="1" destOrd="0" parTransId="{C533778F-A74D-437E-8646-4692641C76DB}" sibTransId="{BE94A6F2-97B9-4DC2-9CAB-174BDD5E05D4}"/>
    <dgm:cxn modelId="{D344772D-17CD-414C-81E6-72D1839C5EE0}" type="presOf" srcId="{ABE73B88-CEB4-46DE-8832-33E5AD14ACC1}" destId="{4A577570-0B81-48DE-9194-1D8DFA2F6420}" srcOrd="1" destOrd="0" presId="urn:microsoft.com/office/officeart/2005/8/layout/cycle4"/>
    <dgm:cxn modelId="{9E34FA2D-C80A-4487-9666-57DDF75A158F}" type="presOf" srcId="{1F24D71D-FBA5-4DAF-A997-0CF75A03E723}" destId="{2DEF83F9-E9BD-4C59-9D07-1DC1D92A6E49}" srcOrd="0" destOrd="5" presId="urn:microsoft.com/office/officeart/2005/8/layout/cycle4"/>
    <dgm:cxn modelId="{60396D33-3BA1-41AC-A07B-AC0DB86E1200}" type="presOf" srcId="{1F24D71D-FBA5-4DAF-A997-0CF75A03E723}" destId="{04C415F5-1065-45ED-ACD3-CDC34FF616D1}" srcOrd="1" destOrd="5" presId="urn:microsoft.com/office/officeart/2005/8/layout/cycle4"/>
    <dgm:cxn modelId="{A3D9743E-F17D-4A95-AD33-6F29EC966A09}" type="presOf" srcId="{F2E6BED3-45B0-48A6-93BA-FC7BBD7B4593}" destId="{AE1A785A-BA1F-4E5F-9120-95583688A1C7}" srcOrd="0" destOrd="0" presId="urn:microsoft.com/office/officeart/2005/8/layout/cycle4"/>
    <dgm:cxn modelId="{F58BD65B-480F-4545-9561-40677B7D3A8E}" type="presOf" srcId="{61AC3D60-F786-4338-B462-FD23C892A41A}" destId="{58AC4167-7989-4740-9CE3-CCDC3441C03D}" srcOrd="1" destOrd="2" presId="urn:microsoft.com/office/officeart/2005/8/layout/cycle4"/>
    <dgm:cxn modelId="{5E6F2866-FBF5-4AA0-ADA2-790E2A56C596}" type="presOf" srcId="{A637655E-87A9-4641-8586-DC7540DE8D26}" destId="{1AA7184C-0209-4FB0-9B7C-2BFA8B583466}" srcOrd="0" destOrd="0" presId="urn:microsoft.com/office/officeart/2005/8/layout/cycle4"/>
    <dgm:cxn modelId="{9890CE68-6E91-415E-A22D-8A8162BD9E46}" srcId="{F2E6BED3-45B0-48A6-93BA-FC7BBD7B4593}" destId="{3465ACDC-8189-461E-ACFC-7E4DA2236078}" srcOrd="2" destOrd="0" parTransId="{F08683B7-C329-46DA-B987-14A0C7955720}" sibTransId="{C13D1D74-36C5-4778-9C79-86BEAD49D0F7}"/>
    <dgm:cxn modelId="{50C4F648-508F-4B9D-B5EC-29B6226EC61A}" srcId="{49A4322C-4CB6-4B4A-88FB-9F5AE76AB483}" destId="{2AB243C4-FAB7-468B-96D1-198703B93F10}" srcOrd="0" destOrd="0" parTransId="{772201C9-F5D2-48F3-B10C-577DE383640D}" sibTransId="{65F14EB0-CEAC-4708-9C75-C8A7BFA9BB2F}"/>
    <dgm:cxn modelId="{AEE73C4F-9D3A-4056-9C11-6F276CB73368}" type="presOf" srcId="{75FC83A6-F087-4F29-AEC3-DBC7C30B2E1F}" destId="{C6CFE491-2D29-443A-82C4-EE4C25280235}" srcOrd="0" destOrd="0" presId="urn:microsoft.com/office/officeart/2005/8/layout/cycle4"/>
    <dgm:cxn modelId="{FA9CD56F-1962-4AE7-B39C-71D376D9F8C9}" type="presOf" srcId="{3465ACDC-8189-461E-ACFC-7E4DA2236078}" destId="{2DEF83F9-E9BD-4C59-9D07-1DC1D92A6E49}" srcOrd="0" destOrd="2" presId="urn:microsoft.com/office/officeart/2005/8/layout/cycle4"/>
    <dgm:cxn modelId="{5143F857-F0CA-4594-B606-3C1115A01994}" type="presOf" srcId="{67E9C79B-12FE-4F00-84C8-9D77431715FA}" destId="{58AC4167-7989-4740-9CE3-CCDC3441C03D}" srcOrd="1" destOrd="0" presId="urn:microsoft.com/office/officeart/2005/8/layout/cycle4"/>
    <dgm:cxn modelId="{85149A58-AEEF-455E-A8F0-C56C632469F0}" type="presOf" srcId="{49A4322C-4CB6-4B4A-88FB-9F5AE76AB483}" destId="{7C7D93DF-3203-4A6B-8EB2-52BB2BA4A69B}" srcOrd="0" destOrd="0" presId="urn:microsoft.com/office/officeart/2005/8/layout/cycle4"/>
    <dgm:cxn modelId="{9FF8EF79-AB9D-4DC3-A98D-032B7D147EE7}" type="presOf" srcId="{3465ACDC-8189-461E-ACFC-7E4DA2236078}" destId="{04C415F5-1065-45ED-ACD3-CDC34FF616D1}" srcOrd="1" destOrd="2" presId="urn:microsoft.com/office/officeart/2005/8/layout/cycle4"/>
    <dgm:cxn modelId="{3C50577D-08AC-4703-A9BD-2583E068218B}" type="presOf" srcId="{01E60A45-76E7-4BAE-81AD-CF1BB48C6934}" destId="{2DEF83F9-E9BD-4C59-9D07-1DC1D92A6E49}" srcOrd="0" destOrd="4" presId="urn:microsoft.com/office/officeart/2005/8/layout/cycle4"/>
    <dgm:cxn modelId="{19F06882-8659-40A1-96F8-5947BC945423}" srcId="{F2E6BED3-45B0-48A6-93BA-FC7BBD7B4593}" destId="{1F24D71D-FBA5-4DAF-A997-0CF75A03E723}" srcOrd="5" destOrd="0" parTransId="{814F7B7F-6FE0-4187-AC55-13BB1B42B47D}" sibTransId="{8657CB18-3C8D-48B3-84D5-088E6E783725}"/>
    <dgm:cxn modelId="{5F68C58C-FFD9-47BB-B424-6975BD3A3F74}" srcId="{A637655E-87A9-4641-8586-DC7540DE8D26}" destId="{F2E6BED3-45B0-48A6-93BA-FC7BBD7B4593}" srcOrd="0" destOrd="0" parTransId="{B7C1C347-6493-4A75-AA52-FD0DE32FDCFB}" sibTransId="{C3A376FF-72CF-4249-AC88-47547C724946}"/>
    <dgm:cxn modelId="{2B5EA98D-27E0-4279-9144-2B8C0D813347}" type="presOf" srcId="{E6661D8E-16DD-4E0F-A491-B0ED7B74A1F0}" destId="{0AF37C97-7D55-4C6D-9EE4-C019F27D5442}" srcOrd="0" destOrd="1" presId="urn:microsoft.com/office/officeart/2005/8/layout/cycle4"/>
    <dgm:cxn modelId="{C1E1678F-2896-46C3-8658-CA8D65124F61}" type="presOf" srcId="{E2FDEF22-1A26-4090-BDCF-1A125282B11F}" destId="{58AC4167-7989-4740-9CE3-CCDC3441C03D}" srcOrd="1" destOrd="3" presId="urn:microsoft.com/office/officeart/2005/8/layout/cycle4"/>
    <dgm:cxn modelId="{BEB3C691-E60E-449F-AFF4-2CDF6A9D84BC}" type="presOf" srcId="{5493EEE2-24B4-4871-B03E-1B865F915180}" destId="{4A577570-0B81-48DE-9194-1D8DFA2F6420}" srcOrd="1" destOrd="1" presId="urn:microsoft.com/office/officeart/2005/8/layout/cycle4"/>
    <dgm:cxn modelId="{B2CD6A94-2914-4A29-90AD-4272CE17FB7A}" type="presOf" srcId="{1A31560D-69E8-4D32-8524-DA66278F9601}" destId="{04C415F5-1065-45ED-ACD3-CDC34FF616D1}" srcOrd="1" destOrd="1" presId="urn:microsoft.com/office/officeart/2005/8/layout/cycle4"/>
    <dgm:cxn modelId="{9CFE5B9B-0B1C-442A-AD36-FF3AF1FF0BBA}" type="presOf" srcId="{2AB243C4-FAB7-468B-96D1-198703B93F10}" destId="{20267058-FE1F-4F57-AB3E-78FCACF7AD35}" srcOrd="0" destOrd="0" presId="urn:microsoft.com/office/officeart/2005/8/layout/cycle4"/>
    <dgm:cxn modelId="{B628869C-D215-4509-A72A-3B6F769BFABB}" type="presOf" srcId="{AB2F510E-49AB-460F-BE5F-19F6349E48E9}" destId="{04C415F5-1065-45ED-ACD3-CDC34FF616D1}" srcOrd="1" destOrd="3" presId="urn:microsoft.com/office/officeart/2005/8/layout/cycle4"/>
    <dgm:cxn modelId="{353F25A0-38F8-4729-9B2E-45DE421FC5BC}" type="presOf" srcId="{61AC3D60-F786-4338-B462-FD23C892A41A}" destId="{0AF37C97-7D55-4C6D-9EE4-C019F27D5442}" srcOrd="0" destOrd="2" presId="urn:microsoft.com/office/officeart/2005/8/layout/cycle4"/>
    <dgm:cxn modelId="{436099A5-6CAF-4991-9F4D-81292837E3E9}" type="presOf" srcId="{E6661D8E-16DD-4E0F-A491-B0ED7B74A1F0}" destId="{58AC4167-7989-4740-9CE3-CCDC3441C03D}" srcOrd="1" destOrd="1" presId="urn:microsoft.com/office/officeart/2005/8/layout/cycle4"/>
    <dgm:cxn modelId="{2FD0A1A8-D1A3-4BED-B651-F4992D4BD3A5}" srcId="{F2E6BED3-45B0-48A6-93BA-FC7BBD7B4593}" destId="{01CE2874-D396-48F4-AD6A-492C858EE858}" srcOrd="0" destOrd="0" parTransId="{AD8C7515-38F5-4C54-B335-29736D11453B}" sibTransId="{3772874B-A8F2-4D2F-97E8-0998A349407A}"/>
    <dgm:cxn modelId="{8E21BEAE-3E72-4020-B64F-042BC79164E6}" type="presOf" srcId="{1A31560D-69E8-4D32-8524-DA66278F9601}" destId="{2DEF83F9-E9BD-4C59-9D07-1DC1D92A6E49}" srcOrd="0" destOrd="1" presId="urn:microsoft.com/office/officeart/2005/8/layout/cycle4"/>
    <dgm:cxn modelId="{33E6FCB8-D6F4-4237-B676-8E426BC1EFDB}" type="presOf" srcId="{01CE2874-D396-48F4-AD6A-492C858EE858}" destId="{04C415F5-1065-45ED-ACD3-CDC34FF616D1}" srcOrd="1" destOrd="0" presId="urn:microsoft.com/office/officeart/2005/8/layout/cycle4"/>
    <dgm:cxn modelId="{1387C7BE-5671-4582-AF17-3CFFA8D3E3FD}" type="presOf" srcId="{5493EEE2-24B4-4871-B03E-1B865F915180}" destId="{439933EC-3B92-4B24-9C73-5DFCAD42632D}" srcOrd="0" destOrd="1" presId="urn:microsoft.com/office/officeart/2005/8/layout/cycle4"/>
    <dgm:cxn modelId="{18D36CC1-692D-4328-8FB9-F6F18884D1AA}" type="presOf" srcId="{01CE2874-D396-48F4-AD6A-492C858EE858}" destId="{2DEF83F9-E9BD-4C59-9D07-1DC1D92A6E49}" srcOrd="0" destOrd="0" presId="urn:microsoft.com/office/officeart/2005/8/layout/cycle4"/>
    <dgm:cxn modelId="{7A760AD2-011E-4C9B-9BB8-32F9DEDC770B}" srcId="{B13C5822-141B-49A7-A3CC-55C6D842C7D3}" destId="{E6661D8E-16DD-4E0F-A491-B0ED7B74A1F0}" srcOrd="1" destOrd="0" parTransId="{7C98EBCE-3E87-45C2-A85C-45164A854483}" sibTransId="{B4A35BA2-2D45-4FBA-8845-EDC5252FC3E2}"/>
    <dgm:cxn modelId="{B05450D9-585B-4851-A6A6-87F89B887D55}" type="presOf" srcId="{B13C5822-141B-49A7-A3CC-55C6D842C7D3}" destId="{4360799B-754C-41D1-BB0A-EA075C3988D6}" srcOrd="0" destOrd="0" presId="urn:microsoft.com/office/officeart/2005/8/layout/cycle4"/>
    <dgm:cxn modelId="{59279DD9-43FD-4A5D-86DB-707E2B7CE3FB}" type="presOf" srcId="{2AB243C4-FAB7-468B-96D1-198703B93F10}" destId="{B59668D8-F7AC-4166-A56F-077A467EA212}" srcOrd="1" destOrd="0" presId="urn:microsoft.com/office/officeart/2005/8/layout/cycle4"/>
    <dgm:cxn modelId="{2F2501DB-963E-4329-AF6E-4CE34ABF21A4}" type="presOf" srcId="{01E60A45-76E7-4BAE-81AD-CF1BB48C6934}" destId="{04C415F5-1065-45ED-ACD3-CDC34FF616D1}" srcOrd="1" destOrd="4" presId="urn:microsoft.com/office/officeart/2005/8/layout/cycle4"/>
    <dgm:cxn modelId="{8D3F20DB-E2AA-4079-888C-F5AE5CCED419}" srcId="{A637655E-87A9-4641-8586-DC7540DE8D26}" destId="{75FC83A6-F087-4F29-AEC3-DBC7C30B2E1F}" srcOrd="3" destOrd="0" parTransId="{23DC58BB-E255-4AC8-8FE8-E5C29FF108EB}" sibTransId="{D121B262-887B-47BA-BDBB-29380AE26835}"/>
    <dgm:cxn modelId="{DA5001E7-7799-4072-BFC8-632BD432352C}" srcId="{F2E6BED3-45B0-48A6-93BA-FC7BBD7B4593}" destId="{01E60A45-76E7-4BAE-81AD-CF1BB48C6934}" srcOrd="4" destOrd="0" parTransId="{378D3FC7-F9C3-4A75-8096-8D8F070176F8}" sibTransId="{C3B2BD67-F94E-442C-A2B1-3AB8EC230318}"/>
    <dgm:cxn modelId="{450202EB-12ED-4AB1-9DE6-36691A13D587}" srcId="{75FC83A6-F087-4F29-AEC3-DBC7C30B2E1F}" destId="{5493EEE2-24B4-4871-B03E-1B865F915180}" srcOrd="1" destOrd="0" parTransId="{C710AD72-6720-4A26-908C-DF1BD2B5AF57}" sibTransId="{6DC76DC6-3482-4B1D-9822-F7BC389674EA}"/>
    <dgm:cxn modelId="{CE7484EC-B616-44FA-A5CE-E5B74CA6F4D6}" srcId="{F2E6BED3-45B0-48A6-93BA-FC7BBD7B4593}" destId="{1A31560D-69E8-4D32-8524-DA66278F9601}" srcOrd="1" destOrd="0" parTransId="{61B3350B-A772-4125-BFED-6076718EB1E6}" sibTransId="{B41F6A88-E04C-4BE2-98C7-86105D4E65EA}"/>
    <dgm:cxn modelId="{03FA40EF-A92B-4249-AE3A-C11E9AF1819C}" srcId="{F2E6BED3-45B0-48A6-93BA-FC7BBD7B4593}" destId="{AB2F510E-49AB-460F-BE5F-19F6349E48E9}" srcOrd="3" destOrd="0" parTransId="{60DB8917-3537-40C0-95D1-B032502C75B1}" sibTransId="{996F7B72-CD11-4C10-B892-7D0632C7A25D}"/>
    <dgm:cxn modelId="{9EA00FF8-20A7-496E-8AA9-D92451C2F18B}" srcId="{B13C5822-141B-49A7-A3CC-55C6D842C7D3}" destId="{67E9C79B-12FE-4F00-84C8-9D77431715FA}" srcOrd="0" destOrd="0" parTransId="{C1108E18-20FD-40A3-8D5B-CBE86757C1D0}" sibTransId="{702E1C16-AD72-446F-B466-E1C7837D58B4}"/>
    <dgm:cxn modelId="{8CF2E684-1525-49A0-B76E-22C1CE11C048}" type="presParOf" srcId="{1AA7184C-0209-4FB0-9B7C-2BFA8B583466}" destId="{0378D179-8E20-4F85-87A3-AB2F2395491D}" srcOrd="0" destOrd="0" presId="urn:microsoft.com/office/officeart/2005/8/layout/cycle4"/>
    <dgm:cxn modelId="{2B3A9698-2D07-4CF8-A367-E10D054211B3}" type="presParOf" srcId="{0378D179-8E20-4F85-87A3-AB2F2395491D}" destId="{9300718C-39D7-45CE-A3A1-2BB62769AF32}" srcOrd="0" destOrd="0" presId="urn:microsoft.com/office/officeart/2005/8/layout/cycle4"/>
    <dgm:cxn modelId="{B05C6209-CB33-4EC5-A232-BD1FAE02B358}" type="presParOf" srcId="{9300718C-39D7-45CE-A3A1-2BB62769AF32}" destId="{2DEF83F9-E9BD-4C59-9D07-1DC1D92A6E49}" srcOrd="0" destOrd="0" presId="urn:microsoft.com/office/officeart/2005/8/layout/cycle4"/>
    <dgm:cxn modelId="{677E0311-E34D-4B47-BB3B-361A750AF085}" type="presParOf" srcId="{9300718C-39D7-45CE-A3A1-2BB62769AF32}" destId="{04C415F5-1065-45ED-ACD3-CDC34FF616D1}" srcOrd="1" destOrd="0" presId="urn:microsoft.com/office/officeart/2005/8/layout/cycle4"/>
    <dgm:cxn modelId="{925F89E1-500F-41F2-A6CB-6FD715A707A0}" type="presParOf" srcId="{0378D179-8E20-4F85-87A3-AB2F2395491D}" destId="{C01EAC81-E047-4B82-A32B-5905D669156F}" srcOrd="1" destOrd="0" presId="urn:microsoft.com/office/officeart/2005/8/layout/cycle4"/>
    <dgm:cxn modelId="{75AD2292-73E4-45CF-B6DA-35A83789EF36}" type="presParOf" srcId="{C01EAC81-E047-4B82-A32B-5905D669156F}" destId="{0AF37C97-7D55-4C6D-9EE4-C019F27D5442}" srcOrd="0" destOrd="0" presId="urn:microsoft.com/office/officeart/2005/8/layout/cycle4"/>
    <dgm:cxn modelId="{007D815E-9EC5-42A6-9875-38830C73CED6}" type="presParOf" srcId="{C01EAC81-E047-4B82-A32B-5905D669156F}" destId="{58AC4167-7989-4740-9CE3-CCDC3441C03D}" srcOrd="1" destOrd="0" presId="urn:microsoft.com/office/officeart/2005/8/layout/cycle4"/>
    <dgm:cxn modelId="{9D1849DB-5DBA-4A52-8FFA-4CCCDDB4A3BE}" type="presParOf" srcId="{0378D179-8E20-4F85-87A3-AB2F2395491D}" destId="{CE666A92-96F2-41B4-83ED-E056AF2664F4}" srcOrd="2" destOrd="0" presId="urn:microsoft.com/office/officeart/2005/8/layout/cycle4"/>
    <dgm:cxn modelId="{B0437F7A-9B92-44C3-A284-895CA5718CAA}" type="presParOf" srcId="{CE666A92-96F2-41B4-83ED-E056AF2664F4}" destId="{20267058-FE1F-4F57-AB3E-78FCACF7AD35}" srcOrd="0" destOrd="0" presId="urn:microsoft.com/office/officeart/2005/8/layout/cycle4"/>
    <dgm:cxn modelId="{2169A588-D77F-42F9-8B91-F68A33B4EE1B}" type="presParOf" srcId="{CE666A92-96F2-41B4-83ED-E056AF2664F4}" destId="{B59668D8-F7AC-4166-A56F-077A467EA212}" srcOrd="1" destOrd="0" presId="urn:microsoft.com/office/officeart/2005/8/layout/cycle4"/>
    <dgm:cxn modelId="{8E8AA351-E4AD-4744-B7B7-60910FA8A0FC}" type="presParOf" srcId="{0378D179-8E20-4F85-87A3-AB2F2395491D}" destId="{2A2A39CC-5E8F-4FB0-892D-E2F8C962894D}" srcOrd="3" destOrd="0" presId="urn:microsoft.com/office/officeart/2005/8/layout/cycle4"/>
    <dgm:cxn modelId="{45C8CBB2-E55E-4946-8540-58DC4F8F5F9A}" type="presParOf" srcId="{2A2A39CC-5E8F-4FB0-892D-E2F8C962894D}" destId="{439933EC-3B92-4B24-9C73-5DFCAD42632D}" srcOrd="0" destOrd="0" presId="urn:microsoft.com/office/officeart/2005/8/layout/cycle4"/>
    <dgm:cxn modelId="{87031883-E135-4107-933E-ECBB0F4FADD9}" type="presParOf" srcId="{2A2A39CC-5E8F-4FB0-892D-E2F8C962894D}" destId="{4A577570-0B81-48DE-9194-1D8DFA2F6420}" srcOrd="1" destOrd="0" presId="urn:microsoft.com/office/officeart/2005/8/layout/cycle4"/>
    <dgm:cxn modelId="{457C62A4-F72D-4D42-8E0F-E3093ECE4789}" type="presParOf" srcId="{0378D179-8E20-4F85-87A3-AB2F2395491D}" destId="{9D4CCBAE-755F-4083-AC39-F730BFEDE629}" srcOrd="4" destOrd="0" presId="urn:microsoft.com/office/officeart/2005/8/layout/cycle4"/>
    <dgm:cxn modelId="{BA95E314-2396-4CD7-B68A-E5D7C29E11E0}" type="presParOf" srcId="{1AA7184C-0209-4FB0-9B7C-2BFA8B583466}" destId="{6B428A2E-4400-4494-BC0D-39FE2F16FF41}" srcOrd="1" destOrd="0" presId="urn:microsoft.com/office/officeart/2005/8/layout/cycle4"/>
    <dgm:cxn modelId="{0C12F44A-6148-4EE7-A6E6-794B8B04F0E1}" type="presParOf" srcId="{6B428A2E-4400-4494-BC0D-39FE2F16FF41}" destId="{AE1A785A-BA1F-4E5F-9120-95583688A1C7}" srcOrd="0" destOrd="0" presId="urn:microsoft.com/office/officeart/2005/8/layout/cycle4"/>
    <dgm:cxn modelId="{8A7E77BD-CA40-4D67-BED4-C104C6FA3424}" type="presParOf" srcId="{6B428A2E-4400-4494-BC0D-39FE2F16FF41}" destId="{4360799B-754C-41D1-BB0A-EA075C3988D6}" srcOrd="1" destOrd="0" presId="urn:microsoft.com/office/officeart/2005/8/layout/cycle4"/>
    <dgm:cxn modelId="{16546CAB-C53E-4151-AAE5-F279EB7F2F41}" type="presParOf" srcId="{6B428A2E-4400-4494-BC0D-39FE2F16FF41}" destId="{7C7D93DF-3203-4A6B-8EB2-52BB2BA4A69B}" srcOrd="2" destOrd="0" presId="urn:microsoft.com/office/officeart/2005/8/layout/cycle4"/>
    <dgm:cxn modelId="{8FACF073-F28C-445F-8EBD-B89D1D4D8615}" type="presParOf" srcId="{6B428A2E-4400-4494-BC0D-39FE2F16FF41}" destId="{C6CFE491-2D29-443A-82C4-EE4C25280235}" srcOrd="3" destOrd="0" presId="urn:microsoft.com/office/officeart/2005/8/layout/cycle4"/>
    <dgm:cxn modelId="{7129DC47-FB6E-4FF0-9979-22A01A005621}" type="presParOf" srcId="{6B428A2E-4400-4494-BC0D-39FE2F16FF41}" destId="{4F02A9FC-4B93-4930-AF1D-23742A35AA90}" srcOrd="4" destOrd="0" presId="urn:microsoft.com/office/officeart/2005/8/layout/cycle4"/>
    <dgm:cxn modelId="{26186AB5-B34F-4FF6-A604-9CD1F6B52381}" type="presParOf" srcId="{1AA7184C-0209-4FB0-9B7C-2BFA8B583466}" destId="{E664751C-9A95-45BC-ADC9-1211E7D2CF63}" srcOrd="2" destOrd="0" presId="urn:microsoft.com/office/officeart/2005/8/layout/cycle4"/>
    <dgm:cxn modelId="{82DF84D0-261F-48EE-87C3-2BA0678C5295}" type="presParOf" srcId="{1AA7184C-0209-4FB0-9B7C-2BFA8B583466}" destId="{02C7207C-FDFA-4E16-92EB-01574225734A}"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A5F7B3D-CC33-48BE-B05D-9B1D6CFDE53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hr-HR"/>
        </a:p>
      </dgm:t>
    </dgm:pt>
    <dgm:pt modelId="{EF958EBA-EE69-4DA1-9F5A-710B3E2D8A25}">
      <dgm:prSet phldrT="[Text]" custT="1"/>
      <dgm:spPr/>
      <dgm:t>
        <a:bodyPr/>
        <a:lstStyle/>
        <a:p>
          <a:r>
            <a:rPr lang="hr-HR" sz="1800" dirty="0">
              <a:solidFill>
                <a:schemeClr val="bg2">
                  <a:lumMod val="50000"/>
                </a:schemeClr>
              </a:solidFill>
              <a:latin typeface="+mj-lt"/>
            </a:rPr>
            <a:t>Novi programi</a:t>
          </a:r>
        </a:p>
      </dgm:t>
    </dgm:pt>
    <dgm:pt modelId="{835F436A-FE60-41D1-ACD2-90B4D93B2416}" type="parTrans" cxnId="{6A9B8D71-E1E1-45B3-B745-0D228E5809CE}">
      <dgm:prSet/>
      <dgm:spPr/>
      <dgm:t>
        <a:bodyPr/>
        <a:lstStyle/>
        <a:p>
          <a:endParaRPr lang="hr-HR" sz="1800">
            <a:solidFill>
              <a:schemeClr val="bg2">
                <a:lumMod val="50000"/>
              </a:schemeClr>
            </a:solidFill>
            <a:latin typeface="+mj-lt"/>
          </a:endParaRPr>
        </a:p>
      </dgm:t>
    </dgm:pt>
    <dgm:pt modelId="{E3CC6A72-4C4E-4033-AF1E-0065E0E74455}" type="sibTrans" cxnId="{6A9B8D71-E1E1-45B3-B745-0D228E5809CE}">
      <dgm:prSet/>
      <dgm:spPr/>
      <dgm:t>
        <a:bodyPr/>
        <a:lstStyle/>
        <a:p>
          <a:endParaRPr lang="hr-HR" sz="1800">
            <a:solidFill>
              <a:schemeClr val="bg2">
                <a:lumMod val="50000"/>
              </a:schemeClr>
            </a:solidFill>
            <a:latin typeface="+mj-lt"/>
          </a:endParaRPr>
        </a:p>
      </dgm:t>
    </dgm:pt>
    <dgm:pt modelId="{02852402-E20C-4395-BED5-01333335B9E4}">
      <dgm:prSet phldrT="[Text]" custT="1"/>
      <dgm:spPr/>
      <dgm:t>
        <a:bodyPr/>
        <a:lstStyle/>
        <a:p>
          <a:r>
            <a:rPr lang="hr-HR" sz="1800" b="1" dirty="0">
              <a:solidFill>
                <a:schemeClr val="bg2">
                  <a:lumMod val="50000"/>
                </a:schemeClr>
              </a:solidFill>
              <a:latin typeface="+mj-lt"/>
            </a:rPr>
            <a:t>Poduzetništvo mladih, žena i početnika</a:t>
          </a:r>
        </a:p>
      </dgm:t>
    </dgm:pt>
    <dgm:pt modelId="{F65019AB-15D1-44DF-87EA-29D66C1443C4}" type="parTrans" cxnId="{6E7D79CC-EB5B-495A-BC36-72A9294C8AA7}">
      <dgm:prSet/>
      <dgm:spPr/>
      <dgm:t>
        <a:bodyPr/>
        <a:lstStyle/>
        <a:p>
          <a:endParaRPr lang="hr-HR" sz="1800">
            <a:solidFill>
              <a:schemeClr val="bg2">
                <a:lumMod val="50000"/>
              </a:schemeClr>
            </a:solidFill>
            <a:latin typeface="+mj-lt"/>
          </a:endParaRPr>
        </a:p>
      </dgm:t>
    </dgm:pt>
    <dgm:pt modelId="{4A548F5D-7AA5-498C-B22A-7EBBDD46569E}" type="sibTrans" cxnId="{6E7D79CC-EB5B-495A-BC36-72A9294C8AA7}">
      <dgm:prSet/>
      <dgm:spPr/>
      <dgm:t>
        <a:bodyPr/>
        <a:lstStyle/>
        <a:p>
          <a:endParaRPr lang="hr-HR" sz="1800">
            <a:solidFill>
              <a:schemeClr val="bg2">
                <a:lumMod val="50000"/>
              </a:schemeClr>
            </a:solidFill>
            <a:latin typeface="+mj-lt"/>
          </a:endParaRPr>
        </a:p>
      </dgm:t>
    </dgm:pt>
    <dgm:pt modelId="{B108D977-EEA7-4BF8-9057-4DF0E2A0FBA4}">
      <dgm:prSet phldrT="[Text]" custT="1"/>
      <dgm:spPr/>
      <dgm:t>
        <a:bodyPr/>
        <a:lstStyle/>
        <a:p>
          <a:r>
            <a:rPr lang="hr-HR" sz="1800" b="1" dirty="0">
              <a:solidFill>
                <a:schemeClr val="bg2">
                  <a:lumMod val="50000"/>
                </a:schemeClr>
              </a:solidFill>
              <a:latin typeface="+mj-lt"/>
            </a:rPr>
            <a:t>Investicije privatnog sektora</a:t>
          </a:r>
        </a:p>
      </dgm:t>
    </dgm:pt>
    <dgm:pt modelId="{83F5EE05-7E1D-4E61-A148-CE309E430961}" type="parTrans" cxnId="{F88100D3-C37F-4E46-8A4D-3982B0D761FA}">
      <dgm:prSet/>
      <dgm:spPr/>
      <dgm:t>
        <a:bodyPr/>
        <a:lstStyle/>
        <a:p>
          <a:endParaRPr lang="hr-HR" sz="1800">
            <a:solidFill>
              <a:schemeClr val="bg2">
                <a:lumMod val="50000"/>
              </a:schemeClr>
            </a:solidFill>
            <a:latin typeface="+mj-lt"/>
          </a:endParaRPr>
        </a:p>
      </dgm:t>
    </dgm:pt>
    <dgm:pt modelId="{81662EC9-469C-4243-9E88-09E8B883C831}" type="sibTrans" cxnId="{F88100D3-C37F-4E46-8A4D-3982B0D761FA}">
      <dgm:prSet/>
      <dgm:spPr/>
      <dgm:t>
        <a:bodyPr/>
        <a:lstStyle/>
        <a:p>
          <a:endParaRPr lang="hr-HR" sz="1800">
            <a:solidFill>
              <a:schemeClr val="bg2">
                <a:lumMod val="50000"/>
              </a:schemeClr>
            </a:solidFill>
            <a:latin typeface="+mj-lt"/>
          </a:endParaRPr>
        </a:p>
      </dgm:t>
    </dgm:pt>
    <dgm:pt modelId="{2E704EB4-AEBA-4E96-80EB-BCF0B1CC8C95}">
      <dgm:prSet phldrT="[Text]" custT="1"/>
      <dgm:spPr/>
      <dgm:t>
        <a:bodyPr/>
        <a:lstStyle/>
        <a:p>
          <a:r>
            <a:rPr lang="hr-HR" sz="1800" b="1" dirty="0">
              <a:solidFill>
                <a:schemeClr val="bg2">
                  <a:lumMod val="50000"/>
                </a:schemeClr>
              </a:solidFill>
              <a:latin typeface="+mj-lt"/>
            </a:rPr>
            <a:t>Priprema izvoza</a:t>
          </a:r>
        </a:p>
      </dgm:t>
    </dgm:pt>
    <dgm:pt modelId="{C843AE5B-4515-4EE7-B9BD-E16750B10CEE}" type="parTrans" cxnId="{04A97034-494D-4675-833E-8302EA3961E3}">
      <dgm:prSet/>
      <dgm:spPr/>
      <dgm:t>
        <a:bodyPr/>
        <a:lstStyle/>
        <a:p>
          <a:endParaRPr lang="hr-HR" sz="1800">
            <a:solidFill>
              <a:schemeClr val="bg2">
                <a:lumMod val="50000"/>
              </a:schemeClr>
            </a:solidFill>
            <a:latin typeface="+mj-lt"/>
          </a:endParaRPr>
        </a:p>
      </dgm:t>
    </dgm:pt>
    <dgm:pt modelId="{1D22B61C-E505-403A-831B-8D93EAE61602}" type="sibTrans" cxnId="{04A97034-494D-4675-833E-8302EA3961E3}">
      <dgm:prSet/>
      <dgm:spPr/>
      <dgm:t>
        <a:bodyPr/>
        <a:lstStyle/>
        <a:p>
          <a:endParaRPr lang="hr-HR" sz="1800">
            <a:solidFill>
              <a:schemeClr val="bg2">
                <a:lumMod val="50000"/>
              </a:schemeClr>
            </a:solidFill>
            <a:latin typeface="+mj-lt"/>
          </a:endParaRPr>
        </a:p>
      </dgm:t>
    </dgm:pt>
    <dgm:pt modelId="{5DB29119-4B9E-41B0-B2D1-A493E3A1A775}">
      <dgm:prSet phldrT="[Text]" custT="1"/>
      <dgm:spPr/>
      <dgm:t>
        <a:bodyPr/>
        <a:lstStyle/>
        <a:p>
          <a:r>
            <a:rPr lang="hr-HR" sz="1800" b="1" dirty="0">
              <a:solidFill>
                <a:schemeClr val="bg2">
                  <a:lumMod val="50000"/>
                </a:schemeClr>
              </a:solidFill>
              <a:latin typeface="+mj-lt"/>
            </a:rPr>
            <a:t>Investicije javnog sektora</a:t>
          </a:r>
        </a:p>
      </dgm:t>
    </dgm:pt>
    <dgm:pt modelId="{FC2469D8-8A93-42AC-B553-59B6A16B6A5D}" type="parTrans" cxnId="{9AF82BE7-343F-45F5-9044-4B14949D7543}">
      <dgm:prSet/>
      <dgm:spPr/>
      <dgm:t>
        <a:bodyPr/>
        <a:lstStyle/>
        <a:p>
          <a:endParaRPr lang="hr-HR" sz="1800">
            <a:solidFill>
              <a:schemeClr val="bg2">
                <a:lumMod val="50000"/>
              </a:schemeClr>
            </a:solidFill>
            <a:latin typeface="+mj-lt"/>
          </a:endParaRPr>
        </a:p>
      </dgm:t>
    </dgm:pt>
    <dgm:pt modelId="{20AC97C6-D74F-4E4C-8C0C-7135E3F2991B}" type="sibTrans" cxnId="{9AF82BE7-343F-45F5-9044-4B14949D7543}">
      <dgm:prSet/>
      <dgm:spPr/>
      <dgm:t>
        <a:bodyPr/>
        <a:lstStyle/>
        <a:p>
          <a:endParaRPr lang="hr-HR" sz="1800">
            <a:solidFill>
              <a:schemeClr val="bg2">
                <a:lumMod val="50000"/>
              </a:schemeClr>
            </a:solidFill>
            <a:latin typeface="+mj-lt"/>
          </a:endParaRPr>
        </a:p>
      </dgm:t>
    </dgm:pt>
    <dgm:pt modelId="{E12CB846-334A-464F-8238-B0FACACBE997}">
      <dgm:prSet phldrT="[Text]" custT="1"/>
      <dgm:spPr/>
      <dgm:t>
        <a:bodyPr/>
        <a:lstStyle/>
        <a:p>
          <a:r>
            <a:rPr lang="hr-HR" sz="1800" b="1" dirty="0">
              <a:solidFill>
                <a:schemeClr val="bg2">
                  <a:lumMod val="50000"/>
                </a:schemeClr>
              </a:solidFill>
              <a:latin typeface="+mj-lt"/>
            </a:rPr>
            <a:t>EU projekti</a:t>
          </a:r>
        </a:p>
      </dgm:t>
    </dgm:pt>
    <dgm:pt modelId="{AA8C1424-C7B3-44F4-B694-3A2E4F3C2D35}" type="parTrans" cxnId="{452F4D8E-313A-44F3-B56A-74F25E22B4A7}">
      <dgm:prSet/>
      <dgm:spPr/>
      <dgm:t>
        <a:bodyPr/>
        <a:lstStyle/>
        <a:p>
          <a:endParaRPr lang="hr-HR" sz="1800">
            <a:solidFill>
              <a:schemeClr val="bg2">
                <a:lumMod val="50000"/>
              </a:schemeClr>
            </a:solidFill>
            <a:latin typeface="+mj-lt"/>
          </a:endParaRPr>
        </a:p>
      </dgm:t>
    </dgm:pt>
    <dgm:pt modelId="{EBB52ABF-516C-41C6-AF6C-6AA69BE8F00D}" type="sibTrans" cxnId="{452F4D8E-313A-44F3-B56A-74F25E22B4A7}">
      <dgm:prSet/>
      <dgm:spPr/>
      <dgm:t>
        <a:bodyPr/>
        <a:lstStyle/>
        <a:p>
          <a:endParaRPr lang="hr-HR" sz="1800">
            <a:solidFill>
              <a:schemeClr val="bg2">
                <a:lumMod val="50000"/>
              </a:schemeClr>
            </a:solidFill>
            <a:latin typeface="+mj-lt"/>
          </a:endParaRPr>
        </a:p>
      </dgm:t>
    </dgm:pt>
    <dgm:pt modelId="{DF985298-4913-4CAB-8C26-9DFFD1065590}">
      <dgm:prSet phldrT="[Text]" custT="1"/>
      <dgm:spPr/>
      <dgm:t>
        <a:bodyPr/>
        <a:lstStyle/>
        <a:p>
          <a:r>
            <a:rPr lang="hr-HR" sz="1800" b="1" dirty="0">
              <a:solidFill>
                <a:schemeClr val="bg2">
                  <a:lumMod val="50000"/>
                </a:schemeClr>
              </a:solidFill>
              <a:latin typeface="+mj-lt"/>
            </a:rPr>
            <a:t>Obrtna sredstva</a:t>
          </a:r>
        </a:p>
      </dgm:t>
    </dgm:pt>
    <dgm:pt modelId="{E16A0FE1-34B1-40FA-9010-88DB5DAD54C5}" type="parTrans" cxnId="{DAD4D68E-3952-420F-8502-460FF451A446}">
      <dgm:prSet/>
      <dgm:spPr/>
      <dgm:t>
        <a:bodyPr/>
        <a:lstStyle/>
        <a:p>
          <a:endParaRPr lang="hr-HR" sz="1800">
            <a:solidFill>
              <a:schemeClr val="bg2">
                <a:lumMod val="50000"/>
              </a:schemeClr>
            </a:solidFill>
            <a:latin typeface="+mj-lt"/>
          </a:endParaRPr>
        </a:p>
      </dgm:t>
    </dgm:pt>
    <dgm:pt modelId="{CFC607BB-E532-440F-A858-D43DCA40F85E}" type="sibTrans" cxnId="{DAD4D68E-3952-420F-8502-460FF451A446}">
      <dgm:prSet/>
      <dgm:spPr/>
      <dgm:t>
        <a:bodyPr/>
        <a:lstStyle/>
        <a:p>
          <a:endParaRPr lang="hr-HR" sz="1800">
            <a:solidFill>
              <a:schemeClr val="bg2">
                <a:lumMod val="50000"/>
              </a:schemeClr>
            </a:solidFill>
            <a:latin typeface="+mj-lt"/>
          </a:endParaRPr>
        </a:p>
      </dgm:t>
    </dgm:pt>
    <dgm:pt modelId="{6D43DEF3-1226-4C8E-BCFB-CC8C159F6333}">
      <dgm:prSet phldrT="[Text]" custT="1"/>
      <dgm:spPr/>
      <dgm:t>
        <a:bodyPr/>
        <a:lstStyle/>
        <a:p>
          <a:r>
            <a:rPr lang="hr-HR" sz="1800" dirty="0">
              <a:solidFill>
                <a:schemeClr val="bg2">
                  <a:lumMod val="50000"/>
                </a:schemeClr>
              </a:solidFill>
              <a:latin typeface="+mj-lt"/>
            </a:rPr>
            <a:t>Financijsko restrukturiranje</a:t>
          </a:r>
        </a:p>
      </dgm:t>
    </dgm:pt>
    <dgm:pt modelId="{7BA46EC7-FC1D-4627-884A-E24D8AC3A537}" type="parTrans" cxnId="{32E06430-ECC7-4B62-A090-BB0F08C02F3C}">
      <dgm:prSet/>
      <dgm:spPr/>
      <dgm:t>
        <a:bodyPr/>
        <a:lstStyle/>
        <a:p>
          <a:endParaRPr lang="hr-HR" sz="1800">
            <a:solidFill>
              <a:schemeClr val="bg2">
                <a:lumMod val="50000"/>
              </a:schemeClr>
            </a:solidFill>
            <a:latin typeface="+mj-lt"/>
          </a:endParaRPr>
        </a:p>
      </dgm:t>
    </dgm:pt>
    <dgm:pt modelId="{DB890247-8F36-4DA7-A6A7-4EC30B3B45BB}" type="sibTrans" cxnId="{32E06430-ECC7-4B62-A090-BB0F08C02F3C}">
      <dgm:prSet/>
      <dgm:spPr/>
      <dgm:t>
        <a:bodyPr/>
        <a:lstStyle/>
        <a:p>
          <a:endParaRPr lang="hr-HR" sz="1800">
            <a:solidFill>
              <a:schemeClr val="bg2">
                <a:lumMod val="50000"/>
              </a:schemeClr>
            </a:solidFill>
            <a:latin typeface="+mj-lt"/>
          </a:endParaRPr>
        </a:p>
      </dgm:t>
    </dgm:pt>
    <dgm:pt modelId="{58E7883E-8689-4B8E-9F0D-9669DB6A6932}">
      <dgm:prSet phldrT="[Text]" custT="1"/>
      <dgm:spPr/>
      <dgm:t>
        <a:bodyPr/>
        <a:lstStyle/>
        <a:p>
          <a:r>
            <a:rPr lang="hr-HR" sz="1800" dirty="0">
              <a:solidFill>
                <a:schemeClr val="bg2">
                  <a:lumMod val="50000"/>
                </a:schemeClr>
              </a:solidFill>
              <a:latin typeface="+mj-lt"/>
            </a:rPr>
            <a:t>Kredit kupcu </a:t>
          </a:r>
        </a:p>
      </dgm:t>
    </dgm:pt>
    <dgm:pt modelId="{88E3EBBC-E884-4D16-B58E-3E3C6064493A}" type="parTrans" cxnId="{52862E37-D16D-4E92-B4FF-68E7093274EF}">
      <dgm:prSet/>
      <dgm:spPr/>
      <dgm:t>
        <a:bodyPr/>
        <a:lstStyle/>
        <a:p>
          <a:endParaRPr lang="hr-HR" sz="1800"/>
        </a:p>
      </dgm:t>
    </dgm:pt>
    <dgm:pt modelId="{B70F8803-466E-4916-A853-11F552981953}" type="sibTrans" cxnId="{52862E37-D16D-4E92-B4FF-68E7093274EF}">
      <dgm:prSet/>
      <dgm:spPr/>
      <dgm:t>
        <a:bodyPr/>
        <a:lstStyle/>
        <a:p>
          <a:endParaRPr lang="hr-HR" sz="1800"/>
        </a:p>
      </dgm:t>
    </dgm:pt>
    <dgm:pt modelId="{DE693707-C50E-476E-B3D9-F769C7F82FC2}">
      <dgm:prSet phldrT="[Text]" custT="1"/>
      <dgm:spPr/>
      <dgm:t>
        <a:bodyPr/>
        <a:lstStyle/>
        <a:p>
          <a:r>
            <a:rPr lang="hr-HR" sz="1800" dirty="0">
              <a:solidFill>
                <a:schemeClr val="bg2">
                  <a:lumMod val="50000"/>
                </a:schemeClr>
              </a:solidFill>
              <a:latin typeface="+mj-lt"/>
            </a:rPr>
            <a:t>Kredit dobavljača</a:t>
          </a:r>
        </a:p>
      </dgm:t>
    </dgm:pt>
    <dgm:pt modelId="{F7165C33-6F57-42BB-B1B2-EB7BA6BEA3A2}" type="parTrans" cxnId="{F323664E-A694-45F6-BF9D-C02417B9A5A1}">
      <dgm:prSet/>
      <dgm:spPr/>
      <dgm:t>
        <a:bodyPr/>
        <a:lstStyle/>
        <a:p>
          <a:endParaRPr lang="hr-HR" sz="1800"/>
        </a:p>
      </dgm:t>
    </dgm:pt>
    <dgm:pt modelId="{4A09C15C-0ADF-433D-9664-FBB1FF08DAA5}" type="sibTrans" cxnId="{F323664E-A694-45F6-BF9D-C02417B9A5A1}">
      <dgm:prSet/>
      <dgm:spPr/>
      <dgm:t>
        <a:bodyPr/>
        <a:lstStyle/>
        <a:p>
          <a:endParaRPr lang="hr-HR" sz="1800"/>
        </a:p>
      </dgm:t>
    </dgm:pt>
    <dgm:pt modelId="{F58BABFB-C4D1-4121-A300-A72C04D6FDFC}" type="pres">
      <dgm:prSet presAssocID="{2A5F7B3D-CC33-48BE-B05D-9B1D6CFDE530}" presName="vert0" presStyleCnt="0">
        <dgm:presLayoutVars>
          <dgm:dir/>
          <dgm:animOne val="branch"/>
          <dgm:animLvl val="lvl"/>
        </dgm:presLayoutVars>
      </dgm:prSet>
      <dgm:spPr/>
    </dgm:pt>
    <dgm:pt modelId="{C45E0C5F-F239-4F91-8343-67CD8D3CB3E0}" type="pres">
      <dgm:prSet presAssocID="{EF958EBA-EE69-4DA1-9F5A-710B3E2D8A25}" presName="thickLine" presStyleLbl="alignNode1" presStyleIdx="0" presStyleCnt="1"/>
      <dgm:spPr/>
    </dgm:pt>
    <dgm:pt modelId="{612C29EA-769C-425F-98C4-D0AFA0E5B58A}" type="pres">
      <dgm:prSet presAssocID="{EF958EBA-EE69-4DA1-9F5A-710B3E2D8A25}" presName="horz1" presStyleCnt="0"/>
      <dgm:spPr/>
    </dgm:pt>
    <dgm:pt modelId="{875ABCD7-1BD0-4208-884E-A086A77643CC}" type="pres">
      <dgm:prSet presAssocID="{EF958EBA-EE69-4DA1-9F5A-710B3E2D8A25}" presName="tx1" presStyleLbl="revTx" presStyleIdx="0" presStyleCnt="10" custScaleX="96338"/>
      <dgm:spPr/>
    </dgm:pt>
    <dgm:pt modelId="{D74C2DA1-889D-4222-9734-C7703B59E0F7}" type="pres">
      <dgm:prSet presAssocID="{EF958EBA-EE69-4DA1-9F5A-710B3E2D8A25}" presName="vert1" presStyleCnt="0"/>
      <dgm:spPr/>
    </dgm:pt>
    <dgm:pt modelId="{A84693C8-477D-4564-8C1A-6DF474CC828D}" type="pres">
      <dgm:prSet presAssocID="{02852402-E20C-4395-BED5-01333335B9E4}" presName="vertSpace2a" presStyleCnt="0"/>
      <dgm:spPr/>
    </dgm:pt>
    <dgm:pt modelId="{FF842FAF-AFC8-474B-93DA-8A73D2A7EE3C}" type="pres">
      <dgm:prSet presAssocID="{02852402-E20C-4395-BED5-01333335B9E4}" presName="horz2" presStyleCnt="0"/>
      <dgm:spPr/>
    </dgm:pt>
    <dgm:pt modelId="{FFC51B30-126B-40B7-89C3-702CBE99B65A}" type="pres">
      <dgm:prSet presAssocID="{02852402-E20C-4395-BED5-01333335B9E4}" presName="horzSpace2" presStyleCnt="0"/>
      <dgm:spPr/>
    </dgm:pt>
    <dgm:pt modelId="{4615387E-8808-41E0-A597-98FE8F159F14}" type="pres">
      <dgm:prSet presAssocID="{02852402-E20C-4395-BED5-01333335B9E4}" presName="tx2" presStyleLbl="revTx" presStyleIdx="1" presStyleCnt="10"/>
      <dgm:spPr/>
    </dgm:pt>
    <dgm:pt modelId="{F9576B68-9B4B-4CF6-9567-81CD5BD15DB2}" type="pres">
      <dgm:prSet presAssocID="{02852402-E20C-4395-BED5-01333335B9E4}" presName="vert2" presStyleCnt="0"/>
      <dgm:spPr/>
    </dgm:pt>
    <dgm:pt modelId="{989D933E-6099-438D-93A5-9C4E03C75980}" type="pres">
      <dgm:prSet presAssocID="{02852402-E20C-4395-BED5-01333335B9E4}" presName="thinLine2b" presStyleLbl="callout" presStyleIdx="0" presStyleCnt="9"/>
      <dgm:spPr/>
    </dgm:pt>
    <dgm:pt modelId="{9A40F2DD-3325-41ED-B036-20BDCD043CEC}" type="pres">
      <dgm:prSet presAssocID="{02852402-E20C-4395-BED5-01333335B9E4}" presName="vertSpace2b" presStyleCnt="0"/>
      <dgm:spPr/>
    </dgm:pt>
    <dgm:pt modelId="{F05F5D88-4CFA-4946-8CC8-7B02274E3F76}" type="pres">
      <dgm:prSet presAssocID="{B108D977-EEA7-4BF8-9057-4DF0E2A0FBA4}" presName="horz2" presStyleCnt="0"/>
      <dgm:spPr/>
    </dgm:pt>
    <dgm:pt modelId="{4D3DC28F-5C58-4B11-910D-23A34DB2A883}" type="pres">
      <dgm:prSet presAssocID="{B108D977-EEA7-4BF8-9057-4DF0E2A0FBA4}" presName="horzSpace2" presStyleCnt="0"/>
      <dgm:spPr/>
    </dgm:pt>
    <dgm:pt modelId="{B79F535F-B2A3-4E34-B8CF-36D15A64A348}" type="pres">
      <dgm:prSet presAssocID="{B108D977-EEA7-4BF8-9057-4DF0E2A0FBA4}" presName="tx2" presStyleLbl="revTx" presStyleIdx="2" presStyleCnt="10"/>
      <dgm:spPr/>
    </dgm:pt>
    <dgm:pt modelId="{296B042C-6DDF-4AE9-A6E9-893BD4857449}" type="pres">
      <dgm:prSet presAssocID="{B108D977-EEA7-4BF8-9057-4DF0E2A0FBA4}" presName="vert2" presStyleCnt="0"/>
      <dgm:spPr/>
    </dgm:pt>
    <dgm:pt modelId="{70096A3F-24E6-4113-86C5-738F3BF27E50}" type="pres">
      <dgm:prSet presAssocID="{B108D977-EEA7-4BF8-9057-4DF0E2A0FBA4}" presName="thinLine2b" presStyleLbl="callout" presStyleIdx="1" presStyleCnt="9"/>
      <dgm:spPr/>
    </dgm:pt>
    <dgm:pt modelId="{C2007E24-A26C-4AB9-A6EE-DC0CE5C1739C}" type="pres">
      <dgm:prSet presAssocID="{B108D977-EEA7-4BF8-9057-4DF0E2A0FBA4}" presName="vertSpace2b" presStyleCnt="0"/>
      <dgm:spPr/>
    </dgm:pt>
    <dgm:pt modelId="{18F3AA58-9C42-4F23-B91A-F69ED494FDC6}" type="pres">
      <dgm:prSet presAssocID="{2E704EB4-AEBA-4E96-80EB-BCF0B1CC8C95}" presName="horz2" presStyleCnt="0"/>
      <dgm:spPr/>
    </dgm:pt>
    <dgm:pt modelId="{94C63CB1-FDE6-4694-B720-7030AC7E234F}" type="pres">
      <dgm:prSet presAssocID="{2E704EB4-AEBA-4E96-80EB-BCF0B1CC8C95}" presName="horzSpace2" presStyleCnt="0"/>
      <dgm:spPr/>
    </dgm:pt>
    <dgm:pt modelId="{B5EEE395-4097-468C-BD95-278112F3A3F1}" type="pres">
      <dgm:prSet presAssocID="{2E704EB4-AEBA-4E96-80EB-BCF0B1CC8C95}" presName="tx2" presStyleLbl="revTx" presStyleIdx="3" presStyleCnt="10" custLinFactNeighborX="466"/>
      <dgm:spPr/>
    </dgm:pt>
    <dgm:pt modelId="{8013AEE4-4EF6-4ABC-A4AF-0359128A4BC6}" type="pres">
      <dgm:prSet presAssocID="{2E704EB4-AEBA-4E96-80EB-BCF0B1CC8C95}" presName="vert2" presStyleCnt="0"/>
      <dgm:spPr/>
    </dgm:pt>
    <dgm:pt modelId="{987EA026-59EF-4168-9531-F01F69AC93D6}" type="pres">
      <dgm:prSet presAssocID="{2E704EB4-AEBA-4E96-80EB-BCF0B1CC8C95}" presName="thinLine2b" presStyleLbl="callout" presStyleIdx="2" presStyleCnt="9"/>
      <dgm:spPr/>
    </dgm:pt>
    <dgm:pt modelId="{851CD52A-A886-4BC6-959A-291FBCE8E964}" type="pres">
      <dgm:prSet presAssocID="{2E704EB4-AEBA-4E96-80EB-BCF0B1CC8C95}" presName="vertSpace2b" presStyleCnt="0"/>
      <dgm:spPr/>
    </dgm:pt>
    <dgm:pt modelId="{322F8900-286E-448A-8A2B-4525C33DD67B}" type="pres">
      <dgm:prSet presAssocID="{5DB29119-4B9E-41B0-B2D1-A493E3A1A775}" presName="horz2" presStyleCnt="0"/>
      <dgm:spPr/>
    </dgm:pt>
    <dgm:pt modelId="{48783C29-326B-4C6C-AAA4-B5F6F4B7CEE2}" type="pres">
      <dgm:prSet presAssocID="{5DB29119-4B9E-41B0-B2D1-A493E3A1A775}" presName="horzSpace2" presStyleCnt="0"/>
      <dgm:spPr/>
    </dgm:pt>
    <dgm:pt modelId="{10C0FC02-339F-4CA9-A415-C57D72B9C92C}" type="pres">
      <dgm:prSet presAssocID="{5DB29119-4B9E-41B0-B2D1-A493E3A1A775}" presName="tx2" presStyleLbl="revTx" presStyleIdx="4" presStyleCnt="10"/>
      <dgm:spPr/>
    </dgm:pt>
    <dgm:pt modelId="{1DB94951-AA22-4141-A307-85D7E6679E23}" type="pres">
      <dgm:prSet presAssocID="{5DB29119-4B9E-41B0-B2D1-A493E3A1A775}" presName="vert2" presStyleCnt="0"/>
      <dgm:spPr/>
    </dgm:pt>
    <dgm:pt modelId="{EC810513-3C73-4419-94D4-429E70DB9C57}" type="pres">
      <dgm:prSet presAssocID="{5DB29119-4B9E-41B0-B2D1-A493E3A1A775}" presName="thinLine2b" presStyleLbl="callout" presStyleIdx="3" presStyleCnt="9"/>
      <dgm:spPr/>
    </dgm:pt>
    <dgm:pt modelId="{F1561210-890D-4F1F-B80B-B96BEF68CCC0}" type="pres">
      <dgm:prSet presAssocID="{5DB29119-4B9E-41B0-B2D1-A493E3A1A775}" presName="vertSpace2b" presStyleCnt="0"/>
      <dgm:spPr/>
    </dgm:pt>
    <dgm:pt modelId="{3FD9236B-2FC8-42C4-BC13-B97C2500E81A}" type="pres">
      <dgm:prSet presAssocID="{E12CB846-334A-464F-8238-B0FACACBE997}" presName="horz2" presStyleCnt="0"/>
      <dgm:spPr/>
    </dgm:pt>
    <dgm:pt modelId="{E97F3B1C-349D-4A88-8E96-F39713DD7278}" type="pres">
      <dgm:prSet presAssocID="{E12CB846-334A-464F-8238-B0FACACBE997}" presName="horzSpace2" presStyleCnt="0"/>
      <dgm:spPr/>
    </dgm:pt>
    <dgm:pt modelId="{FAF543BF-E210-4BD3-A7AF-586BD44079BB}" type="pres">
      <dgm:prSet presAssocID="{E12CB846-334A-464F-8238-B0FACACBE997}" presName="tx2" presStyleLbl="revTx" presStyleIdx="5" presStyleCnt="10"/>
      <dgm:spPr/>
    </dgm:pt>
    <dgm:pt modelId="{0BD67E72-8F9B-451F-A92E-894BEEBEA043}" type="pres">
      <dgm:prSet presAssocID="{E12CB846-334A-464F-8238-B0FACACBE997}" presName="vert2" presStyleCnt="0"/>
      <dgm:spPr/>
    </dgm:pt>
    <dgm:pt modelId="{F366D5EB-9795-4E24-A8BA-CF9304F525E9}" type="pres">
      <dgm:prSet presAssocID="{E12CB846-334A-464F-8238-B0FACACBE997}" presName="thinLine2b" presStyleLbl="callout" presStyleIdx="4" presStyleCnt="9"/>
      <dgm:spPr/>
    </dgm:pt>
    <dgm:pt modelId="{A8A90C06-DE31-4262-B72C-BD1E773EF82E}" type="pres">
      <dgm:prSet presAssocID="{E12CB846-334A-464F-8238-B0FACACBE997}" presName="vertSpace2b" presStyleCnt="0"/>
      <dgm:spPr/>
    </dgm:pt>
    <dgm:pt modelId="{850611F3-7422-4687-87DA-D0916D456932}" type="pres">
      <dgm:prSet presAssocID="{DF985298-4913-4CAB-8C26-9DFFD1065590}" presName="horz2" presStyleCnt="0"/>
      <dgm:spPr/>
    </dgm:pt>
    <dgm:pt modelId="{837D8805-C436-4120-98D0-F15DC4411593}" type="pres">
      <dgm:prSet presAssocID="{DF985298-4913-4CAB-8C26-9DFFD1065590}" presName="horzSpace2" presStyleCnt="0"/>
      <dgm:spPr/>
    </dgm:pt>
    <dgm:pt modelId="{D6D129BA-65D9-460F-93B4-B240557FCD5B}" type="pres">
      <dgm:prSet presAssocID="{DF985298-4913-4CAB-8C26-9DFFD1065590}" presName="tx2" presStyleLbl="revTx" presStyleIdx="6" presStyleCnt="10"/>
      <dgm:spPr/>
    </dgm:pt>
    <dgm:pt modelId="{33E9CF2C-ED67-4EFE-8112-9364E35E3058}" type="pres">
      <dgm:prSet presAssocID="{DF985298-4913-4CAB-8C26-9DFFD1065590}" presName="vert2" presStyleCnt="0"/>
      <dgm:spPr/>
    </dgm:pt>
    <dgm:pt modelId="{D3699585-2E0B-4FE5-9C74-C25599BAC162}" type="pres">
      <dgm:prSet presAssocID="{DF985298-4913-4CAB-8C26-9DFFD1065590}" presName="thinLine2b" presStyleLbl="callout" presStyleIdx="5" presStyleCnt="9"/>
      <dgm:spPr/>
    </dgm:pt>
    <dgm:pt modelId="{AFBB8DFD-5A25-4479-B30B-DFFE47B46AF0}" type="pres">
      <dgm:prSet presAssocID="{DF985298-4913-4CAB-8C26-9DFFD1065590}" presName="vertSpace2b" presStyleCnt="0"/>
      <dgm:spPr/>
    </dgm:pt>
    <dgm:pt modelId="{B0DDAE31-873C-4615-B06D-BDFC44823EF2}" type="pres">
      <dgm:prSet presAssocID="{6D43DEF3-1226-4C8E-BCFB-CC8C159F6333}" presName="horz2" presStyleCnt="0"/>
      <dgm:spPr/>
    </dgm:pt>
    <dgm:pt modelId="{5B142E0F-97F2-49EA-BAE1-BBA1E84387DA}" type="pres">
      <dgm:prSet presAssocID="{6D43DEF3-1226-4C8E-BCFB-CC8C159F6333}" presName="horzSpace2" presStyleCnt="0"/>
      <dgm:spPr/>
    </dgm:pt>
    <dgm:pt modelId="{F1CB07B8-6153-40ED-8740-B796498758BE}" type="pres">
      <dgm:prSet presAssocID="{6D43DEF3-1226-4C8E-BCFB-CC8C159F6333}" presName="tx2" presStyleLbl="revTx" presStyleIdx="7" presStyleCnt="10"/>
      <dgm:spPr/>
    </dgm:pt>
    <dgm:pt modelId="{A30CAE09-779A-473D-BAFF-7D6539A756DD}" type="pres">
      <dgm:prSet presAssocID="{6D43DEF3-1226-4C8E-BCFB-CC8C159F6333}" presName="vert2" presStyleCnt="0"/>
      <dgm:spPr/>
    </dgm:pt>
    <dgm:pt modelId="{A16EE7C1-9963-4B44-B6AA-D1E3E8FA9DD2}" type="pres">
      <dgm:prSet presAssocID="{6D43DEF3-1226-4C8E-BCFB-CC8C159F6333}" presName="thinLine2b" presStyleLbl="callout" presStyleIdx="6" presStyleCnt="9"/>
      <dgm:spPr/>
    </dgm:pt>
    <dgm:pt modelId="{972BCE71-3889-467C-BB2E-96A57BF2B4F5}" type="pres">
      <dgm:prSet presAssocID="{6D43DEF3-1226-4C8E-BCFB-CC8C159F6333}" presName="vertSpace2b" presStyleCnt="0"/>
      <dgm:spPr/>
    </dgm:pt>
    <dgm:pt modelId="{24AA5890-3C85-44D1-B315-8058D43EAFDF}" type="pres">
      <dgm:prSet presAssocID="{58E7883E-8689-4B8E-9F0D-9669DB6A6932}" presName="horz2" presStyleCnt="0"/>
      <dgm:spPr/>
    </dgm:pt>
    <dgm:pt modelId="{8B820EC9-8B53-42E6-BBB0-653CC6921FC0}" type="pres">
      <dgm:prSet presAssocID="{58E7883E-8689-4B8E-9F0D-9669DB6A6932}" presName="horzSpace2" presStyleCnt="0"/>
      <dgm:spPr/>
    </dgm:pt>
    <dgm:pt modelId="{2AB6F274-AF59-4823-8884-4CA626F2496E}" type="pres">
      <dgm:prSet presAssocID="{58E7883E-8689-4B8E-9F0D-9669DB6A6932}" presName="tx2" presStyleLbl="revTx" presStyleIdx="8" presStyleCnt="10"/>
      <dgm:spPr/>
    </dgm:pt>
    <dgm:pt modelId="{82C92268-88D6-4BE7-872D-177FE77EFE3E}" type="pres">
      <dgm:prSet presAssocID="{58E7883E-8689-4B8E-9F0D-9669DB6A6932}" presName="vert2" presStyleCnt="0"/>
      <dgm:spPr/>
    </dgm:pt>
    <dgm:pt modelId="{8244317E-DEA7-4E12-986C-57C5D7696CF2}" type="pres">
      <dgm:prSet presAssocID="{58E7883E-8689-4B8E-9F0D-9669DB6A6932}" presName="thinLine2b" presStyleLbl="callout" presStyleIdx="7" presStyleCnt="9"/>
      <dgm:spPr/>
    </dgm:pt>
    <dgm:pt modelId="{D7E0A96A-75A7-4ECF-9DEC-2D6355EC0919}" type="pres">
      <dgm:prSet presAssocID="{58E7883E-8689-4B8E-9F0D-9669DB6A6932}" presName="vertSpace2b" presStyleCnt="0"/>
      <dgm:spPr/>
    </dgm:pt>
    <dgm:pt modelId="{56327326-E453-4EEC-9DD3-4EC29DEF179E}" type="pres">
      <dgm:prSet presAssocID="{DE693707-C50E-476E-B3D9-F769C7F82FC2}" presName="horz2" presStyleCnt="0"/>
      <dgm:spPr/>
    </dgm:pt>
    <dgm:pt modelId="{543DEF64-FA86-4663-93FC-2DA8EDE15353}" type="pres">
      <dgm:prSet presAssocID="{DE693707-C50E-476E-B3D9-F769C7F82FC2}" presName="horzSpace2" presStyleCnt="0"/>
      <dgm:spPr/>
    </dgm:pt>
    <dgm:pt modelId="{B607E667-39EA-467D-87BA-E284E9D5F0A9}" type="pres">
      <dgm:prSet presAssocID="{DE693707-C50E-476E-B3D9-F769C7F82FC2}" presName="tx2" presStyleLbl="revTx" presStyleIdx="9" presStyleCnt="10"/>
      <dgm:spPr/>
    </dgm:pt>
    <dgm:pt modelId="{42A12719-6A7E-421E-8A34-6352F9B22B5E}" type="pres">
      <dgm:prSet presAssocID="{DE693707-C50E-476E-B3D9-F769C7F82FC2}" presName="vert2" presStyleCnt="0"/>
      <dgm:spPr/>
    </dgm:pt>
    <dgm:pt modelId="{9CCB4153-F944-40BB-91D7-75C0754A5F82}" type="pres">
      <dgm:prSet presAssocID="{DE693707-C50E-476E-B3D9-F769C7F82FC2}" presName="thinLine2b" presStyleLbl="callout" presStyleIdx="8" presStyleCnt="9"/>
      <dgm:spPr/>
    </dgm:pt>
    <dgm:pt modelId="{CBFB695F-2E16-473F-952F-C135B9E710E2}" type="pres">
      <dgm:prSet presAssocID="{DE693707-C50E-476E-B3D9-F769C7F82FC2}" presName="vertSpace2b" presStyleCnt="0"/>
      <dgm:spPr/>
    </dgm:pt>
  </dgm:ptLst>
  <dgm:cxnLst>
    <dgm:cxn modelId="{640DA706-A00A-4871-9C9E-FFAEA0394356}" type="presOf" srcId="{58E7883E-8689-4B8E-9F0D-9669DB6A6932}" destId="{2AB6F274-AF59-4823-8884-4CA626F2496E}" srcOrd="0" destOrd="0" presId="urn:microsoft.com/office/officeart/2008/layout/LinedList"/>
    <dgm:cxn modelId="{3FA4B710-4E4C-4163-9F8D-F69C3959851A}" type="presOf" srcId="{2E704EB4-AEBA-4E96-80EB-BCF0B1CC8C95}" destId="{B5EEE395-4097-468C-BD95-278112F3A3F1}" srcOrd="0" destOrd="0" presId="urn:microsoft.com/office/officeart/2008/layout/LinedList"/>
    <dgm:cxn modelId="{7A818716-517C-401C-8C8E-B602E8659F33}" type="presOf" srcId="{2A5F7B3D-CC33-48BE-B05D-9B1D6CFDE530}" destId="{F58BABFB-C4D1-4121-A300-A72C04D6FDFC}" srcOrd="0" destOrd="0" presId="urn:microsoft.com/office/officeart/2008/layout/LinedList"/>
    <dgm:cxn modelId="{32E06430-ECC7-4B62-A090-BB0F08C02F3C}" srcId="{EF958EBA-EE69-4DA1-9F5A-710B3E2D8A25}" destId="{6D43DEF3-1226-4C8E-BCFB-CC8C159F6333}" srcOrd="6" destOrd="0" parTransId="{7BA46EC7-FC1D-4627-884A-E24D8AC3A537}" sibTransId="{DB890247-8F36-4DA7-A6A7-4EC30B3B45BB}"/>
    <dgm:cxn modelId="{04A97034-494D-4675-833E-8302EA3961E3}" srcId="{EF958EBA-EE69-4DA1-9F5A-710B3E2D8A25}" destId="{2E704EB4-AEBA-4E96-80EB-BCF0B1CC8C95}" srcOrd="2" destOrd="0" parTransId="{C843AE5B-4515-4EE7-B9BD-E16750B10CEE}" sibTransId="{1D22B61C-E505-403A-831B-8D93EAE61602}"/>
    <dgm:cxn modelId="{52862E37-D16D-4E92-B4FF-68E7093274EF}" srcId="{EF958EBA-EE69-4DA1-9F5A-710B3E2D8A25}" destId="{58E7883E-8689-4B8E-9F0D-9669DB6A6932}" srcOrd="7" destOrd="0" parTransId="{88E3EBBC-E884-4D16-B58E-3E3C6064493A}" sibTransId="{B70F8803-466E-4916-A853-11F552981953}"/>
    <dgm:cxn modelId="{C0383A48-C282-450E-89A2-E54F7B194D5B}" type="presOf" srcId="{DF985298-4913-4CAB-8C26-9DFFD1065590}" destId="{D6D129BA-65D9-460F-93B4-B240557FCD5B}" srcOrd="0" destOrd="0" presId="urn:microsoft.com/office/officeart/2008/layout/LinedList"/>
    <dgm:cxn modelId="{9FA9B549-F38F-403C-B4C0-C6EB6DA727E3}" type="presOf" srcId="{5DB29119-4B9E-41B0-B2D1-A493E3A1A775}" destId="{10C0FC02-339F-4CA9-A415-C57D72B9C92C}" srcOrd="0" destOrd="0" presId="urn:microsoft.com/office/officeart/2008/layout/LinedList"/>
    <dgm:cxn modelId="{F323664E-A694-45F6-BF9D-C02417B9A5A1}" srcId="{EF958EBA-EE69-4DA1-9F5A-710B3E2D8A25}" destId="{DE693707-C50E-476E-B3D9-F769C7F82FC2}" srcOrd="8" destOrd="0" parTransId="{F7165C33-6F57-42BB-B1B2-EB7BA6BEA3A2}" sibTransId="{4A09C15C-0ADF-433D-9664-FBB1FF08DAA5}"/>
    <dgm:cxn modelId="{6A9B8D71-E1E1-45B3-B745-0D228E5809CE}" srcId="{2A5F7B3D-CC33-48BE-B05D-9B1D6CFDE530}" destId="{EF958EBA-EE69-4DA1-9F5A-710B3E2D8A25}" srcOrd="0" destOrd="0" parTransId="{835F436A-FE60-41D1-ACD2-90B4D93B2416}" sibTransId="{E3CC6A72-4C4E-4033-AF1E-0065E0E74455}"/>
    <dgm:cxn modelId="{73858053-0A62-46F1-A421-8F0B82516232}" type="presOf" srcId="{02852402-E20C-4395-BED5-01333335B9E4}" destId="{4615387E-8808-41E0-A597-98FE8F159F14}" srcOrd="0" destOrd="0" presId="urn:microsoft.com/office/officeart/2008/layout/LinedList"/>
    <dgm:cxn modelId="{452F4D8E-313A-44F3-B56A-74F25E22B4A7}" srcId="{EF958EBA-EE69-4DA1-9F5A-710B3E2D8A25}" destId="{E12CB846-334A-464F-8238-B0FACACBE997}" srcOrd="4" destOrd="0" parTransId="{AA8C1424-C7B3-44F4-B694-3A2E4F3C2D35}" sibTransId="{EBB52ABF-516C-41C6-AF6C-6AA69BE8F00D}"/>
    <dgm:cxn modelId="{DAD4D68E-3952-420F-8502-460FF451A446}" srcId="{EF958EBA-EE69-4DA1-9F5A-710B3E2D8A25}" destId="{DF985298-4913-4CAB-8C26-9DFFD1065590}" srcOrd="5" destOrd="0" parTransId="{E16A0FE1-34B1-40FA-9010-88DB5DAD54C5}" sibTransId="{CFC607BB-E532-440F-A858-D43DCA40F85E}"/>
    <dgm:cxn modelId="{1D8D5DB0-A4E6-41CF-9A27-67B2F9B41728}" type="presOf" srcId="{EF958EBA-EE69-4DA1-9F5A-710B3E2D8A25}" destId="{875ABCD7-1BD0-4208-884E-A086A77643CC}" srcOrd="0" destOrd="0" presId="urn:microsoft.com/office/officeart/2008/layout/LinedList"/>
    <dgm:cxn modelId="{EA11B2B5-E09F-451F-A81D-E7803743BBED}" type="presOf" srcId="{DE693707-C50E-476E-B3D9-F769C7F82FC2}" destId="{B607E667-39EA-467D-87BA-E284E9D5F0A9}" srcOrd="0" destOrd="0" presId="urn:microsoft.com/office/officeart/2008/layout/LinedList"/>
    <dgm:cxn modelId="{FEC184C5-4949-4CB3-8A3C-EDB2B56D603D}" type="presOf" srcId="{E12CB846-334A-464F-8238-B0FACACBE997}" destId="{FAF543BF-E210-4BD3-A7AF-586BD44079BB}" srcOrd="0" destOrd="0" presId="urn:microsoft.com/office/officeart/2008/layout/LinedList"/>
    <dgm:cxn modelId="{C11098C9-85B9-4A32-9724-A9B820E3990E}" type="presOf" srcId="{6D43DEF3-1226-4C8E-BCFB-CC8C159F6333}" destId="{F1CB07B8-6153-40ED-8740-B796498758BE}" srcOrd="0" destOrd="0" presId="urn:microsoft.com/office/officeart/2008/layout/LinedList"/>
    <dgm:cxn modelId="{6E7D79CC-EB5B-495A-BC36-72A9294C8AA7}" srcId="{EF958EBA-EE69-4DA1-9F5A-710B3E2D8A25}" destId="{02852402-E20C-4395-BED5-01333335B9E4}" srcOrd="0" destOrd="0" parTransId="{F65019AB-15D1-44DF-87EA-29D66C1443C4}" sibTransId="{4A548F5D-7AA5-498C-B22A-7EBBDD46569E}"/>
    <dgm:cxn modelId="{F88100D3-C37F-4E46-8A4D-3982B0D761FA}" srcId="{EF958EBA-EE69-4DA1-9F5A-710B3E2D8A25}" destId="{B108D977-EEA7-4BF8-9057-4DF0E2A0FBA4}" srcOrd="1" destOrd="0" parTransId="{83F5EE05-7E1D-4E61-A148-CE309E430961}" sibTransId="{81662EC9-469C-4243-9E88-09E8B883C831}"/>
    <dgm:cxn modelId="{9AF82BE7-343F-45F5-9044-4B14949D7543}" srcId="{EF958EBA-EE69-4DA1-9F5A-710B3E2D8A25}" destId="{5DB29119-4B9E-41B0-B2D1-A493E3A1A775}" srcOrd="3" destOrd="0" parTransId="{FC2469D8-8A93-42AC-B553-59B6A16B6A5D}" sibTransId="{20AC97C6-D74F-4E4C-8C0C-7135E3F2991B}"/>
    <dgm:cxn modelId="{A00AFDFC-2E80-4E07-835A-F8B69DF75C60}" type="presOf" srcId="{B108D977-EEA7-4BF8-9057-4DF0E2A0FBA4}" destId="{B79F535F-B2A3-4E34-B8CF-36D15A64A348}" srcOrd="0" destOrd="0" presId="urn:microsoft.com/office/officeart/2008/layout/LinedList"/>
    <dgm:cxn modelId="{F0ACADC2-6B3F-4B15-B880-343399CE0B8D}" type="presParOf" srcId="{F58BABFB-C4D1-4121-A300-A72C04D6FDFC}" destId="{C45E0C5F-F239-4F91-8343-67CD8D3CB3E0}" srcOrd="0" destOrd="0" presId="urn:microsoft.com/office/officeart/2008/layout/LinedList"/>
    <dgm:cxn modelId="{8676DCE5-C0DD-4334-BCCC-A61C000817A6}" type="presParOf" srcId="{F58BABFB-C4D1-4121-A300-A72C04D6FDFC}" destId="{612C29EA-769C-425F-98C4-D0AFA0E5B58A}" srcOrd="1" destOrd="0" presId="urn:microsoft.com/office/officeart/2008/layout/LinedList"/>
    <dgm:cxn modelId="{6B26EE15-567D-4AC0-BFE2-C52AF14E1583}" type="presParOf" srcId="{612C29EA-769C-425F-98C4-D0AFA0E5B58A}" destId="{875ABCD7-1BD0-4208-884E-A086A77643CC}" srcOrd="0" destOrd="0" presId="urn:microsoft.com/office/officeart/2008/layout/LinedList"/>
    <dgm:cxn modelId="{0C7DB1B3-5EAE-4A82-8629-51BBEFBC9EE2}" type="presParOf" srcId="{612C29EA-769C-425F-98C4-D0AFA0E5B58A}" destId="{D74C2DA1-889D-4222-9734-C7703B59E0F7}" srcOrd="1" destOrd="0" presId="urn:microsoft.com/office/officeart/2008/layout/LinedList"/>
    <dgm:cxn modelId="{207043D5-BF5C-473C-8264-30E26FC225FF}" type="presParOf" srcId="{D74C2DA1-889D-4222-9734-C7703B59E0F7}" destId="{A84693C8-477D-4564-8C1A-6DF474CC828D}" srcOrd="0" destOrd="0" presId="urn:microsoft.com/office/officeart/2008/layout/LinedList"/>
    <dgm:cxn modelId="{FBB8DF9F-1F54-4DA7-BA66-D8EA9407437C}" type="presParOf" srcId="{D74C2DA1-889D-4222-9734-C7703B59E0F7}" destId="{FF842FAF-AFC8-474B-93DA-8A73D2A7EE3C}" srcOrd="1" destOrd="0" presId="urn:microsoft.com/office/officeart/2008/layout/LinedList"/>
    <dgm:cxn modelId="{F83BE18E-A31B-40B1-AC77-6A33ED9B8B37}" type="presParOf" srcId="{FF842FAF-AFC8-474B-93DA-8A73D2A7EE3C}" destId="{FFC51B30-126B-40B7-89C3-702CBE99B65A}" srcOrd="0" destOrd="0" presId="urn:microsoft.com/office/officeart/2008/layout/LinedList"/>
    <dgm:cxn modelId="{69082EB9-CBCD-431D-B778-92C880B707F1}" type="presParOf" srcId="{FF842FAF-AFC8-474B-93DA-8A73D2A7EE3C}" destId="{4615387E-8808-41E0-A597-98FE8F159F14}" srcOrd="1" destOrd="0" presId="urn:microsoft.com/office/officeart/2008/layout/LinedList"/>
    <dgm:cxn modelId="{978A00D7-A78D-4892-B29D-F7A39A5A2E41}" type="presParOf" srcId="{FF842FAF-AFC8-474B-93DA-8A73D2A7EE3C}" destId="{F9576B68-9B4B-4CF6-9567-81CD5BD15DB2}" srcOrd="2" destOrd="0" presId="urn:microsoft.com/office/officeart/2008/layout/LinedList"/>
    <dgm:cxn modelId="{10C01058-F3C7-4A38-99C4-9E0D0DD6353B}" type="presParOf" srcId="{D74C2DA1-889D-4222-9734-C7703B59E0F7}" destId="{989D933E-6099-438D-93A5-9C4E03C75980}" srcOrd="2" destOrd="0" presId="urn:microsoft.com/office/officeart/2008/layout/LinedList"/>
    <dgm:cxn modelId="{16BAA675-1459-46CF-9F96-B5F88A0958A5}" type="presParOf" srcId="{D74C2DA1-889D-4222-9734-C7703B59E0F7}" destId="{9A40F2DD-3325-41ED-B036-20BDCD043CEC}" srcOrd="3" destOrd="0" presId="urn:microsoft.com/office/officeart/2008/layout/LinedList"/>
    <dgm:cxn modelId="{08DE4B15-DD8E-44E8-8BA8-9BFFF2E50478}" type="presParOf" srcId="{D74C2DA1-889D-4222-9734-C7703B59E0F7}" destId="{F05F5D88-4CFA-4946-8CC8-7B02274E3F76}" srcOrd="4" destOrd="0" presId="urn:microsoft.com/office/officeart/2008/layout/LinedList"/>
    <dgm:cxn modelId="{EF93C70D-5B67-4ED0-A345-B80C77C9DA69}" type="presParOf" srcId="{F05F5D88-4CFA-4946-8CC8-7B02274E3F76}" destId="{4D3DC28F-5C58-4B11-910D-23A34DB2A883}" srcOrd="0" destOrd="0" presId="urn:microsoft.com/office/officeart/2008/layout/LinedList"/>
    <dgm:cxn modelId="{9D473D41-D487-4692-824E-9CCB20A20827}" type="presParOf" srcId="{F05F5D88-4CFA-4946-8CC8-7B02274E3F76}" destId="{B79F535F-B2A3-4E34-B8CF-36D15A64A348}" srcOrd="1" destOrd="0" presId="urn:microsoft.com/office/officeart/2008/layout/LinedList"/>
    <dgm:cxn modelId="{D2533F46-5DEE-47CC-A4C1-270E48857673}" type="presParOf" srcId="{F05F5D88-4CFA-4946-8CC8-7B02274E3F76}" destId="{296B042C-6DDF-4AE9-A6E9-893BD4857449}" srcOrd="2" destOrd="0" presId="urn:microsoft.com/office/officeart/2008/layout/LinedList"/>
    <dgm:cxn modelId="{33329BB7-38EB-4118-8D52-0C7D41260795}" type="presParOf" srcId="{D74C2DA1-889D-4222-9734-C7703B59E0F7}" destId="{70096A3F-24E6-4113-86C5-738F3BF27E50}" srcOrd="5" destOrd="0" presId="urn:microsoft.com/office/officeart/2008/layout/LinedList"/>
    <dgm:cxn modelId="{AF58E730-3DE7-4536-B3C0-1334BEE9982B}" type="presParOf" srcId="{D74C2DA1-889D-4222-9734-C7703B59E0F7}" destId="{C2007E24-A26C-4AB9-A6EE-DC0CE5C1739C}" srcOrd="6" destOrd="0" presId="urn:microsoft.com/office/officeart/2008/layout/LinedList"/>
    <dgm:cxn modelId="{60AC111A-E988-4E97-996F-29A1144E03E7}" type="presParOf" srcId="{D74C2DA1-889D-4222-9734-C7703B59E0F7}" destId="{18F3AA58-9C42-4F23-B91A-F69ED494FDC6}" srcOrd="7" destOrd="0" presId="urn:microsoft.com/office/officeart/2008/layout/LinedList"/>
    <dgm:cxn modelId="{4EB988C3-2A21-4961-A639-127924C02F96}" type="presParOf" srcId="{18F3AA58-9C42-4F23-B91A-F69ED494FDC6}" destId="{94C63CB1-FDE6-4694-B720-7030AC7E234F}" srcOrd="0" destOrd="0" presId="urn:microsoft.com/office/officeart/2008/layout/LinedList"/>
    <dgm:cxn modelId="{3AFC42DA-6C23-45B1-BE6A-E4A694921EB7}" type="presParOf" srcId="{18F3AA58-9C42-4F23-B91A-F69ED494FDC6}" destId="{B5EEE395-4097-468C-BD95-278112F3A3F1}" srcOrd="1" destOrd="0" presId="urn:microsoft.com/office/officeart/2008/layout/LinedList"/>
    <dgm:cxn modelId="{EBB5A6DC-FEC3-418C-AD7F-51B923514A02}" type="presParOf" srcId="{18F3AA58-9C42-4F23-B91A-F69ED494FDC6}" destId="{8013AEE4-4EF6-4ABC-A4AF-0359128A4BC6}" srcOrd="2" destOrd="0" presId="urn:microsoft.com/office/officeart/2008/layout/LinedList"/>
    <dgm:cxn modelId="{4185DDFC-2108-49E1-B410-074A55138197}" type="presParOf" srcId="{D74C2DA1-889D-4222-9734-C7703B59E0F7}" destId="{987EA026-59EF-4168-9531-F01F69AC93D6}" srcOrd="8" destOrd="0" presId="urn:microsoft.com/office/officeart/2008/layout/LinedList"/>
    <dgm:cxn modelId="{CDB29A6C-E7FE-4F0C-8CB5-7700548EFB94}" type="presParOf" srcId="{D74C2DA1-889D-4222-9734-C7703B59E0F7}" destId="{851CD52A-A886-4BC6-959A-291FBCE8E964}" srcOrd="9" destOrd="0" presId="urn:microsoft.com/office/officeart/2008/layout/LinedList"/>
    <dgm:cxn modelId="{2ADAEA05-415F-4C88-A43C-36C652818F7A}" type="presParOf" srcId="{D74C2DA1-889D-4222-9734-C7703B59E0F7}" destId="{322F8900-286E-448A-8A2B-4525C33DD67B}" srcOrd="10" destOrd="0" presId="urn:microsoft.com/office/officeart/2008/layout/LinedList"/>
    <dgm:cxn modelId="{1C47EBBC-EA58-4B60-933C-A17DF3FB0067}" type="presParOf" srcId="{322F8900-286E-448A-8A2B-4525C33DD67B}" destId="{48783C29-326B-4C6C-AAA4-B5F6F4B7CEE2}" srcOrd="0" destOrd="0" presId="urn:microsoft.com/office/officeart/2008/layout/LinedList"/>
    <dgm:cxn modelId="{D974FB9E-9B15-4658-B0F1-1C08F5A0640F}" type="presParOf" srcId="{322F8900-286E-448A-8A2B-4525C33DD67B}" destId="{10C0FC02-339F-4CA9-A415-C57D72B9C92C}" srcOrd="1" destOrd="0" presId="urn:microsoft.com/office/officeart/2008/layout/LinedList"/>
    <dgm:cxn modelId="{2A0BE499-7C8D-41B9-8BAC-A30E0B03235F}" type="presParOf" srcId="{322F8900-286E-448A-8A2B-4525C33DD67B}" destId="{1DB94951-AA22-4141-A307-85D7E6679E23}" srcOrd="2" destOrd="0" presId="urn:microsoft.com/office/officeart/2008/layout/LinedList"/>
    <dgm:cxn modelId="{5232C719-14F0-457D-83BE-37992FF0B754}" type="presParOf" srcId="{D74C2DA1-889D-4222-9734-C7703B59E0F7}" destId="{EC810513-3C73-4419-94D4-429E70DB9C57}" srcOrd="11" destOrd="0" presId="urn:microsoft.com/office/officeart/2008/layout/LinedList"/>
    <dgm:cxn modelId="{A66E6107-5A21-43B2-9A7A-03B4C111DB05}" type="presParOf" srcId="{D74C2DA1-889D-4222-9734-C7703B59E0F7}" destId="{F1561210-890D-4F1F-B80B-B96BEF68CCC0}" srcOrd="12" destOrd="0" presId="urn:microsoft.com/office/officeart/2008/layout/LinedList"/>
    <dgm:cxn modelId="{A7E67D80-301E-4998-BB0F-572954B1474A}" type="presParOf" srcId="{D74C2DA1-889D-4222-9734-C7703B59E0F7}" destId="{3FD9236B-2FC8-42C4-BC13-B97C2500E81A}" srcOrd="13" destOrd="0" presId="urn:microsoft.com/office/officeart/2008/layout/LinedList"/>
    <dgm:cxn modelId="{D1CB8ED8-A8BA-43B0-B868-210CCBCBC487}" type="presParOf" srcId="{3FD9236B-2FC8-42C4-BC13-B97C2500E81A}" destId="{E97F3B1C-349D-4A88-8E96-F39713DD7278}" srcOrd="0" destOrd="0" presId="urn:microsoft.com/office/officeart/2008/layout/LinedList"/>
    <dgm:cxn modelId="{0ACFEBC7-3FCF-4C1C-83E4-1739145D0987}" type="presParOf" srcId="{3FD9236B-2FC8-42C4-BC13-B97C2500E81A}" destId="{FAF543BF-E210-4BD3-A7AF-586BD44079BB}" srcOrd="1" destOrd="0" presId="urn:microsoft.com/office/officeart/2008/layout/LinedList"/>
    <dgm:cxn modelId="{C86E8180-1B51-4C8E-83AE-14F412660014}" type="presParOf" srcId="{3FD9236B-2FC8-42C4-BC13-B97C2500E81A}" destId="{0BD67E72-8F9B-451F-A92E-894BEEBEA043}" srcOrd="2" destOrd="0" presId="urn:microsoft.com/office/officeart/2008/layout/LinedList"/>
    <dgm:cxn modelId="{E427FF9C-C627-491F-809A-DDEC5E211239}" type="presParOf" srcId="{D74C2DA1-889D-4222-9734-C7703B59E0F7}" destId="{F366D5EB-9795-4E24-A8BA-CF9304F525E9}" srcOrd="14" destOrd="0" presId="urn:microsoft.com/office/officeart/2008/layout/LinedList"/>
    <dgm:cxn modelId="{902E6936-6714-4237-A87B-F836A0984103}" type="presParOf" srcId="{D74C2DA1-889D-4222-9734-C7703B59E0F7}" destId="{A8A90C06-DE31-4262-B72C-BD1E773EF82E}" srcOrd="15" destOrd="0" presId="urn:microsoft.com/office/officeart/2008/layout/LinedList"/>
    <dgm:cxn modelId="{7C851574-6AD0-40A3-9B3D-05E6261158D6}" type="presParOf" srcId="{D74C2DA1-889D-4222-9734-C7703B59E0F7}" destId="{850611F3-7422-4687-87DA-D0916D456932}" srcOrd="16" destOrd="0" presId="urn:microsoft.com/office/officeart/2008/layout/LinedList"/>
    <dgm:cxn modelId="{C94122EF-A17F-48B8-B099-F64B4DE99156}" type="presParOf" srcId="{850611F3-7422-4687-87DA-D0916D456932}" destId="{837D8805-C436-4120-98D0-F15DC4411593}" srcOrd="0" destOrd="0" presId="urn:microsoft.com/office/officeart/2008/layout/LinedList"/>
    <dgm:cxn modelId="{79F5BB78-B297-4891-B9A0-09C3BABF3DAD}" type="presParOf" srcId="{850611F3-7422-4687-87DA-D0916D456932}" destId="{D6D129BA-65D9-460F-93B4-B240557FCD5B}" srcOrd="1" destOrd="0" presId="urn:microsoft.com/office/officeart/2008/layout/LinedList"/>
    <dgm:cxn modelId="{6B37A7F3-1CD1-4F80-AE0D-10038E295804}" type="presParOf" srcId="{850611F3-7422-4687-87DA-D0916D456932}" destId="{33E9CF2C-ED67-4EFE-8112-9364E35E3058}" srcOrd="2" destOrd="0" presId="urn:microsoft.com/office/officeart/2008/layout/LinedList"/>
    <dgm:cxn modelId="{B4FE4FF2-F9F9-422C-890F-A43B445A6A3C}" type="presParOf" srcId="{D74C2DA1-889D-4222-9734-C7703B59E0F7}" destId="{D3699585-2E0B-4FE5-9C74-C25599BAC162}" srcOrd="17" destOrd="0" presId="urn:microsoft.com/office/officeart/2008/layout/LinedList"/>
    <dgm:cxn modelId="{B70ADE0D-9741-40E3-A059-922587B5A72D}" type="presParOf" srcId="{D74C2DA1-889D-4222-9734-C7703B59E0F7}" destId="{AFBB8DFD-5A25-4479-B30B-DFFE47B46AF0}" srcOrd="18" destOrd="0" presId="urn:microsoft.com/office/officeart/2008/layout/LinedList"/>
    <dgm:cxn modelId="{CA7206F1-585F-4D0B-8A97-146F473ED7D6}" type="presParOf" srcId="{D74C2DA1-889D-4222-9734-C7703B59E0F7}" destId="{B0DDAE31-873C-4615-B06D-BDFC44823EF2}" srcOrd="19" destOrd="0" presId="urn:microsoft.com/office/officeart/2008/layout/LinedList"/>
    <dgm:cxn modelId="{CA681BF8-51EA-464A-9474-57FECC5F2225}" type="presParOf" srcId="{B0DDAE31-873C-4615-B06D-BDFC44823EF2}" destId="{5B142E0F-97F2-49EA-BAE1-BBA1E84387DA}" srcOrd="0" destOrd="0" presId="urn:microsoft.com/office/officeart/2008/layout/LinedList"/>
    <dgm:cxn modelId="{9EAA0C60-BD2F-4280-BF1F-57FE28F1FDED}" type="presParOf" srcId="{B0DDAE31-873C-4615-B06D-BDFC44823EF2}" destId="{F1CB07B8-6153-40ED-8740-B796498758BE}" srcOrd="1" destOrd="0" presId="urn:microsoft.com/office/officeart/2008/layout/LinedList"/>
    <dgm:cxn modelId="{FE8C9831-0147-4D29-92B8-28114CA852CC}" type="presParOf" srcId="{B0DDAE31-873C-4615-B06D-BDFC44823EF2}" destId="{A30CAE09-779A-473D-BAFF-7D6539A756DD}" srcOrd="2" destOrd="0" presId="urn:microsoft.com/office/officeart/2008/layout/LinedList"/>
    <dgm:cxn modelId="{4AFF0DF6-49AF-45A9-91B6-35DD40F1884E}" type="presParOf" srcId="{D74C2DA1-889D-4222-9734-C7703B59E0F7}" destId="{A16EE7C1-9963-4B44-B6AA-D1E3E8FA9DD2}" srcOrd="20" destOrd="0" presId="urn:microsoft.com/office/officeart/2008/layout/LinedList"/>
    <dgm:cxn modelId="{9CBBA78D-0C8F-424B-B626-7F4188C96937}" type="presParOf" srcId="{D74C2DA1-889D-4222-9734-C7703B59E0F7}" destId="{972BCE71-3889-467C-BB2E-96A57BF2B4F5}" srcOrd="21" destOrd="0" presId="urn:microsoft.com/office/officeart/2008/layout/LinedList"/>
    <dgm:cxn modelId="{113DBBD6-9B9C-4A88-803E-6357B314417B}" type="presParOf" srcId="{D74C2DA1-889D-4222-9734-C7703B59E0F7}" destId="{24AA5890-3C85-44D1-B315-8058D43EAFDF}" srcOrd="22" destOrd="0" presId="urn:microsoft.com/office/officeart/2008/layout/LinedList"/>
    <dgm:cxn modelId="{E4DDC02D-C981-4112-8768-B577BB779B09}" type="presParOf" srcId="{24AA5890-3C85-44D1-B315-8058D43EAFDF}" destId="{8B820EC9-8B53-42E6-BBB0-653CC6921FC0}" srcOrd="0" destOrd="0" presId="urn:microsoft.com/office/officeart/2008/layout/LinedList"/>
    <dgm:cxn modelId="{BC01E5FD-CA49-49B9-954A-F3AF97C79183}" type="presParOf" srcId="{24AA5890-3C85-44D1-B315-8058D43EAFDF}" destId="{2AB6F274-AF59-4823-8884-4CA626F2496E}" srcOrd="1" destOrd="0" presId="urn:microsoft.com/office/officeart/2008/layout/LinedList"/>
    <dgm:cxn modelId="{B8681B8B-447D-47CF-B67B-881A65CF163B}" type="presParOf" srcId="{24AA5890-3C85-44D1-B315-8058D43EAFDF}" destId="{82C92268-88D6-4BE7-872D-177FE77EFE3E}" srcOrd="2" destOrd="0" presId="urn:microsoft.com/office/officeart/2008/layout/LinedList"/>
    <dgm:cxn modelId="{97142EB8-DD57-442B-8013-29C0E2CEF472}" type="presParOf" srcId="{D74C2DA1-889D-4222-9734-C7703B59E0F7}" destId="{8244317E-DEA7-4E12-986C-57C5D7696CF2}" srcOrd="23" destOrd="0" presId="urn:microsoft.com/office/officeart/2008/layout/LinedList"/>
    <dgm:cxn modelId="{AD6B0CCB-4ADE-48F0-9E9A-D649BB3CA5F0}" type="presParOf" srcId="{D74C2DA1-889D-4222-9734-C7703B59E0F7}" destId="{D7E0A96A-75A7-4ECF-9DEC-2D6355EC0919}" srcOrd="24" destOrd="0" presId="urn:microsoft.com/office/officeart/2008/layout/LinedList"/>
    <dgm:cxn modelId="{7A2BD371-1837-4FC4-AD00-42031F95DE11}" type="presParOf" srcId="{D74C2DA1-889D-4222-9734-C7703B59E0F7}" destId="{56327326-E453-4EEC-9DD3-4EC29DEF179E}" srcOrd="25" destOrd="0" presId="urn:microsoft.com/office/officeart/2008/layout/LinedList"/>
    <dgm:cxn modelId="{1CE3C2BF-7851-47E9-BD12-32AB661920C2}" type="presParOf" srcId="{56327326-E453-4EEC-9DD3-4EC29DEF179E}" destId="{543DEF64-FA86-4663-93FC-2DA8EDE15353}" srcOrd="0" destOrd="0" presId="urn:microsoft.com/office/officeart/2008/layout/LinedList"/>
    <dgm:cxn modelId="{E42F0EE6-4294-4AEE-BFBB-E719901F3403}" type="presParOf" srcId="{56327326-E453-4EEC-9DD3-4EC29DEF179E}" destId="{B607E667-39EA-467D-87BA-E284E9D5F0A9}" srcOrd="1" destOrd="0" presId="urn:microsoft.com/office/officeart/2008/layout/LinedList"/>
    <dgm:cxn modelId="{AF36A075-530C-4591-9F08-3871ECED04E5}" type="presParOf" srcId="{56327326-E453-4EEC-9DD3-4EC29DEF179E}" destId="{42A12719-6A7E-421E-8A34-6352F9B22B5E}" srcOrd="2" destOrd="0" presId="urn:microsoft.com/office/officeart/2008/layout/LinedList"/>
    <dgm:cxn modelId="{52AB398C-BA3A-463D-9A27-2C4ABD190B2F}" type="presParOf" srcId="{D74C2DA1-889D-4222-9734-C7703B59E0F7}" destId="{9CCB4153-F944-40BB-91D7-75C0754A5F82}" srcOrd="26" destOrd="0" presId="urn:microsoft.com/office/officeart/2008/layout/LinedList"/>
    <dgm:cxn modelId="{6508C1FD-8296-42B3-A496-735E855EABAA}" type="presParOf" srcId="{D74C2DA1-889D-4222-9734-C7703B59E0F7}" destId="{CBFB695F-2E16-473F-952F-C135B9E710E2}" srcOrd="27"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394CBA-7A36-4862-9349-A5F9D575970D}">
      <dsp:nvSpPr>
        <dsp:cNvPr id="0" name=""/>
        <dsp:cNvSpPr/>
      </dsp:nvSpPr>
      <dsp:spPr>
        <a:xfrm>
          <a:off x="7498" y="299713"/>
          <a:ext cx="2241316" cy="1344789"/>
        </a:xfrm>
        <a:prstGeom prst="rect">
          <a:avLst/>
        </a:prstGeom>
        <a:solidFill>
          <a:srgbClr val="C000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100000"/>
            </a:lnSpc>
            <a:spcBef>
              <a:spcPct val="0"/>
            </a:spcBef>
            <a:spcAft>
              <a:spcPts val="0"/>
            </a:spcAft>
            <a:buNone/>
          </a:pPr>
          <a:r>
            <a:rPr lang="hr-HR" sz="1400" b="0" kern="1200" dirty="0">
              <a:latin typeface="Arial" pitchFamily="34" charset="0"/>
              <a:cs typeface="Arial" pitchFamily="34" charset="0"/>
            </a:rPr>
            <a:t>Posebna financijska institucija</a:t>
          </a:r>
        </a:p>
        <a:p>
          <a:pPr marL="0" lvl="0" indent="0" algn="ctr" defTabSz="622300" rtl="0">
            <a:lnSpc>
              <a:spcPct val="100000"/>
            </a:lnSpc>
            <a:spcBef>
              <a:spcPct val="0"/>
            </a:spcBef>
            <a:spcAft>
              <a:spcPts val="0"/>
            </a:spcAft>
            <a:buNone/>
          </a:pPr>
          <a:r>
            <a:rPr lang="hr-HR" sz="1400" b="0" kern="1200" dirty="0">
              <a:latin typeface="Arial" pitchFamily="34" charset="0"/>
              <a:cs typeface="Arial" pitchFamily="34" charset="0"/>
            </a:rPr>
            <a:t>Osnovana 1992. godine</a:t>
          </a:r>
        </a:p>
        <a:p>
          <a:pPr marL="0" lvl="0" indent="0" algn="ctr" defTabSz="622300" rtl="0">
            <a:lnSpc>
              <a:spcPct val="100000"/>
            </a:lnSpc>
            <a:spcBef>
              <a:spcPct val="0"/>
            </a:spcBef>
            <a:spcAft>
              <a:spcPts val="0"/>
            </a:spcAft>
            <a:buNone/>
          </a:pPr>
          <a:r>
            <a:rPr lang="hr-HR" sz="1400" b="0" kern="1200" dirty="0">
              <a:latin typeface="Arial" pitchFamily="34" charset="0"/>
              <a:cs typeface="Arial" pitchFamily="34" charset="0"/>
            </a:rPr>
            <a:t>U vlasništvu RH</a:t>
          </a:r>
        </a:p>
        <a:p>
          <a:pPr marL="0" lvl="0" indent="0" algn="ctr" defTabSz="622300" rtl="0">
            <a:lnSpc>
              <a:spcPct val="100000"/>
            </a:lnSpc>
            <a:spcBef>
              <a:spcPct val="0"/>
            </a:spcBef>
            <a:spcAft>
              <a:spcPts val="0"/>
            </a:spcAft>
            <a:buNone/>
          </a:pPr>
          <a:r>
            <a:rPr lang="hr-HR" sz="1400" b="0" kern="1200" dirty="0">
              <a:latin typeface="Arial" pitchFamily="34" charset="0"/>
              <a:cs typeface="Arial" pitchFamily="34" charset="0"/>
            </a:rPr>
            <a:t>Cilj: poticanje razvoja hrvatskog gospodarstva</a:t>
          </a:r>
        </a:p>
      </dsp:txBody>
      <dsp:txXfrm>
        <a:off x="7498" y="299713"/>
        <a:ext cx="2241316" cy="1344789"/>
      </dsp:txXfrm>
    </dsp:sp>
    <dsp:sp modelId="{1CD6F133-42BB-466B-87C0-B5D1ADB964C1}">
      <dsp:nvSpPr>
        <dsp:cNvPr id="0" name=""/>
        <dsp:cNvSpPr/>
      </dsp:nvSpPr>
      <dsp:spPr>
        <a:xfrm>
          <a:off x="2483809" y="647999"/>
          <a:ext cx="475159" cy="555846"/>
        </a:xfrm>
        <a:prstGeom prst="rightArrow">
          <a:avLst>
            <a:gd name="adj1" fmla="val 60000"/>
            <a:gd name="adj2" fmla="val 50000"/>
          </a:avLst>
        </a:prstGeom>
        <a:solidFill>
          <a:schemeClr val="lt1"/>
        </a:solidFill>
        <a:ln w="12700" cap="flat" cmpd="sng" algn="ctr">
          <a:solidFill>
            <a:schemeClr val="bg2">
              <a:lumMod val="25000"/>
            </a:schemeClr>
          </a:solidFill>
          <a:prstDash val="solid"/>
          <a:miter lim="800000"/>
        </a:ln>
        <a:effectLst/>
        <a:scene3d>
          <a:camera prst="orthographicFront"/>
          <a:lightRig rig="flat" dir="t"/>
        </a:scene3d>
        <a:sp3d z="-80000"/>
      </dsp:spPr>
      <dsp:style>
        <a:lnRef idx="2">
          <a:schemeClr val="accent1"/>
        </a:lnRef>
        <a:fillRef idx="1">
          <a:schemeClr val="lt1"/>
        </a:fillRef>
        <a:effectRef idx="0">
          <a:schemeClr val="accent1"/>
        </a:effectRef>
        <a:fontRef idx="minor">
          <a:schemeClr val="dk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hr-HR" sz="2300" kern="1200"/>
        </a:p>
      </dsp:txBody>
      <dsp:txXfrm>
        <a:off x="2483809" y="759168"/>
        <a:ext cx="332611" cy="333508"/>
      </dsp:txXfrm>
    </dsp:sp>
    <dsp:sp modelId="{58B5ED53-BB49-40D4-A2A4-D058ADAEC276}">
      <dsp:nvSpPr>
        <dsp:cNvPr id="0" name=""/>
        <dsp:cNvSpPr/>
      </dsp:nvSpPr>
      <dsp:spPr>
        <a:xfrm>
          <a:off x="3145341" y="299713"/>
          <a:ext cx="2241316" cy="1344789"/>
        </a:xfrm>
        <a:prstGeom prst="rect">
          <a:avLst/>
        </a:prstGeom>
        <a:solidFill>
          <a:srgbClr val="C000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hr-HR" sz="1400" b="0" i="0" kern="1200" dirty="0">
              <a:latin typeface="Arial" pitchFamily="34" charset="0"/>
              <a:cs typeface="Arial" pitchFamily="34" charset="0"/>
            </a:rPr>
            <a:t>TRI funkcije u  jednoj instituciji</a:t>
          </a:r>
          <a:r>
            <a:rPr lang="en-US" sz="1400" b="0" i="0" kern="1200" dirty="0">
              <a:latin typeface="Arial" pitchFamily="34" charset="0"/>
              <a:cs typeface="Arial" pitchFamily="34" charset="0"/>
            </a:rPr>
            <a:t>:</a:t>
          </a:r>
          <a:endParaRPr lang="hr-HR" sz="1400" b="0" i="0" kern="1200" dirty="0">
            <a:latin typeface="Arial" pitchFamily="34" charset="0"/>
            <a:cs typeface="Arial" pitchFamily="34" charset="0"/>
          </a:endParaRPr>
        </a:p>
        <a:p>
          <a:pPr marL="360363" lvl="1" indent="-87313" algn="l" defTabSz="622300" rtl="0">
            <a:lnSpc>
              <a:spcPct val="90000"/>
            </a:lnSpc>
            <a:spcBef>
              <a:spcPct val="0"/>
            </a:spcBef>
            <a:spcAft>
              <a:spcPct val="15000"/>
            </a:spcAft>
            <a:buChar char="•"/>
          </a:pPr>
          <a:r>
            <a:rPr lang="hr-HR" sz="1400" b="0" i="0" kern="1200" dirty="0">
              <a:latin typeface="Arial" pitchFamily="34" charset="0"/>
              <a:cs typeface="Arial" pitchFamily="34" charset="0"/>
            </a:rPr>
            <a:t>Razvojna banka</a:t>
          </a:r>
        </a:p>
        <a:p>
          <a:pPr marL="360363" lvl="1" indent="-87313" algn="l" defTabSz="622300" rtl="0">
            <a:lnSpc>
              <a:spcPct val="90000"/>
            </a:lnSpc>
            <a:spcBef>
              <a:spcPct val="0"/>
            </a:spcBef>
            <a:spcAft>
              <a:spcPct val="15000"/>
            </a:spcAft>
            <a:buChar char="•"/>
          </a:pPr>
          <a:r>
            <a:rPr lang="hr-HR" sz="1400" b="0" i="0" kern="1200" dirty="0">
              <a:latin typeface="Arial" pitchFamily="34" charset="0"/>
              <a:cs typeface="Arial" pitchFamily="34" charset="0"/>
            </a:rPr>
            <a:t>Izvozna banka</a:t>
          </a:r>
        </a:p>
        <a:p>
          <a:pPr marL="360363" lvl="1" indent="-87313" algn="l" defTabSz="622300" rtl="0">
            <a:lnSpc>
              <a:spcPct val="90000"/>
            </a:lnSpc>
            <a:spcBef>
              <a:spcPct val="0"/>
            </a:spcBef>
            <a:spcAft>
              <a:spcPct val="15000"/>
            </a:spcAft>
            <a:buChar char="•"/>
          </a:pPr>
          <a:r>
            <a:rPr lang="hr-HR" sz="1400" b="0" i="0" kern="1200" dirty="0">
              <a:latin typeface="Arial" pitchFamily="34" charset="0"/>
              <a:cs typeface="Arial" pitchFamily="34" charset="0"/>
            </a:rPr>
            <a:t>Institucija za izvozno kreditno osiguranje</a:t>
          </a:r>
        </a:p>
      </dsp:txBody>
      <dsp:txXfrm>
        <a:off x="3145341" y="299713"/>
        <a:ext cx="2241316" cy="1344789"/>
      </dsp:txXfrm>
    </dsp:sp>
    <dsp:sp modelId="{F5113CAD-5A46-4992-BE0B-D1D930597153}">
      <dsp:nvSpPr>
        <dsp:cNvPr id="0" name=""/>
        <dsp:cNvSpPr/>
      </dsp:nvSpPr>
      <dsp:spPr>
        <a:xfrm>
          <a:off x="5609383" y="647999"/>
          <a:ext cx="475159" cy="555846"/>
        </a:xfrm>
        <a:prstGeom prst="rightArrow">
          <a:avLst>
            <a:gd name="adj1" fmla="val 60000"/>
            <a:gd name="adj2" fmla="val 50000"/>
          </a:avLst>
        </a:prstGeom>
        <a:solidFill>
          <a:schemeClr val="lt1"/>
        </a:solidFill>
        <a:ln w="12700" cap="flat" cmpd="sng" algn="ctr">
          <a:solidFill>
            <a:schemeClr val="bg2">
              <a:lumMod val="25000"/>
            </a:schemeClr>
          </a:solidFill>
          <a:prstDash val="solid"/>
          <a:miter lim="800000"/>
        </a:ln>
        <a:effectLst/>
        <a:scene3d>
          <a:camera prst="orthographicFront"/>
          <a:lightRig rig="flat" dir="t"/>
        </a:scene3d>
        <a:sp3d z="-80000"/>
      </dsp:spPr>
      <dsp:style>
        <a:lnRef idx="2">
          <a:schemeClr val="accent1"/>
        </a:lnRef>
        <a:fillRef idx="1">
          <a:schemeClr val="lt1"/>
        </a:fillRef>
        <a:effectRef idx="0">
          <a:schemeClr val="accent1"/>
        </a:effectRef>
        <a:fontRef idx="minor">
          <a:schemeClr val="dk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hr-HR" sz="2300" kern="1200"/>
        </a:p>
      </dsp:txBody>
      <dsp:txXfrm>
        <a:off x="5609383" y="759168"/>
        <a:ext cx="332611" cy="333508"/>
      </dsp:txXfrm>
    </dsp:sp>
    <dsp:sp modelId="{157B051D-AC9A-4D22-B26D-913B9C32CD8E}">
      <dsp:nvSpPr>
        <dsp:cNvPr id="0" name=""/>
        <dsp:cNvSpPr/>
      </dsp:nvSpPr>
      <dsp:spPr>
        <a:xfrm>
          <a:off x="6283184" y="299713"/>
          <a:ext cx="2241316" cy="1344789"/>
        </a:xfrm>
        <a:prstGeom prst="rect">
          <a:avLst/>
        </a:prstGeom>
        <a:solidFill>
          <a:srgbClr val="C000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t" anchorCtr="0">
          <a:noAutofit/>
        </a:bodyPr>
        <a:lstStyle/>
        <a:p>
          <a:pPr marL="0" lvl="0" indent="0" algn="ctr" defTabSz="622300" rtl="0">
            <a:lnSpc>
              <a:spcPct val="90000"/>
            </a:lnSpc>
            <a:spcBef>
              <a:spcPct val="0"/>
            </a:spcBef>
            <a:spcAft>
              <a:spcPct val="35000"/>
            </a:spcAft>
            <a:buNone/>
          </a:pPr>
          <a:r>
            <a:rPr lang="hr-HR" sz="1400" b="0" i="0" kern="1200" dirty="0">
              <a:latin typeface="Arial" pitchFamily="34" charset="0"/>
              <a:cs typeface="Arial" pitchFamily="34" charset="0"/>
            </a:rPr>
            <a:t>Glavne aktivnosti</a:t>
          </a:r>
          <a:r>
            <a:rPr lang="en-US" sz="1400" b="0" i="0" kern="1200" dirty="0">
              <a:latin typeface="Arial" pitchFamily="34" charset="0"/>
              <a:cs typeface="Arial" pitchFamily="34" charset="0"/>
            </a:rPr>
            <a:t>: </a:t>
          </a:r>
          <a:endParaRPr lang="hr-HR" sz="1400" b="0" i="0" kern="1200" dirty="0">
            <a:latin typeface="Arial" pitchFamily="34" charset="0"/>
            <a:cs typeface="Arial" pitchFamily="34" charset="0"/>
          </a:endParaRPr>
        </a:p>
        <a:p>
          <a:pPr marL="0" lvl="0" indent="0" algn="ctr" defTabSz="622300" rtl="0">
            <a:lnSpc>
              <a:spcPct val="90000"/>
            </a:lnSpc>
            <a:spcBef>
              <a:spcPct val="0"/>
            </a:spcBef>
            <a:spcAft>
              <a:spcPct val="35000"/>
            </a:spcAft>
            <a:buNone/>
          </a:pPr>
          <a:endParaRPr lang="hr-HR" sz="1400" b="0" i="0" kern="1200" dirty="0">
            <a:latin typeface="Arial" pitchFamily="34" charset="0"/>
            <a:cs typeface="Arial" pitchFamily="34" charset="0"/>
          </a:endParaRPr>
        </a:p>
        <a:p>
          <a:pPr marL="360363" lvl="1" indent="0" algn="l" defTabSz="622300" rtl="0">
            <a:lnSpc>
              <a:spcPct val="90000"/>
            </a:lnSpc>
            <a:spcBef>
              <a:spcPct val="0"/>
            </a:spcBef>
            <a:spcAft>
              <a:spcPct val="15000"/>
            </a:spcAft>
            <a:buChar char="•"/>
          </a:pPr>
          <a:r>
            <a:rPr lang="hr-HR" sz="1400" b="0" i="0" kern="1200" dirty="0">
              <a:latin typeface="Arial" pitchFamily="34" charset="0"/>
              <a:cs typeface="Arial" pitchFamily="34" charset="0"/>
            </a:rPr>
            <a:t>Kreditiranje </a:t>
          </a:r>
        </a:p>
        <a:p>
          <a:pPr marL="360363" lvl="1" indent="0" algn="l" defTabSz="622300" rtl="0">
            <a:lnSpc>
              <a:spcPct val="90000"/>
            </a:lnSpc>
            <a:spcBef>
              <a:spcPct val="0"/>
            </a:spcBef>
            <a:spcAft>
              <a:spcPct val="15000"/>
            </a:spcAft>
            <a:buChar char="•"/>
          </a:pPr>
          <a:r>
            <a:rPr lang="hr-HR" sz="1400" b="0" i="0" kern="1200" dirty="0">
              <a:latin typeface="Arial" pitchFamily="34" charset="0"/>
              <a:cs typeface="Arial" pitchFamily="34" charset="0"/>
            </a:rPr>
            <a:t>Osiguranje izvoza</a:t>
          </a:r>
        </a:p>
        <a:p>
          <a:pPr marL="360363" lvl="1" indent="0" algn="l" defTabSz="622300" rtl="0">
            <a:lnSpc>
              <a:spcPct val="90000"/>
            </a:lnSpc>
            <a:spcBef>
              <a:spcPct val="0"/>
            </a:spcBef>
            <a:spcAft>
              <a:spcPct val="15000"/>
            </a:spcAft>
            <a:buChar char="•"/>
          </a:pPr>
          <a:r>
            <a:rPr lang="hr-HR" sz="1400" b="0" i="0" kern="1200" dirty="0">
              <a:latin typeface="Arial" pitchFamily="34" charset="0"/>
              <a:cs typeface="Arial" pitchFamily="34" charset="0"/>
            </a:rPr>
            <a:t>Garancije i akreditivi</a:t>
          </a:r>
        </a:p>
      </dsp:txBody>
      <dsp:txXfrm>
        <a:off x="6283184" y="299713"/>
        <a:ext cx="2241316" cy="13447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E72EE4-B7D2-4D79-8955-1EF73E68E539}">
      <dsp:nvSpPr>
        <dsp:cNvPr id="0" name=""/>
        <dsp:cNvSpPr/>
      </dsp:nvSpPr>
      <dsp:spPr>
        <a:xfrm>
          <a:off x="0" y="0"/>
          <a:ext cx="4374712" cy="636480"/>
        </a:xfrm>
        <a:prstGeom prst="rect">
          <a:avLst/>
        </a:prstGeom>
        <a:solidFill>
          <a:srgbClr val="C000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b="1" kern="1200" dirty="0">
              <a:latin typeface="Arial" pitchFamily="34" charset="0"/>
              <a:cs typeface="Arial" pitchFamily="34" charset="0"/>
            </a:rPr>
            <a:t>Zagreb – </a:t>
          </a:r>
          <a:r>
            <a:rPr lang="hr-HR" sz="1600" b="1" kern="1200" dirty="0">
              <a:latin typeface="Arial" pitchFamily="34" charset="0"/>
              <a:cs typeface="Arial" pitchFamily="34" charset="0"/>
            </a:rPr>
            <a:t>sjedište</a:t>
          </a:r>
          <a:endParaRPr lang="hr-HR" sz="1600" kern="1200" dirty="0">
            <a:latin typeface="Arial" pitchFamily="34" charset="0"/>
            <a:cs typeface="Arial" pitchFamily="34" charset="0"/>
          </a:endParaRPr>
        </a:p>
      </dsp:txBody>
      <dsp:txXfrm>
        <a:off x="0" y="0"/>
        <a:ext cx="4374712" cy="636480"/>
      </dsp:txXfrm>
    </dsp:sp>
    <dsp:sp modelId="{5556BCD9-27A0-4857-A812-89463640EF14}">
      <dsp:nvSpPr>
        <dsp:cNvPr id="0" name=""/>
        <dsp:cNvSpPr/>
      </dsp:nvSpPr>
      <dsp:spPr>
        <a:xfrm>
          <a:off x="0" y="656382"/>
          <a:ext cx="4374712" cy="636480"/>
        </a:xfrm>
        <a:prstGeom prst="rect">
          <a:avLst/>
        </a:prstGeom>
        <a:solidFill>
          <a:srgbClr val="FF00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hr-HR" sz="1600" kern="1200" dirty="0">
              <a:latin typeface="Arial" pitchFamily="34" charset="0"/>
              <a:cs typeface="Arial" pitchFamily="34" charset="0"/>
            </a:rPr>
            <a:t>Djeluje i kroz </a:t>
          </a:r>
          <a:r>
            <a:rPr lang="hr-HR" sz="1600" b="1" kern="1200" dirty="0">
              <a:latin typeface="Arial" pitchFamily="34" charset="0"/>
              <a:cs typeface="Arial" pitchFamily="34" charset="0"/>
            </a:rPr>
            <a:t>6</a:t>
          </a:r>
          <a:r>
            <a:rPr lang="en-US" sz="1600" b="1" kern="1200" dirty="0">
              <a:latin typeface="Arial" pitchFamily="34" charset="0"/>
              <a:cs typeface="Arial" pitchFamily="34" charset="0"/>
            </a:rPr>
            <a:t> </a:t>
          </a:r>
          <a:r>
            <a:rPr lang="hr-HR" sz="1600" b="1" kern="1200" dirty="0">
              <a:latin typeface="Arial" pitchFamily="34" charset="0"/>
              <a:cs typeface="Arial" pitchFamily="34" charset="0"/>
            </a:rPr>
            <a:t>područnih ureda </a:t>
          </a:r>
          <a:r>
            <a:rPr lang="hr-HR" sz="1600" kern="1200" dirty="0">
              <a:latin typeface="Arial" pitchFamily="34" charset="0"/>
              <a:cs typeface="Arial" pitchFamily="34" charset="0"/>
            </a:rPr>
            <a:t>koji pružaju</a:t>
          </a:r>
          <a:r>
            <a:rPr lang="en-US" sz="1600" kern="1200" dirty="0">
              <a:latin typeface="Arial" pitchFamily="34" charset="0"/>
              <a:cs typeface="Arial" pitchFamily="34" charset="0"/>
            </a:rPr>
            <a:t>: </a:t>
          </a:r>
          <a:endParaRPr lang="hr-HR" sz="1600" kern="1200" dirty="0">
            <a:latin typeface="Arial" pitchFamily="34" charset="0"/>
            <a:cs typeface="Arial" pitchFamily="34" charset="0"/>
          </a:endParaRPr>
        </a:p>
      </dsp:txBody>
      <dsp:txXfrm>
        <a:off x="0" y="656382"/>
        <a:ext cx="4374712" cy="636480"/>
      </dsp:txXfrm>
    </dsp:sp>
    <dsp:sp modelId="{CBBF0C18-1A2C-438C-B082-299F59669DA9}">
      <dsp:nvSpPr>
        <dsp:cNvPr id="0" name=""/>
        <dsp:cNvSpPr/>
      </dsp:nvSpPr>
      <dsp:spPr>
        <a:xfrm>
          <a:off x="0" y="1374903"/>
          <a:ext cx="4374712" cy="1266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897" tIns="20320" rIns="113792" bIns="20320" numCol="1" spcCol="1270" anchor="t" anchorCtr="0">
          <a:noAutofit/>
        </a:bodyPr>
        <a:lstStyle/>
        <a:p>
          <a:pPr marL="171450" lvl="1" indent="-171450" algn="l" defTabSz="711200" rtl="0">
            <a:lnSpc>
              <a:spcPct val="90000"/>
            </a:lnSpc>
            <a:spcBef>
              <a:spcPct val="0"/>
            </a:spcBef>
            <a:spcAft>
              <a:spcPct val="20000"/>
            </a:spcAft>
            <a:buChar char="•"/>
          </a:pPr>
          <a:r>
            <a:rPr lang="hr-HR" sz="1600" i="0" kern="1200" dirty="0">
              <a:latin typeface="Arial" pitchFamily="34" charset="0"/>
              <a:cs typeface="Arial" pitchFamily="34" charset="0"/>
            </a:rPr>
            <a:t>Lakši i brži pristup informacijama</a:t>
          </a:r>
        </a:p>
        <a:p>
          <a:pPr marL="171450" lvl="1" indent="-171450" algn="l" defTabSz="711200" rtl="0">
            <a:lnSpc>
              <a:spcPct val="90000"/>
            </a:lnSpc>
            <a:spcBef>
              <a:spcPct val="0"/>
            </a:spcBef>
            <a:spcAft>
              <a:spcPct val="20000"/>
            </a:spcAft>
            <a:buChar char="•"/>
          </a:pPr>
          <a:r>
            <a:rPr lang="hr-HR" sz="1600" i="0" kern="1200" dirty="0">
              <a:latin typeface="Arial" pitchFamily="34" charset="0"/>
              <a:cs typeface="Arial" pitchFamily="34" charset="0"/>
            </a:rPr>
            <a:t>Regionalnu prisutnost</a:t>
          </a:r>
        </a:p>
        <a:p>
          <a:pPr marL="171450" lvl="1" indent="-171450" algn="l" defTabSz="711200" rtl="0">
            <a:lnSpc>
              <a:spcPct val="90000"/>
            </a:lnSpc>
            <a:spcBef>
              <a:spcPct val="0"/>
            </a:spcBef>
            <a:spcAft>
              <a:spcPct val="20000"/>
            </a:spcAft>
            <a:buChar char="•"/>
          </a:pPr>
          <a:r>
            <a:rPr lang="hr-HR" sz="1600" i="0" kern="1200" dirty="0">
              <a:latin typeface="Arial" pitchFamily="34" charset="0"/>
              <a:cs typeface="Arial" pitchFamily="34" charset="0"/>
            </a:rPr>
            <a:t>Snažniju potporu malim i srednjim poduzetnicima</a:t>
          </a:r>
        </a:p>
        <a:p>
          <a:pPr marL="171450" lvl="1" indent="-171450" algn="l" defTabSz="711200" rtl="0">
            <a:lnSpc>
              <a:spcPct val="90000"/>
            </a:lnSpc>
            <a:spcBef>
              <a:spcPct val="0"/>
            </a:spcBef>
            <a:spcAft>
              <a:spcPct val="20000"/>
            </a:spcAft>
            <a:buChar char="•"/>
          </a:pPr>
          <a:r>
            <a:rPr lang="hr-HR" sz="1600" i="0" kern="1200" dirty="0">
              <a:latin typeface="Arial" pitchFamily="34" charset="0"/>
              <a:cs typeface="Arial" pitchFamily="34" charset="0"/>
            </a:rPr>
            <a:t>Savjetodavne usluge</a:t>
          </a:r>
        </a:p>
      </dsp:txBody>
      <dsp:txXfrm>
        <a:off x="0" y="1374903"/>
        <a:ext cx="4374712" cy="12668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267058-FE1F-4F57-AB3E-78FCACF7AD35}">
      <dsp:nvSpPr>
        <dsp:cNvPr id="0" name=""/>
        <dsp:cNvSpPr/>
      </dsp:nvSpPr>
      <dsp:spPr>
        <a:xfrm>
          <a:off x="3758958" y="3400599"/>
          <a:ext cx="2303877" cy="1492390"/>
        </a:xfrm>
        <a:prstGeom prst="roundRect">
          <a:avLst>
            <a:gd name="adj" fmla="val 10000"/>
          </a:avLst>
        </a:prstGeom>
        <a:solidFill>
          <a:schemeClr val="bg2">
            <a:lumMod val="90000"/>
          </a:schemeClr>
        </a:solidFill>
        <a:ln w="6350" cap="flat" cmpd="sng" algn="ctr">
          <a:solidFill>
            <a:schemeClr val="accent1"/>
          </a:solidFill>
          <a:prstDash val="solid"/>
          <a:miter lim="800000"/>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53340" tIns="53340" rIns="53340" bIns="53340" numCol="1" spcCol="1270" anchor="t" anchorCtr="0">
          <a:noAutofit/>
        </a:bodyPr>
        <a:lstStyle/>
        <a:p>
          <a:pPr marL="114300" lvl="1" indent="-114300" algn="r" defTabSz="622300">
            <a:lnSpc>
              <a:spcPct val="90000"/>
            </a:lnSpc>
            <a:spcBef>
              <a:spcPct val="0"/>
            </a:spcBef>
            <a:spcAft>
              <a:spcPct val="15000"/>
            </a:spcAft>
            <a:buChar char="•"/>
          </a:pPr>
          <a:r>
            <a:rPr lang="hr-HR" sz="1400" kern="1200" dirty="0"/>
            <a:t>Savjetodavne usluge tijekom trajanja projekta</a:t>
          </a:r>
        </a:p>
      </dsp:txBody>
      <dsp:txXfrm>
        <a:off x="4482904" y="3806480"/>
        <a:ext cx="1547148" cy="1053726"/>
      </dsp:txXfrm>
    </dsp:sp>
    <dsp:sp modelId="{439933EC-3B92-4B24-9C73-5DFCAD42632D}">
      <dsp:nvSpPr>
        <dsp:cNvPr id="0" name=""/>
        <dsp:cNvSpPr/>
      </dsp:nvSpPr>
      <dsp:spPr>
        <a:xfrm>
          <a:off x="0" y="3400599"/>
          <a:ext cx="2303877" cy="1492390"/>
        </a:xfrm>
        <a:prstGeom prst="roundRect">
          <a:avLst>
            <a:gd name="adj" fmla="val 10000"/>
          </a:avLst>
        </a:prstGeom>
        <a:solidFill>
          <a:schemeClr val="bg2">
            <a:lumMod val="90000"/>
          </a:schemeClr>
        </a:solidFill>
        <a:ln w="19050" cap="flat" cmpd="sng" algn="ctr">
          <a:solidFill>
            <a:schemeClr val="accent1"/>
          </a:solidFill>
          <a:prstDash val="solid"/>
          <a:miter lim="800000"/>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hr-HR" sz="1400" kern="1200" dirty="0">
              <a:solidFill>
                <a:schemeClr val="tx1"/>
              </a:solidFill>
            </a:rPr>
            <a:t>Osiguranje od političkih i komercijalnih rizika</a:t>
          </a:r>
        </a:p>
        <a:p>
          <a:pPr marL="114300" lvl="1" indent="-114300" algn="l" defTabSz="622300">
            <a:lnSpc>
              <a:spcPct val="90000"/>
            </a:lnSpc>
            <a:spcBef>
              <a:spcPct val="0"/>
            </a:spcBef>
            <a:spcAft>
              <a:spcPct val="15000"/>
            </a:spcAft>
            <a:buChar char="•"/>
          </a:pPr>
          <a:r>
            <a:rPr lang="hr-HR" sz="1400" kern="1200" dirty="0">
              <a:solidFill>
                <a:schemeClr val="tx1"/>
              </a:solidFill>
            </a:rPr>
            <a:t>Osiguranje izvoza</a:t>
          </a:r>
        </a:p>
      </dsp:txBody>
      <dsp:txXfrm>
        <a:off x="32783" y="3806480"/>
        <a:ext cx="1547148" cy="1053726"/>
      </dsp:txXfrm>
    </dsp:sp>
    <dsp:sp modelId="{0AF37C97-7D55-4C6D-9EE4-C019F27D5442}">
      <dsp:nvSpPr>
        <dsp:cNvPr id="0" name=""/>
        <dsp:cNvSpPr/>
      </dsp:nvSpPr>
      <dsp:spPr>
        <a:xfrm>
          <a:off x="3758958" y="229270"/>
          <a:ext cx="2303877" cy="1492390"/>
        </a:xfrm>
        <a:prstGeom prst="roundRect">
          <a:avLst>
            <a:gd name="adj" fmla="val 10000"/>
          </a:avLst>
        </a:prstGeom>
        <a:solidFill>
          <a:schemeClr val="bg2">
            <a:lumMod val="90000"/>
          </a:schemeClr>
        </a:solidFill>
        <a:ln w="6350" cap="flat" cmpd="sng" algn="ctr">
          <a:solidFill>
            <a:schemeClr val="accent1"/>
          </a:solidFill>
          <a:prstDash val="solid"/>
          <a:miter lim="800000"/>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53340" tIns="53340" rIns="53340" bIns="53340" numCol="1" spcCol="1270" anchor="t" anchorCtr="0">
          <a:noAutofit/>
        </a:bodyPr>
        <a:lstStyle/>
        <a:p>
          <a:pPr marL="114300" lvl="1" indent="-114300" algn="r" defTabSz="622300">
            <a:lnSpc>
              <a:spcPct val="90000"/>
            </a:lnSpc>
            <a:spcBef>
              <a:spcPct val="0"/>
            </a:spcBef>
            <a:spcAft>
              <a:spcPct val="15000"/>
            </a:spcAft>
            <a:buChar char="•"/>
          </a:pPr>
          <a:r>
            <a:rPr lang="hr-HR" sz="1400" kern="1200" dirty="0"/>
            <a:t>Ponudbene</a:t>
          </a:r>
        </a:p>
        <a:p>
          <a:pPr marL="114300" lvl="1" indent="-114300" algn="r" defTabSz="622300">
            <a:lnSpc>
              <a:spcPct val="90000"/>
            </a:lnSpc>
            <a:spcBef>
              <a:spcPct val="0"/>
            </a:spcBef>
            <a:spcAft>
              <a:spcPct val="15000"/>
            </a:spcAft>
            <a:buChar char="•"/>
          </a:pPr>
          <a:r>
            <a:rPr lang="hr-HR" sz="1400" kern="1200" dirty="0"/>
            <a:t>Za dobro izvršenje posla</a:t>
          </a:r>
        </a:p>
        <a:p>
          <a:pPr marL="114300" lvl="1" indent="-114300" algn="r" defTabSz="622300">
            <a:lnSpc>
              <a:spcPct val="90000"/>
            </a:lnSpc>
            <a:spcBef>
              <a:spcPct val="0"/>
            </a:spcBef>
            <a:spcAft>
              <a:spcPct val="15000"/>
            </a:spcAft>
            <a:buChar char="•"/>
          </a:pPr>
          <a:r>
            <a:rPr lang="hr-HR" sz="1400" kern="1200" dirty="0"/>
            <a:t>Za povrat avansa</a:t>
          </a:r>
        </a:p>
        <a:p>
          <a:pPr marL="114300" lvl="1" indent="-114300" algn="r" defTabSz="622300">
            <a:lnSpc>
              <a:spcPct val="90000"/>
            </a:lnSpc>
            <a:spcBef>
              <a:spcPct val="0"/>
            </a:spcBef>
            <a:spcAft>
              <a:spcPct val="15000"/>
            </a:spcAft>
            <a:buChar char="•"/>
          </a:pPr>
          <a:r>
            <a:rPr lang="hr-HR" sz="1400" kern="1200" dirty="0"/>
            <a:t>Za garantni period</a:t>
          </a:r>
        </a:p>
      </dsp:txBody>
      <dsp:txXfrm>
        <a:off x="4482904" y="262053"/>
        <a:ext cx="1547148" cy="1053726"/>
      </dsp:txXfrm>
    </dsp:sp>
    <dsp:sp modelId="{2DEF83F9-E9BD-4C59-9D07-1DC1D92A6E49}">
      <dsp:nvSpPr>
        <dsp:cNvPr id="0" name=""/>
        <dsp:cNvSpPr/>
      </dsp:nvSpPr>
      <dsp:spPr>
        <a:xfrm>
          <a:off x="0" y="229270"/>
          <a:ext cx="2303877" cy="1492390"/>
        </a:xfrm>
        <a:prstGeom prst="roundRect">
          <a:avLst>
            <a:gd name="adj" fmla="val 10000"/>
          </a:avLst>
        </a:prstGeom>
        <a:solidFill>
          <a:schemeClr val="bg2">
            <a:lumMod val="90000"/>
          </a:schemeClr>
        </a:solidFill>
        <a:ln w="6350" cap="flat" cmpd="sng" algn="ctr">
          <a:solidFill>
            <a:schemeClr val="accent1"/>
          </a:solidFill>
          <a:prstDash val="solid"/>
          <a:miter lim="800000"/>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hr-HR" sz="1400" kern="1200" dirty="0"/>
            <a:t>Krediti</a:t>
          </a:r>
        </a:p>
        <a:p>
          <a:pPr marL="114300" lvl="1" indent="-114300" algn="l" defTabSz="622300">
            <a:lnSpc>
              <a:spcPct val="90000"/>
            </a:lnSpc>
            <a:spcBef>
              <a:spcPct val="0"/>
            </a:spcBef>
            <a:spcAft>
              <a:spcPct val="15000"/>
            </a:spcAft>
            <a:buChar char="•"/>
          </a:pPr>
          <a:r>
            <a:rPr lang="hr-HR" sz="1400" kern="1200" dirty="0"/>
            <a:t>Mandatni poslovi</a:t>
          </a:r>
        </a:p>
        <a:p>
          <a:pPr marL="114300" lvl="1" indent="-114300" algn="l" defTabSz="622300">
            <a:lnSpc>
              <a:spcPct val="90000"/>
            </a:lnSpc>
            <a:spcBef>
              <a:spcPct val="0"/>
            </a:spcBef>
            <a:spcAft>
              <a:spcPct val="15000"/>
            </a:spcAft>
            <a:buChar char="•"/>
          </a:pPr>
          <a:r>
            <a:rPr lang="hr-HR" sz="1400" kern="1200" dirty="0"/>
            <a:t>EU fondovi</a:t>
          </a:r>
        </a:p>
        <a:p>
          <a:pPr marL="114300" lvl="1" indent="-114300" algn="l" defTabSz="622300">
            <a:lnSpc>
              <a:spcPct val="90000"/>
            </a:lnSpc>
            <a:spcBef>
              <a:spcPct val="0"/>
            </a:spcBef>
            <a:spcAft>
              <a:spcPct val="15000"/>
            </a:spcAft>
            <a:buChar char="•"/>
          </a:pPr>
          <a:r>
            <a:rPr lang="hr-HR" sz="1400" kern="1200" dirty="0"/>
            <a:t>Financijski instrumenti</a:t>
          </a:r>
        </a:p>
        <a:p>
          <a:pPr marL="114300" lvl="1" indent="-114300" algn="l" defTabSz="533400">
            <a:lnSpc>
              <a:spcPct val="90000"/>
            </a:lnSpc>
            <a:spcBef>
              <a:spcPct val="0"/>
            </a:spcBef>
            <a:spcAft>
              <a:spcPct val="15000"/>
            </a:spcAft>
            <a:buChar char="•"/>
          </a:pPr>
          <a:endParaRPr lang="hr-HR" sz="1200" kern="1200" dirty="0"/>
        </a:p>
        <a:p>
          <a:pPr marL="114300" lvl="1" indent="-114300" algn="l" defTabSz="533400">
            <a:lnSpc>
              <a:spcPct val="90000"/>
            </a:lnSpc>
            <a:spcBef>
              <a:spcPct val="0"/>
            </a:spcBef>
            <a:spcAft>
              <a:spcPct val="15000"/>
            </a:spcAft>
            <a:buChar char="•"/>
          </a:pPr>
          <a:endParaRPr lang="hr-HR" sz="1200" kern="1200" dirty="0"/>
        </a:p>
      </dsp:txBody>
      <dsp:txXfrm>
        <a:off x="32783" y="262053"/>
        <a:ext cx="1547148" cy="1053726"/>
      </dsp:txXfrm>
    </dsp:sp>
    <dsp:sp modelId="{AE1A785A-BA1F-4E5F-9120-95583688A1C7}">
      <dsp:nvSpPr>
        <dsp:cNvPr id="0" name=""/>
        <dsp:cNvSpPr/>
      </dsp:nvSpPr>
      <dsp:spPr>
        <a:xfrm>
          <a:off x="965390" y="495102"/>
          <a:ext cx="2019390" cy="2019390"/>
        </a:xfrm>
        <a:prstGeom prst="pieWedg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hr-HR" sz="1700" b="1" kern="1200" dirty="0"/>
            <a:t>Krediti</a:t>
          </a:r>
        </a:p>
      </dsp:txBody>
      <dsp:txXfrm>
        <a:off x="1556856" y="1086568"/>
        <a:ext cx="1427924" cy="1427924"/>
      </dsp:txXfrm>
    </dsp:sp>
    <dsp:sp modelId="{4360799B-754C-41D1-BB0A-EA075C3988D6}">
      <dsp:nvSpPr>
        <dsp:cNvPr id="0" name=""/>
        <dsp:cNvSpPr/>
      </dsp:nvSpPr>
      <dsp:spPr>
        <a:xfrm rot="5400000">
          <a:off x="3078055" y="495102"/>
          <a:ext cx="2019390" cy="2019390"/>
        </a:xfrm>
        <a:prstGeom prst="pieWedg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hr-HR" sz="1700" b="1" kern="1200" dirty="0"/>
            <a:t>Garancije i akreditivi</a:t>
          </a:r>
        </a:p>
      </dsp:txBody>
      <dsp:txXfrm rot="-5400000">
        <a:off x="3078055" y="1086568"/>
        <a:ext cx="1427924" cy="1427924"/>
      </dsp:txXfrm>
    </dsp:sp>
    <dsp:sp modelId="{7C7D93DF-3203-4A6B-8EB2-52BB2BA4A69B}">
      <dsp:nvSpPr>
        <dsp:cNvPr id="0" name=""/>
        <dsp:cNvSpPr/>
      </dsp:nvSpPr>
      <dsp:spPr>
        <a:xfrm rot="10800000">
          <a:off x="3078055" y="2607767"/>
          <a:ext cx="2019390" cy="2019390"/>
        </a:xfrm>
        <a:prstGeom prst="pieWedg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hr-HR" sz="1700" b="1" kern="1200" dirty="0"/>
            <a:t>Savjetovanje</a:t>
          </a:r>
        </a:p>
      </dsp:txBody>
      <dsp:txXfrm rot="10800000">
        <a:off x="3078055" y="2607767"/>
        <a:ext cx="1427924" cy="1427924"/>
      </dsp:txXfrm>
    </dsp:sp>
    <dsp:sp modelId="{C6CFE491-2D29-443A-82C4-EE4C25280235}">
      <dsp:nvSpPr>
        <dsp:cNvPr id="0" name=""/>
        <dsp:cNvSpPr/>
      </dsp:nvSpPr>
      <dsp:spPr>
        <a:xfrm rot="16200000">
          <a:off x="965390" y="2607767"/>
          <a:ext cx="2019390" cy="2019390"/>
        </a:xfrm>
        <a:prstGeom prst="pieWedg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hr-HR" sz="1600" b="1" kern="1200" dirty="0">
              <a:solidFill>
                <a:schemeClr val="bg1"/>
              </a:solidFill>
            </a:rPr>
            <a:t>Osiguranje</a:t>
          </a:r>
        </a:p>
      </dsp:txBody>
      <dsp:txXfrm rot="5400000">
        <a:off x="1556856" y="2607767"/>
        <a:ext cx="1427924" cy="1427924"/>
      </dsp:txXfrm>
    </dsp:sp>
    <dsp:sp modelId="{E664751C-9A95-45BC-ADC9-1211E7D2CF63}">
      <dsp:nvSpPr>
        <dsp:cNvPr id="0" name=""/>
        <dsp:cNvSpPr/>
      </dsp:nvSpPr>
      <dsp:spPr>
        <a:xfrm>
          <a:off x="2682804" y="2141395"/>
          <a:ext cx="697226" cy="606283"/>
        </a:xfrm>
        <a:prstGeom prst="circularArrow">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C7207C-FDFA-4E16-92EB-01574225734A}">
      <dsp:nvSpPr>
        <dsp:cNvPr id="0" name=""/>
        <dsp:cNvSpPr/>
      </dsp:nvSpPr>
      <dsp:spPr>
        <a:xfrm rot="10800000">
          <a:off x="2682804" y="2374581"/>
          <a:ext cx="697226" cy="606283"/>
        </a:xfrm>
        <a:prstGeom prst="circularArrow">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5E0C5F-F239-4F91-8343-67CD8D3CB3E0}">
      <dsp:nvSpPr>
        <dsp:cNvPr id="0" name=""/>
        <dsp:cNvSpPr/>
      </dsp:nvSpPr>
      <dsp:spPr>
        <a:xfrm>
          <a:off x="0" y="0"/>
          <a:ext cx="80785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5ABCD7-1BD0-4208-884E-A086A77643CC}">
      <dsp:nvSpPr>
        <dsp:cNvPr id="0" name=""/>
        <dsp:cNvSpPr/>
      </dsp:nvSpPr>
      <dsp:spPr>
        <a:xfrm>
          <a:off x="0" y="0"/>
          <a:ext cx="1556545" cy="4029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hr-HR" sz="1800" kern="1200" dirty="0">
              <a:solidFill>
                <a:schemeClr val="bg2">
                  <a:lumMod val="50000"/>
                </a:schemeClr>
              </a:solidFill>
              <a:latin typeface="+mj-lt"/>
            </a:rPr>
            <a:t>Novi programi</a:t>
          </a:r>
        </a:p>
      </dsp:txBody>
      <dsp:txXfrm>
        <a:off x="0" y="0"/>
        <a:ext cx="1556545" cy="4029840"/>
      </dsp:txXfrm>
    </dsp:sp>
    <dsp:sp modelId="{4615387E-8808-41E0-A597-98FE8F159F14}">
      <dsp:nvSpPr>
        <dsp:cNvPr id="0" name=""/>
        <dsp:cNvSpPr/>
      </dsp:nvSpPr>
      <dsp:spPr>
        <a:xfrm>
          <a:off x="1677724" y="21201"/>
          <a:ext cx="6341673" cy="424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hr-HR" sz="1800" b="1" kern="1200" dirty="0">
              <a:solidFill>
                <a:schemeClr val="bg2">
                  <a:lumMod val="50000"/>
                </a:schemeClr>
              </a:solidFill>
              <a:latin typeface="+mj-lt"/>
            </a:rPr>
            <a:t>Poduzetništvo mladih, žena i početnika</a:t>
          </a:r>
        </a:p>
      </dsp:txBody>
      <dsp:txXfrm>
        <a:off x="1677724" y="21201"/>
        <a:ext cx="6341673" cy="424038"/>
      </dsp:txXfrm>
    </dsp:sp>
    <dsp:sp modelId="{989D933E-6099-438D-93A5-9C4E03C75980}">
      <dsp:nvSpPr>
        <dsp:cNvPr id="0" name=""/>
        <dsp:cNvSpPr/>
      </dsp:nvSpPr>
      <dsp:spPr>
        <a:xfrm>
          <a:off x="1556545" y="445240"/>
          <a:ext cx="6462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79F535F-B2A3-4E34-B8CF-36D15A64A348}">
      <dsp:nvSpPr>
        <dsp:cNvPr id="0" name=""/>
        <dsp:cNvSpPr/>
      </dsp:nvSpPr>
      <dsp:spPr>
        <a:xfrm>
          <a:off x="1677724" y="466442"/>
          <a:ext cx="6341673" cy="424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hr-HR" sz="1800" b="1" kern="1200" dirty="0">
              <a:solidFill>
                <a:schemeClr val="bg2">
                  <a:lumMod val="50000"/>
                </a:schemeClr>
              </a:solidFill>
              <a:latin typeface="+mj-lt"/>
            </a:rPr>
            <a:t>Investicije privatnog sektora</a:t>
          </a:r>
        </a:p>
      </dsp:txBody>
      <dsp:txXfrm>
        <a:off x="1677724" y="466442"/>
        <a:ext cx="6341673" cy="424038"/>
      </dsp:txXfrm>
    </dsp:sp>
    <dsp:sp modelId="{70096A3F-24E6-4113-86C5-738F3BF27E50}">
      <dsp:nvSpPr>
        <dsp:cNvPr id="0" name=""/>
        <dsp:cNvSpPr/>
      </dsp:nvSpPr>
      <dsp:spPr>
        <a:xfrm>
          <a:off x="1556545" y="890480"/>
          <a:ext cx="6462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5EEE395-4097-468C-BD95-278112F3A3F1}">
      <dsp:nvSpPr>
        <dsp:cNvPr id="0" name=""/>
        <dsp:cNvSpPr/>
      </dsp:nvSpPr>
      <dsp:spPr>
        <a:xfrm>
          <a:off x="1707276" y="911682"/>
          <a:ext cx="6341673" cy="424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hr-HR" sz="1800" b="1" kern="1200" dirty="0">
              <a:solidFill>
                <a:schemeClr val="bg2">
                  <a:lumMod val="50000"/>
                </a:schemeClr>
              </a:solidFill>
              <a:latin typeface="+mj-lt"/>
            </a:rPr>
            <a:t>Priprema izvoza</a:t>
          </a:r>
        </a:p>
      </dsp:txBody>
      <dsp:txXfrm>
        <a:off x="1707276" y="911682"/>
        <a:ext cx="6341673" cy="424038"/>
      </dsp:txXfrm>
    </dsp:sp>
    <dsp:sp modelId="{987EA026-59EF-4168-9531-F01F69AC93D6}">
      <dsp:nvSpPr>
        <dsp:cNvPr id="0" name=""/>
        <dsp:cNvSpPr/>
      </dsp:nvSpPr>
      <dsp:spPr>
        <a:xfrm>
          <a:off x="1556545" y="1335720"/>
          <a:ext cx="6462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0C0FC02-339F-4CA9-A415-C57D72B9C92C}">
      <dsp:nvSpPr>
        <dsp:cNvPr id="0" name=""/>
        <dsp:cNvSpPr/>
      </dsp:nvSpPr>
      <dsp:spPr>
        <a:xfrm>
          <a:off x="1677724" y="1356922"/>
          <a:ext cx="6341673" cy="424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hr-HR" sz="1800" b="1" kern="1200" dirty="0">
              <a:solidFill>
                <a:schemeClr val="bg2">
                  <a:lumMod val="50000"/>
                </a:schemeClr>
              </a:solidFill>
              <a:latin typeface="+mj-lt"/>
            </a:rPr>
            <a:t>Investicije javnog sektora</a:t>
          </a:r>
        </a:p>
      </dsp:txBody>
      <dsp:txXfrm>
        <a:off x="1677724" y="1356922"/>
        <a:ext cx="6341673" cy="424038"/>
      </dsp:txXfrm>
    </dsp:sp>
    <dsp:sp modelId="{EC810513-3C73-4419-94D4-429E70DB9C57}">
      <dsp:nvSpPr>
        <dsp:cNvPr id="0" name=""/>
        <dsp:cNvSpPr/>
      </dsp:nvSpPr>
      <dsp:spPr>
        <a:xfrm>
          <a:off x="1556545" y="1780961"/>
          <a:ext cx="6462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AF543BF-E210-4BD3-A7AF-586BD44079BB}">
      <dsp:nvSpPr>
        <dsp:cNvPr id="0" name=""/>
        <dsp:cNvSpPr/>
      </dsp:nvSpPr>
      <dsp:spPr>
        <a:xfrm>
          <a:off x="1677724" y="1802162"/>
          <a:ext cx="6341673" cy="424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hr-HR" sz="1800" b="1" kern="1200" dirty="0">
              <a:solidFill>
                <a:schemeClr val="bg2">
                  <a:lumMod val="50000"/>
                </a:schemeClr>
              </a:solidFill>
              <a:latin typeface="+mj-lt"/>
            </a:rPr>
            <a:t>EU projekti</a:t>
          </a:r>
        </a:p>
      </dsp:txBody>
      <dsp:txXfrm>
        <a:off x="1677724" y="1802162"/>
        <a:ext cx="6341673" cy="424038"/>
      </dsp:txXfrm>
    </dsp:sp>
    <dsp:sp modelId="{F366D5EB-9795-4E24-A8BA-CF9304F525E9}">
      <dsp:nvSpPr>
        <dsp:cNvPr id="0" name=""/>
        <dsp:cNvSpPr/>
      </dsp:nvSpPr>
      <dsp:spPr>
        <a:xfrm>
          <a:off x="1556545" y="2226201"/>
          <a:ext cx="6462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6D129BA-65D9-460F-93B4-B240557FCD5B}">
      <dsp:nvSpPr>
        <dsp:cNvPr id="0" name=""/>
        <dsp:cNvSpPr/>
      </dsp:nvSpPr>
      <dsp:spPr>
        <a:xfrm>
          <a:off x="1677724" y="2247403"/>
          <a:ext cx="6341673" cy="424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hr-HR" sz="1800" b="1" kern="1200" dirty="0">
              <a:solidFill>
                <a:schemeClr val="bg2">
                  <a:lumMod val="50000"/>
                </a:schemeClr>
              </a:solidFill>
              <a:latin typeface="+mj-lt"/>
            </a:rPr>
            <a:t>Obrtna sredstva</a:t>
          </a:r>
        </a:p>
      </dsp:txBody>
      <dsp:txXfrm>
        <a:off x="1677724" y="2247403"/>
        <a:ext cx="6341673" cy="424038"/>
      </dsp:txXfrm>
    </dsp:sp>
    <dsp:sp modelId="{D3699585-2E0B-4FE5-9C74-C25599BAC162}">
      <dsp:nvSpPr>
        <dsp:cNvPr id="0" name=""/>
        <dsp:cNvSpPr/>
      </dsp:nvSpPr>
      <dsp:spPr>
        <a:xfrm>
          <a:off x="1556545" y="2671441"/>
          <a:ext cx="6462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1CB07B8-6153-40ED-8740-B796498758BE}">
      <dsp:nvSpPr>
        <dsp:cNvPr id="0" name=""/>
        <dsp:cNvSpPr/>
      </dsp:nvSpPr>
      <dsp:spPr>
        <a:xfrm>
          <a:off x="1677724" y="2692643"/>
          <a:ext cx="6341673" cy="424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hr-HR" sz="1800" kern="1200" dirty="0">
              <a:solidFill>
                <a:schemeClr val="bg2">
                  <a:lumMod val="50000"/>
                </a:schemeClr>
              </a:solidFill>
              <a:latin typeface="+mj-lt"/>
            </a:rPr>
            <a:t>Financijsko restrukturiranje</a:t>
          </a:r>
        </a:p>
      </dsp:txBody>
      <dsp:txXfrm>
        <a:off x="1677724" y="2692643"/>
        <a:ext cx="6341673" cy="424038"/>
      </dsp:txXfrm>
    </dsp:sp>
    <dsp:sp modelId="{A16EE7C1-9963-4B44-B6AA-D1E3E8FA9DD2}">
      <dsp:nvSpPr>
        <dsp:cNvPr id="0" name=""/>
        <dsp:cNvSpPr/>
      </dsp:nvSpPr>
      <dsp:spPr>
        <a:xfrm>
          <a:off x="1556545" y="3116681"/>
          <a:ext cx="6462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B6F274-AF59-4823-8884-4CA626F2496E}">
      <dsp:nvSpPr>
        <dsp:cNvPr id="0" name=""/>
        <dsp:cNvSpPr/>
      </dsp:nvSpPr>
      <dsp:spPr>
        <a:xfrm>
          <a:off x="1677724" y="3137883"/>
          <a:ext cx="6341673" cy="424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hr-HR" sz="1800" kern="1200" dirty="0">
              <a:solidFill>
                <a:schemeClr val="bg2">
                  <a:lumMod val="50000"/>
                </a:schemeClr>
              </a:solidFill>
              <a:latin typeface="+mj-lt"/>
            </a:rPr>
            <a:t>Kredit kupcu </a:t>
          </a:r>
        </a:p>
      </dsp:txBody>
      <dsp:txXfrm>
        <a:off x="1677724" y="3137883"/>
        <a:ext cx="6341673" cy="424038"/>
      </dsp:txXfrm>
    </dsp:sp>
    <dsp:sp modelId="{8244317E-DEA7-4E12-986C-57C5D7696CF2}">
      <dsp:nvSpPr>
        <dsp:cNvPr id="0" name=""/>
        <dsp:cNvSpPr/>
      </dsp:nvSpPr>
      <dsp:spPr>
        <a:xfrm>
          <a:off x="1556545" y="3561922"/>
          <a:ext cx="6462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607E667-39EA-467D-87BA-E284E9D5F0A9}">
      <dsp:nvSpPr>
        <dsp:cNvPr id="0" name=""/>
        <dsp:cNvSpPr/>
      </dsp:nvSpPr>
      <dsp:spPr>
        <a:xfrm>
          <a:off x="1677724" y="3583123"/>
          <a:ext cx="6341673" cy="424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hr-HR" sz="1800" kern="1200" dirty="0">
              <a:solidFill>
                <a:schemeClr val="bg2">
                  <a:lumMod val="50000"/>
                </a:schemeClr>
              </a:solidFill>
              <a:latin typeface="+mj-lt"/>
            </a:rPr>
            <a:t>Kredit dobavljača</a:t>
          </a:r>
        </a:p>
      </dsp:txBody>
      <dsp:txXfrm>
        <a:off x="1677724" y="3583123"/>
        <a:ext cx="6341673" cy="424038"/>
      </dsp:txXfrm>
    </dsp:sp>
    <dsp:sp modelId="{9CCB4153-F944-40BB-91D7-75C0754A5F82}">
      <dsp:nvSpPr>
        <dsp:cNvPr id="0" name=""/>
        <dsp:cNvSpPr/>
      </dsp:nvSpPr>
      <dsp:spPr>
        <a:xfrm>
          <a:off x="1556545" y="4007162"/>
          <a:ext cx="6462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084D3-2A02-4BC2-BBCB-A3F0CA4A94E5}" type="datetimeFigureOut">
              <a:rPr lang="hr-HR" smtClean="0"/>
              <a:t>14.9.2021.</a:t>
            </a:fld>
            <a:endParaRPr lang="hr-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68A09D-5CA7-4994-A299-18D274EE2893}" type="slidenum">
              <a:rPr lang="hr-HR" smtClean="0"/>
              <a:t>‹#›</a:t>
            </a:fld>
            <a:endParaRPr lang="hr-HR"/>
          </a:p>
        </p:txBody>
      </p:sp>
    </p:spTree>
    <p:extLst>
      <p:ext uri="{BB962C8B-B14F-4D97-AF65-F5344CB8AC3E}">
        <p14:creationId xmlns:p14="http://schemas.microsoft.com/office/powerpoint/2010/main" val="2084314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hr-HR" dirty="0"/>
          </a:p>
          <a:p>
            <a:pPr algn="just"/>
            <a:r>
              <a:rPr lang="hr-HR" dirty="0"/>
              <a:t>Kako bismo olakšali snalaženje i korištenje naših sredstava kreditiranja poduzetnicima (ali i sebi) 25 programa kreditiranja „saželi smo u 9”.</a:t>
            </a:r>
          </a:p>
          <a:p>
            <a:pPr algn="just"/>
            <a:endParaRPr lang="hr-HR" dirty="0"/>
          </a:p>
          <a:p>
            <a:pPr algn="just"/>
            <a:r>
              <a:rPr lang="hr-HR" dirty="0"/>
              <a:t>2 programa kreditiranja namijenjena izvozu – Kredit kupcu i Kredit dobavljača nisu mijenjani jer se radi o specifičnim programima koji se provode sukladno međunarodnim pravilima, a program Financijsko restrukturiranje neznatno je izmijenjen. </a:t>
            </a:r>
          </a:p>
          <a:p>
            <a:pPr algn="just"/>
            <a:endParaRPr lang="hr-HR" dirty="0"/>
          </a:p>
          <a:p>
            <a:pPr algn="just"/>
            <a:r>
              <a:rPr lang="hr-HR" dirty="0"/>
              <a:t>Ostali programi značajno su izmijenjeni, odnosno više programa je spojeno. </a:t>
            </a:r>
          </a:p>
          <a:p>
            <a:pPr algn="just"/>
            <a:endParaRPr lang="hr-HR" dirty="0"/>
          </a:p>
          <a:p>
            <a:pPr algn="just"/>
            <a:r>
              <a:rPr lang="hr-HR" dirty="0"/>
              <a:t>Pri tom smo posebno pazili da korisnici niti po jednom kriteriju ne budu zakinuti, da ne izostavimo pojedine djelatnosti ili im ne otežamo uvjete kreditiranja, a za pojedine smo grupe korisnika uveli i povoljnije uvjete kreditiranja. </a:t>
            </a:r>
          </a:p>
          <a:p>
            <a:pPr algn="just"/>
            <a:endParaRPr lang="hr-HR" dirty="0"/>
          </a:p>
          <a:p>
            <a:pPr algn="just"/>
            <a:r>
              <a:rPr lang="hr-HR" dirty="0"/>
              <a:t>Ukratko ćemo u nastavku proći 6 novih programa, a detaljne uvjete možete naći u materijalima koje smo vam pripremili. </a:t>
            </a:r>
          </a:p>
        </p:txBody>
      </p:sp>
      <p:sp>
        <p:nvSpPr>
          <p:cNvPr id="4" name="Slide Number Placeholder 3"/>
          <p:cNvSpPr>
            <a:spLocks noGrp="1"/>
          </p:cNvSpPr>
          <p:nvPr>
            <p:ph type="sldNum" sz="quarter" idx="5"/>
          </p:nvPr>
        </p:nvSpPr>
        <p:spPr/>
        <p:txBody>
          <a:bodyPr/>
          <a:lstStyle/>
          <a:p>
            <a:fld id="{08E0E227-5C01-40B5-8C63-D6B95CD2C031}" type="slidenum">
              <a:rPr lang="hr-HR" smtClean="0"/>
              <a:t>9</a:t>
            </a:fld>
            <a:endParaRPr lang="hr-HR"/>
          </a:p>
        </p:txBody>
      </p:sp>
    </p:spTree>
    <p:extLst>
      <p:ext uri="{BB962C8B-B14F-4D97-AF65-F5344CB8AC3E}">
        <p14:creationId xmlns:p14="http://schemas.microsoft.com/office/powerpoint/2010/main" val="3830592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312738"/>
            <a:ext cx="5438775" cy="3060700"/>
          </a:xfrm>
        </p:spPr>
      </p:sp>
      <p:sp>
        <p:nvSpPr>
          <p:cNvPr id="3" name="Notes Placeholder 2"/>
          <p:cNvSpPr>
            <a:spLocks noGrp="1"/>
          </p:cNvSpPr>
          <p:nvPr>
            <p:ph type="body" idx="1"/>
          </p:nvPr>
        </p:nvSpPr>
        <p:spPr>
          <a:xfrm>
            <a:off x="420688" y="3524795"/>
            <a:ext cx="5997048" cy="6152819"/>
          </a:xfrm>
        </p:spPr>
        <p:txBody>
          <a:bodyPr/>
          <a:lstStyle/>
          <a:p>
            <a:pPr algn="just"/>
            <a:r>
              <a:rPr lang="hr-HR" sz="1100" b="1" u="sng" kern="1200" dirty="0">
                <a:solidFill>
                  <a:schemeClr val="tx1"/>
                </a:solidFill>
                <a:effectLst/>
                <a:latin typeface="+mn-lt"/>
                <a:ea typeface="+mn-ea"/>
                <a:cs typeface="+mn-cs"/>
              </a:rPr>
              <a:t>Financijski instrumenti</a:t>
            </a:r>
          </a:p>
          <a:p>
            <a:pPr algn="just"/>
            <a:endParaRPr lang="hr-HR" sz="1100" kern="1200" dirty="0">
              <a:solidFill>
                <a:schemeClr val="tx1"/>
              </a:solidFill>
              <a:effectLst/>
              <a:latin typeface="+mn-lt"/>
              <a:ea typeface="+mn-ea"/>
              <a:cs typeface="+mn-cs"/>
            </a:endParaRPr>
          </a:p>
          <a:p>
            <a:pPr algn="just"/>
            <a:r>
              <a:rPr lang="hr-HR" sz="1100" kern="1200" dirty="0">
                <a:solidFill>
                  <a:schemeClr val="tx1"/>
                </a:solidFill>
                <a:effectLst/>
                <a:latin typeface="+mn-lt"/>
                <a:ea typeface="+mn-ea"/>
                <a:cs typeface="+mn-cs"/>
              </a:rPr>
              <a:t>HBOR trenutno provodi tri financijska instrumenta: </a:t>
            </a:r>
          </a:p>
          <a:p>
            <a:pPr marL="228600" indent="-228600" algn="just">
              <a:buFont typeface="Arial" panose="020B0604020202020204" pitchFamily="34" charset="0"/>
              <a:buChar char="•"/>
            </a:pPr>
            <a:r>
              <a:rPr lang="hr-HR" sz="1100" kern="1200" dirty="0">
                <a:solidFill>
                  <a:schemeClr val="tx1"/>
                </a:solidFill>
                <a:effectLst/>
                <a:latin typeface="+mn-lt"/>
                <a:ea typeface="+mn-ea"/>
                <a:cs typeface="+mn-cs"/>
              </a:rPr>
              <a:t>Krediti za rast i razvoj, namijenjeni privatnom sektoru, koji se odobravaju putem banaka, bez uobičajenih naknada i s niskim kamatnim stopama,</a:t>
            </a:r>
          </a:p>
          <a:p>
            <a:pPr marL="228600" indent="-228600" algn="just">
              <a:buFont typeface="Arial" panose="020B0604020202020204" pitchFamily="34" charset="0"/>
              <a:buChar char="•"/>
            </a:pPr>
            <a:r>
              <a:rPr lang="hr-HR" sz="1100" kern="1200" dirty="0">
                <a:solidFill>
                  <a:schemeClr val="tx1"/>
                </a:solidFill>
                <a:effectLst/>
                <a:latin typeface="+mn-lt"/>
                <a:ea typeface="+mn-ea"/>
                <a:cs typeface="+mn-cs"/>
              </a:rPr>
              <a:t>Dva financijska instrumenta koja su aktivna provode se izravno – namijenjena su javnom sektoru i to za kreditiranje projekata energetske učinkovitosti i javne rasvjete. Krediti se odobravaju također bez naknada, uz kamatne stope 0,1%, 0,25% i 0,5% ovisno o području ulaganja. </a:t>
            </a:r>
          </a:p>
          <a:p>
            <a:pPr algn="just"/>
            <a:endParaRPr lang="hr-HR" sz="1100" kern="1200" dirty="0">
              <a:solidFill>
                <a:schemeClr val="tx1"/>
              </a:solidFill>
              <a:effectLst/>
              <a:latin typeface="+mn-lt"/>
              <a:ea typeface="+mn-ea"/>
              <a:cs typeface="+mn-cs"/>
            </a:endParaRPr>
          </a:p>
          <a:p>
            <a:pPr algn="just"/>
            <a:r>
              <a:rPr lang="hr-HR" sz="1100" b="1" u="sng" kern="1200" dirty="0">
                <a:solidFill>
                  <a:schemeClr val="tx1"/>
                </a:solidFill>
                <a:effectLst/>
                <a:latin typeface="+mn-lt"/>
                <a:ea typeface="+mn-ea"/>
                <a:cs typeface="+mn-cs"/>
              </a:rPr>
              <a:t>ESIF Krediti za rast i razvoj</a:t>
            </a:r>
          </a:p>
          <a:p>
            <a:pPr algn="just"/>
            <a:r>
              <a:rPr lang="hr-HR" sz="1100" kern="1200" dirty="0">
                <a:solidFill>
                  <a:schemeClr val="tx1"/>
                </a:solidFill>
                <a:effectLst/>
                <a:latin typeface="+mn-lt"/>
                <a:ea typeface="+mn-ea"/>
                <a:cs typeface="+mn-cs"/>
              </a:rPr>
              <a:t>Putem poslovnih banaka do sada je odobreno gotovo 220 milijuna kuna sredstava iz financijskog instrumenta ESIF Krediti za rast i razvoj, odnosno gotovo 440 milijuna kuna (28%) kada se pribroje sredstva poslovnih banaka.</a:t>
            </a:r>
          </a:p>
          <a:p>
            <a:pPr marL="0" marR="0" lvl="0" indent="0" algn="just" defTabSz="914400" rtl="0" eaLnBrk="1" fontAlgn="auto" latinLnBrk="0" hangingPunct="1">
              <a:lnSpc>
                <a:spcPct val="100000"/>
              </a:lnSpc>
              <a:spcBef>
                <a:spcPts val="0"/>
              </a:spcBef>
              <a:spcAft>
                <a:spcPts val="0"/>
              </a:spcAft>
              <a:buClrTx/>
              <a:buSzTx/>
              <a:buFontTx/>
              <a:buNone/>
              <a:tabLst/>
              <a:defRPr/>
            </a:pPr>
            <a:r>
              <a:rPr lang="hr-HR" sz="1100" kern="1200" dirty="0">
                <a:solidFill>
                  <a:schemeClr val="tx1"/>
                </a:solidFill>
                <a:effectLst/>
                <a:latin typeface="+mn-lt"/>
                <a:ea typeface="+mn-ea"/>
                <a:cs typeface="+mn-cs"/>
              </a:rPr>
              <a:t>Kamatne stope za krajnjeg primatelja prema dosadašnjim odobrenjima iznosile su od 1,05% do 1,7%, a na dan 31.5. prosječna ponderirana kamatna stopa iznosi 1,32%.</a:t>
            </a:r>
          </a:p>
          <a:p>
            <a:pPr algn="just"/>
            <a:endParaRPr lang="hr-HR" sz="1100" kern="1200" dirty="0">
              <a:solidFill>
                <a:schemeClr val="tx1"/>
              </a:solidFill>
              <a:effectLst/>
              <a:latin typeface="+mn-lt"/>
              <a:ea typeface="+mn-ea"/>
              <a:cs typeface="+mn-cs"/>
            </a:endParaRPr>
          </a:p>
          <a:p>
            <a:pPr algn="just"/>
            <a:endParaRPr lang="hr-HR" sz="1100" kern="1200" dirty="0">
              <a:solidFill>
                <a:schemeClr val="tx1"/>
              </a:solidFill>
              <a:effectLst/>
              <a:latin typeface="+mn-lt"/>
              <a:ea typeface="+mn-ea"/>
              <a:cs typeface="+mn-cs"/>
            </a:endParaRPr>
          </a:p>
          <a:p>
            <a:pPr algn="just"/>
            <a:r>
              <a:rPr lang="hr-HR" sz="1100" kern="1200" dirty="0">
                <a:solidFill>
                  <a:schemeClr val="tx1"/>
                </a:solidFill>
                <a:effectLst/>
                <a:latin typeface="+mn-lt"/>
                <a:ea typeface="+mn-ea"/>
                <a:cs typeface="+mn-cs"/>
              </a:rPr>
              <a:t>Poduzetnici kojima su odobrena ova sredstva zapošljavaju ukupno više od 3 tisuće radnika, a očekuje se kreiranje više od 320 novih radnih mjesta investiranjem sredstava ovog financijskog instrumenta (</a:t>
            </a:r>
            <a:r>
              <a:rPr lang="hr-HR" sz="1100" i="1" kern="1200" dirty="0">
                <a:solidFill>
                  <a:schemeClr val="tx1"/>
                </a:solidFill>
                <a:effectLst/>
                <a:latin typeface="+mn-lt"/>
                <a:ea typeface="+mn-ea"/>
                <a:cs typeface="+mn-cs"/>
              </a:rPr>
              <a:t>podaci iz investicijskih studija</a:t>
            </a:r>
            <a:r>
              <a:rPr lang="hr-HR" sz="1100" kern="1200" dirty="0">
                <a:solidFill>
                  <a:schemeClr val="tx1"/>
                </a:solidFill>
                <a:effectLst/>
                <a:latin typeface="+mn-lt"/>
                <a:ea typeface="+mn-ea"/>
                <a:cs typeface="+mn-cs"/>
              </a:rPr>
              <a:t>). </a:t>
            </a:r>
          </a:p>
          <a:p>
            <a:pPr algn="just"/>
            <a:r>
              <a:rPr lang="hr-HR" sz="1100" kern="1200" dirty="0">
                <a:solidFill>
                  <a:schemeClr val="tx1"/>
                </a:solidFill>
                <a:effectLst/>
                <a:latin typeface="+mn-lt"/>
                <a:ea typeface="+mn-ea"/>
                <a:cs typeface="+mn-cs"/>
              </a:rPr>
              <a:t>Izuzetno je velik interes i javnog sektora za sredstva iz ESIF Kredita za energetsku učinkovitost, te smo već zatražili i povećanje prvotno dodijeljene alokacije koja je iznosila 25 milijuna eura. </a:t>
            </a:r>
          </a:p>
          <a:p>
            <a:pPr algn="just"/>
            <a:endParaRPr lang="hr-HR" sz="1100" kern="1200" dirty="0">
              <a:solidFill>
                <a:schemeClr val="tx1"/>
              </a:solidFill>
              <a:effectLst/>
              <a:latin typeface="+mn-lt"/>
              <a:ea typeface="+mn-ea"/>
              <a:cs typeface="+mn-cs"/>
            </a:endParaRPr>
          </a:p>
          <a:p>
            <a:pPr lvl="0" algn="just"/>
            <a:r>
              <a:rPr lang="hr-HR" sz="1100" kern="1200" dirty="0">
                <a:solidFill>
                  <a:schemeClr val="tx1"/>
                </a:solidFill>
                <a:effectLst/>
                <a:latin typeface="+mn-lt"/>
                <a:ea typeface="+mn-ea"/>
                <a:cs typeface="+mn-cs"/>
              </a:rPr>
              <a:t>U završnoj smo fazi i pred potpisivanjem Sporazuma s odabranim financijskim posrednicima za financijski instrument „Investicijski krediti za ruralni razvoj“ i očekujemo najesen početak provedbe ovog instrumenta koji će omogućiti povoljno kreditiranje ulaganja u poljoprivrednu proizvodnju.</a:t>
            </a:r>
          </a:p>
          <a:p>
            <a:pPr lvl="0" algn="just"/>
            <a:endParaRPr lang="hr-HR" sz="1100" kern="1200" dirty="0">
              <a:solidFill>
                <a:schemeClr val="tx1"/>
              </a:solidFill>
              <a:effectLst/>
              <a:latin typeface="+mn-lt"/>
              <a:ea typeface="+mn-ea"/>
              <a:cs typeface="+mn-cs"/>
            </a:endParaRPr>
          </a:p>
          <a:p>
            <a:pPr lvl="0" algn="just"/>
            <a:r>
              <a:rPr lang="hr-HR" sz="1100" kern="1200" dirty="0">
                <a:solidFill>
                  <a:schemeClr val="tx1"/>
                </a:solidFill>
                <a:effectLst/>
                <a:latin typeface="+mn-lt"/>
                <a:ea typeface="+mn-ea"/>
                <a:cs typeface="+mn-cs"/>
              </a:rPr>
              <a:t>Očekujemo da će financijski instrument „Energetska učinkovitost za poduzetnike“ biti dostupan na tržištu početkom 2020. godine i omogućiti povoljno kreditiranje projekata energetske učinkovitosti naših poduzetnika iz proizvodne industrije i uslužnih djelatnosti.</a:t>
            </a:r>
          </a:p>
          <a:p>
            <a:pPr lvl="0" algn="just"/>
            <a:endParaRPr lang="hr-HR" sz="1100" kern="1200" dirty="0">
              <a:solidFill>
                <a:schemeClr val="tx1"/>
              </a:solidFill>
              <a:effectLst/>
              <a:latin typeface="+mn-lt"/>
              <a:ea typeface="+mn-ea"/>
              <a:cs typeface="+mn-cs"/>
            </a:endParaRPr>
          </a:p>
          <a:p>
            <a:pPr lvl="0" algn="just"/>
            <a:r>
              <a:rPr lang="hr-HR" sz="1100" kern="1200" dirty="0">
                <a:solidFill>
                  <a:schemeClr val="tx1"/>
                </a:solidFill>
                <a:effectLst/>
                <a:latin typeface="+mn-lt"/>
                <a:ea typeface="+mn-ea"/>
                <a:cs typeface="+mn-cs"/>
              </a:rPr>
              <a:t>Ovisno o mogućnostima, u financijskom razdoblju 2021. – 2027., planirati ćemo nove financijske instrumente.</a:t>
            </a:r>
          </a:p>
        </p:txBody>
      </p:sp>
      <p:sp>
        <p:nvSpPr>
          <p:cNvPr id="4" name="Slide Number Placeholder 3"/>
          <p:cNvSpPr>
            <a:spLocks noGrp="1"/>
          </p:cNvSpPr>
          <p:nvPr>
            <p:ph type="sldNum" sz="quarter" idx="5"/>
          </p:nvPr>
        </p:nvSpPr>
        <p:spPr/>
        <p:txBody>
          <a:bodyPr/>
          <a:lstStyle/>
          <a:p>
            <a:fld id="{08E0E227-5C01-40B5-8C63-D6B95CD2C031}" type="slidenum">
              <a:rPr lang="hr-HR" smtClean="0"/>
              <a:t>14</a:t>
            </a:fld>
            <a:endParaRPr lang="hr-HR"/>
          </a:p>
        </p:txBody>
      </p:sp>
    </p:spTree>
    <p:extLst>
      <p:ext uri="{BB962C8B-B14F-4D97-AF65-F5344CB8AC3E}">
        <p14:creationId xmlns:p14="http://schemas.microsoft.com/office/powerpoint/2010/main" val="7471746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7.png"/><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oleObject" Target="../embeddings/oleObject1.bin"/></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aslovna stranic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5CDFE23-56EA-44F7-8DD4-18374FE0276A}"/>
              </a:ext>
            </a:extLst>
          </p:cNvPr>
          <p:cNvSpPr/>
          <p:nvPr userDrawn="1"/>
        </p:nvSpPr>
        <p:spPr>
          <a:xfrm>
            <a:off x="-1" y="2639504"/>
            <a:ext cx="6664751" cy="1734531"/>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pic>
        <p:nvPicPr>
          <p:cNvPr id="12" name="Picture 11">
            <a:extLst>
              <a:ext uri="{FF2B5EF4-FFF2-40B4-BE49-F238E27FC236}">
                <a16:creationId xmlns:a16="http://schemas.microsoft.com/office/drawing/2014/main" id="{EBC5C09F-DA33-43B7-B057-FDE7FADA5A8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61533" y="5133042"/>
            <a:ext cx="2193147" cy="604818"/>
          </a:xfrm>
          <a:prstGeom prst="rect">
            <a:avLst/>
          </a:prstGeom>
        </p:spPr>
      </p:pic>
      <p:sp>
        <p:nvSpPr>
          <p:cNvPr id="14" name="Text Placeholder 13">
            <a:extLst>
              <a:ext uri="{FF2B5EF4-FFF2-40B4-BE49-F238E27FC236}">
                <a16:creationId xmlns:a16="http://schemas.microsoft.com/office/drawing/2014/main" id="{AB06FEB7-3DAF-4329-861C-DCB7D80CD3EB}"/>
              </a:ext>
            </a:extLst>
          </p:cNvPr>
          <p:cNvSpPr>
            <a:spLocks noGrp="1"/>
          </p:cNvSpPr>
          <p:nvPr>
            <p:ph type="body" sz="quarter" idx="11" hasCustomPrompt="1"/>
          </p:nvPr>
        </p:nvSpPr>
        <p:spPr>
          <a:xfrm>
            <a:off x="858328" y="2959806"/>
            <a:ext cx="5099050" cy="725487"/>
          </a:xfrm>
          <a:prstGeom prst="rect">
            <a:avLst/>
          </a:prstGeom>
        </p:spPr>
        <p:txBody>
          <a:bodyPr/>
          <a:lstStyle>
            <a:lvl1pPr marL="0" indent="0">
              <a:buNone/>
              <a:defRPr sz="4000">
                <a:solidFill>
                  <a:srgbClr val="FF0000"/>
                </a:solidFill>
                <a:latin typeface="+mj-lt"/>
              </a:defRPr>
            </a:lvl1pPr>
          </a:lstStyle>
          <a:p>
            <a:pPr lvl="0"/>
            <a:r>
              <a:rPr lang="hr-HR" dirty="0"/>
              <a:t>Naslov prezentacije</a:t>
            </a:r>
            <a:endParaRPr lang="en-US" dirty="0"/>
          </a:p>
        </p:txBody>
      </p:sp>
      <p:sp>
        <p:nvSpPr>
          <p:cNvPr id="18" name="Text Placeholder 17">
            <a:extLst>
              <a:ext uri="{FF2B5EF4-FFF2-40B4-BE49-F238E27FC236}">
                <a16:creationId xmlns:a16="http://schemas.microsoft.com/office/drawing/2014/main" id="{F12D85AF-5269-4F06-8B59-6292225824AC}"/>
              </a:ext>
            </a:extLst>
          </p:cNvPr>
          <p:cNvSpPr>
            <a:spLocks noGrp="1"/>
          </p:cNvSpPr>
          <p:nvPr>
            <p:ph type="body" sz="quarter" idx="12" hasCustomPrompt="1"/>
          </p:nvPr>
        </p:nvSpPr>
        <p:spPr>
          <a:xfrm>
            <a:off x="858838" y="3590318"/>
            <a:ext cx="5099050" cy="396875"/>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7" name="TextBox 6">
            <a:extLst>
              <a:ext uri="{FF2B5EF4-FFF2-40B4-BE49-F238E27FC236}">
                <a16:creationId xmlns:a16="http://schemas.microsoft.com/office/drawing/2014/main" id="{580BC5E3-A76D-435E-98AB-5A3B8163864E}"/>
              </a:ext>
            </a:extLst>
          </p:cNvPr>
          <p:cNvSpPr txBox="1"/>
          <p:nvPr userDrawn="1"/>
        </p:nvSpPr>
        <p:spPr>
          <a:xfrm>
            <a:off x="9851424"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Tree>
    <p:extLst>
      <p:ext uri="{BB962C8B-B14F-4D97-AF65-F5344CB8AC3E}">
        <p14:creationId xmlns:p14="http://schemas.microsoft.com/office/powerpoint/2010/main" val="3379618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3">
            <a:extLst>
              <a:ext uri="{FF2B5EF4-FFF2-40B4-BE49-F238E27FC236}">
                <a16:creationId xmlns:a16="http://schemas.microsoft.com/office/drawing/2014/main" id="{445BEE65-0FBC-4245-881B-4582BC890825}"/>
              </a:ext>
            </a:extLst>
          </p:cNvPr>
          <p:cNvSpPr>
            <a:spLocks noGrp="1"/>
          </p:cNvSpPr>
          <p:nvPr>
            <p:ph type="dt" sz="half" idx="10"/>
          </p:nvPr>
        </p:nvSpPr>
        <p:spPr/>
        <p:txBody>
          <a:bodyPr/>
          <a:lstStyle>
            <a:lvl1pPr>
              <a:defRPr/>
            </a:lvl1pPr>
          </a:lstStyle>
          <a:p>
            <a:pPr>
              <a:defRPr/>
            </a:pPr>
            <a:fld id="{852200F3-C3E8-48B4-8962-F2596F129264}" type="datetime1">
              <a:rPr lang="sr-Latn-CS"/>
              <a:pPr>
                <a:defRPr/>
              </a:pPr>
              <a:t>14.9.2021.</a:t>
            </a:fld>
            <a:endParaRPr lang="de-DE"/>
          </a:p>
        </p:txBody>
      </p:sp>
      <p:sp>
        <p:nvSpPr>
          <p:cNvPr id="6" name="Fußzeilenplatzhalter 4">
            <a:extLst>
              <a:ext uri="{FF2B5EF4-FFF2-40B4-BE49-F238E27FC236}">
                <a16:creationId xmlns:a16="http://schemas.microsoft.com/office/drawing/2014/main" id="{69B81C5F-CE82-4210-80AD-725556056A09}"/>
              </a:ext>
            </a:extLst>
          </p:cNvPr>
          <p:cNvSpPr>
            <a:spLocks noGrp="1"/>
          </p:cNvSpPr>
          <p:nvPr>
            <p:ph type="ftr" sz="quarter" idx="11"/>
          </p:nvPr>
        </p:nvSpPr>
        <p:spPr/>
        <p:txBody>
          <a:bodyPr/>
          <a:lstStyle>
            <a:lvl1pPr>
              <a:defRPr/>
            </a:lvl1pPr>
          </a:lstStyle>
          <a:p>
            <a:pPr>
              <a:defRPr/>
            </a:pPr>
            <a:endParaRPr lang="de-DE"/>
          </a:p>
        </p:txBody>
      </p:sp>
      <p:sp>
        <p:nvSpPr>
          <p:cNvPr id="7" name="Foliennummernplatzhalter 5">
            <a:extLst>
              <a:ext uri="{FF2B5EF4-FFF2-40B4-BE49-F238E27FC236}">
                <a16:creationId xmlns:a16="http://schemas.microsoft.com/office/drawing/2014/main" id="{CB2B9DB2-0702-4810-9CA3-B4B61453AEBF}"/>
              </a:ext>
            </a:extLst>
          </p:cNvPr>
          <p:cNvSpPr>
            <a:spLocks noGrp="1"/>
          </p:cNvSpPr>
          <p:nvPr>
            <p:ph type="sldNum" sz="quarter" idx="12"/>
          </p:nvPr>
        </p:nvSpPr>
        <p:spPr/>
        <p:txBody>
          <a:bodyPr/>
          <a:lstStyle>
            <a:lvl1pPr>
              <a:defRPr/>
            </a:lvl1pPr>
          </a:lstStyle>
          <a:p>
            <a:pPr>
              <a:defRPr/>
            </a:pPr>
            <a:fld id="{7D9FE6BB-0269-4235-9C83-F198A8097D2D}" type="slidenum">
              <a:rPr lang="de-DE" altLang="sr-Latn-RS"/>
              <a:pPr>
                <a:defRPr/>
              </a:pPr>
              <a:t>‹#›</a:t>
            </a:fld>
            <a:endParaRPr lang="de-DE" altLang="sr-Latn-RS"/>
          </a:p>
        </p:txBody>
      </p:sp>
    </p:spTree>
    <p:extLst>
      <p:ext uri="{BB962C8B-B14F-4D97-AF65-F5344CB8AC3E}">
        <p14:creationId xmlns:p14="http://schemas.microsoft.com/office/powerpoint/2010/main" val="2250408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Slide - tekst i fotografij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15F48499-AEB5-476F-80BE-FA6F51A8627C}"/>
              </a:ext>
            </a:extLst>
          </p:cNvPr>
          <p:cNvSpPr>
            <a:spLocks noGrp="1"/>
          </p:cNvSpPr>
          <p:nvPr>
            <p:ph type="pic" sz="quarter" idx="13"/>
          </p:nvPr>
        </p:nvSpPr>
        <p:spPr>
          <a:xfrm>
            <a:off x="0" y="212035"/>
            <a:ext cx="6082748" cy="6645964"/>
          </a:xfrm>
          <a:prstGeom prst="rect">
            <a:avLst/>
          </a:prstGeom>
        </p:spPr>
        <p:txBody>
          <a:bodyPr/>
          <a:lstStyle/>
          <a:p>
            <a:endParaRPr lang="hr-HR"/>
          </a:p>
        </p:txBody>
      </p:sp>
      <p:sp>
        <p:nvSpPr>
          <p:cNvPr id="16" name="Text Placeholder 16">
            <a:extLst>
              <a:ext uri="{FF2B5EF4-FFF2-40B4-BE49-F238E27FC236}">
                <a16:creationId xmlns:a16="http://schemas.microsoft.com/office/drawing/2014/main" id="{10692999-FA00-443C-A9E2-9C6420384496}"/>
              </a:ext>
            </a:extLst>
          </p:cNvPr>
          <p:cNvSpPr>
            <a:spLocks noGrp="1"/>
          </p:cNvSpPr>
          <p:nvPr>
            <p:ph type="body" sz="quarter" idx="16" hasCustomPrompt="1"/>
          </p:nvPr>
        </p:nvSpPr>
        <p:spPr>
          <a:xfrm>
            <a:off x="6639273" y="4080342"/>
            <a:ext cx="5022634" cy="1883896"/>
          </a:xfrm>
          <a:prstGeom prst="rect">
            <a:avLst/>
          </a:prstGeom>
        </p:spPr>
        <p:txBody>
          <a:bodyPr/>
          <a:lstStyle>
            <a:lvl1pPr marL="0" indent="0">
              <a:buNone/>
              <a:defRPr sz="1200">
                <a:solidFill>
                  <a:schemeClr val="bg2">
                    <a:lumMod val="50000"/>
                  </a:schemeClr>
                </a:solidFill>
                <a:latin typeface="+mj-lt"/>
              </a:defRPr>
            </a:lvl1pPr>
          </a:lstStyle>
          <a:p>
            <a:pPr algn="just"/>
            <a:r>
              <a:rPr lang="hr-HR" sz="1200" dirty="0">
                <a:solidFill>
                  <a:schemeClr val="bg2">
                    <a:lumMod val="50000"/>
                  </a:schemeClr>
                </a:solidFill>
                <a:latin typeface="+mj-lt"/>
              </a:rPr>
              <a:t>Lorem ipsum dolor sit amet, consectetur adipiscing elit. Vivamus in eros libero. Etiam finibus ipsum felis. Duis ut aliquam sem. Mauris fringilla eros laoreet eros lacinia, eu accumsan libero rutrum. Sed venenatis fringilla arcu. Vivamus tempor magna eget magna scelerisque, non ullamcorper orci semper. </a:t>
            </a:r>
          </a:p>
          <a:p>
            <a:pPr algn="just"/>
            <a:r>
              <a:rPr lang="hr-HR" sz="1200" dirty="0">
                <a:solidFill>
                  <a:schemeClr val="bg2">
                    <a:lumMod val="50000"/>
                  </a:schemeClr>
                </a:solidFill>
                <a:latin typeface="+mj-lt"/>
              </a:rPr>
              <a:t>Maecenas luctus faucibus mattis. Quisque pellentesque mauris quis mauris placerat posuere. Proin aliquam suscipit nulla, ac ultricies leo tincidunt ut. Ut quis sem dignissim tellus congue tristique. Nulla commodo augue non lorem accumsan pulvinar. Pellentesque auctor sed tortor eget rutrum. Morbi tristique faucibus convallis. Fusce eget sollicitudin lacus. Curabitur cursus suscipit lectus non efficitur.</a:t>
            </a:r>
          </a:p>
          <a:p>
            <a:pPr lvl="0"/>
            <a:endParaRPr lang="hr-HR" dirty="0"/>
          </a:p>
        </p:txBody>
      </p:sp>
      <p:sp>
        <p:nvSpPr>
          <p:cNvPr id="20" name="Text Placeholder 11">
            <a:extLst>
              <a:ext uri="{FF2B5EF4-FFF2-40B4-BE49-F238E27FC236}">
                <a16:creationId xmlns:a16="http://schemas.microsoft.com/office/drawing/2014/main" id="{3E51C47B-0366-436A-9FB3-6AB876AD0E15}"/>
              </a:ext>
            </a:extLst>
          </p:cNvPr>
          <p:cNvSpPr>
            <a:spLocks noGrp="1"/>
          </p:cNvSpPr>
          <p:nvPr>
            <p:ph type="body" sz="quarter" idx="10" hasCustomPrompt="1"/>
          </p:nvPr>
        </p:nvSpPr>
        <p:spPr>
          <a:xfrm>
            <a:off x="6639648" y="1400462"/>
            <a:ext cx="5022265"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foto</a:t>
            </a:r>
            <a:endParaRPr lang="en-US" dirty="0"/>
          </a:p>
        </p:txBody>
      </p:sp>
      <p:sp>
        <p:nvSpPr>
          <p:cNvPr id="22" name="Text Placeholder 20">
            <a:extLst>
              <a:ext uri="{FF2B5EF4-FFF2-40B4-BE49-F238E27FC236}">
                <a16:creationId xmlns:a16="http://schemas.microsoft.com/office/drawing/2014/main" id="{B914930C-928D-446B-BA70-C785DF3FCE67}"/>
              </a:ext>
            </a:extLst>
          </p:cNvPr>
          <p:cNvSpPr>
            <a:spLocks noGrp="1"/>
          </p:cNvSpPr>
          <p:nvPr>
            <p:ph type="body" sz="quarter" idx="14" hasCustomPrompt="1"/>
          </p:nvPr>
        </p:nvSpPr>
        <p:spPr>
          <a:xfrm>
            <a:off x="6639273" y="2192624"/>
            <a:ext cx="5022634"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pic>
        <p:nvPicPr>
          <p:cNvPr id="17" name="Picture 16">
            <a:extLst>
              <a:ext uri="{FF2B5EF4-FFF2-40B4-BE49-F238E27FC236}">
                <a16:creationId xmlns:a16="http://schemas.microsoft.com/office/drawing/2014/main" id="{CA221C74-4D8E-401C-802A-6DE26B3036A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2818880"/>
            <a:ext cx="627530" cy="1261462"/>
          </a:xfrm>
          <a:prstGeom prst="rect">
            <a:avLst/>
          </a:prstGeom>
        </p:spPr>
      </p:pic>
      <p:pic>
        <p:nvPicPr>
          <p:cNvPr id="23" name="Picture 22">
            <a:extLst>
              <a:ext uri="{FF2B5EF4-FFF2-40B4-BE49-F238E27FC236}">
                <a16:creationId xmlns:a16="http://schemas.microsoft.com/office/drawing/2014/main" id="{1A9EE803-22E5-4AF8-B7BF-328B6501E5B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785883" y="514126"/>
            <a:ext cx="2983230" cy="373699"/>
          </a:xfrm>
          <a:prstGeom prst="rect">
            <a:avLst/>
          </a:prstGeom>
        </p:spPr>
      </p:pic>
      <p:sp>
        <p:nvSpPr>
          <p:cNvPr id="8" name="TextBox 7">
            <a:extLst>
              <a:ext uri="{FF2B5EF4-FFF2-40B4-BE49-F238E27FC236}">
                <a16:creationId xmlns:a16="http://schemas.microsoft.com/office/drawing/2014/main" id="{27930B54-114A-49E0-93C0-F4D7EFF3593E}"/>
              </a:ext>
            </a:extLst>
          </p:cNvPr>
          <p:cNvSpPr txBox="1"/>
          <p:nvPr userDrawn="1"/>
        </p:nvSpPr>
        <p:spPr>
          <a:xfrm>
            <a:off x="10988984" y="669556"/>
            <a:ext cx="778119" cy="215444"/>
          </a:xfrm>
          <a:prstGeom prst="rect">
            <a:avLst/>
          </a:prstGeom>
          <a:noFill/>
        </p:spPr>
        <p:txBody>
          <a:bodyPr wrap="square" rtlCol="0">
            <a:spAutoFit/>
          </a:bodyPr>
          <a:lstStyle/>
          <a:p>
            <a:r>
              <a:rPr lang="hr-BA" sz="800" dirty="0">
                <a:solidFill>
                  <a:srgbClr val="7C7C7B"/>
                </a:solidFill>
              </a:rPr>
              <a:t>www.hbor.hr</a:t>
            </a:r>
          </a:p>
        </p:txBody>
      </p:sp>
      <p:sp>
        <p:nvSpPr>
          <p:cNvPr id="13" name="Slide Number Placeholder 2">
            <a:extLst>
              <a:ext uri="{FF2B5EF4-FFF2-40B4-BE49-F238E27FC236}">
                <a16:creationId xmlns:a16="http://schemas.microsoft.com/office/drawing/2014/main" id="{C72E6820-68AD-4A7F-9258-72CF9AA47277}"/>
              </a:ext>
            </a:extLst>
          </p:cNvPr>
          <p:cNvSpPr>
            <a:spLocks noGrp="1"/>
          </p:cNvSpPr>
          <p:nvPr>
            <p:ph type="sldNum" sz="quarter" idx="4"/>
          </p:nvPr>
        </p:nvSpPr>
        <p:spPr>
          <a:xfrm>
            <a:off x="9015811" y="6371735"/>
            <a:ext cx="2743200" cy="365125"/>
          </a:xfrm>
          <a:prstGeom prst="rect">
            <a:avLst/>
          </a:prstGeom>
        </p:spPr>
        <p:txBody>
          <a:bodyPr vert="horz" lIns="91440" tIns="45720" rIns="91440" bIns="45720" rtlCol="0" anchor="ctr"/>
          <a:lstStyle>
            <a:lvl1pPr algn="r">
              <a:defRPr sz="1800">
                <a:solidFill>
                  <a:schemeClr val="tx1">
                    <a:tint val="75000"/>
                  </a:schemeClr>
                </a:solidFill>
                <a:latin typeface="+mj-lt"/>
              </a:defRPr>
            </a:lvl1pPr>
          </a:lstStyle>
          <a:p>
            <a:fld id="{9413C1CD-45B9-42BC-8BBE-6FE1423C1D87}" type="slidenum">
              <a:rPr lang="hr-BA" smtClean="0"/>
              <a:pPr/>
              <a:t>‹#›</a:t>
            </a:fld>
            <a:endParaRPr lang="hr-BA" dirty="0"/>
          </a:p>
        </p:txBody>
      </p:sp>
    </p:spTree>
    <p:extLst>
      <p:ext uri="{BB962C8B-B14F-4D97-AF65-F5344CB8AC3E}">
        <p14:creationId xmlns:p14="http://schemas.microsoft.com/office/powerpoint/2010/main" val="1208361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 samo teks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CBE3DF7-3894-4A0F-8A8A-3F0C2236E653}"/>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pic>
        <p:nvPicPr>
          <p:cNvPr id="8" name="Picture 7">
            <a:extLst>
              <a:ext uri="{FF2B5EF4-FFF2-40B4-BE49-F238E27FC236}">
                <a16:creationId xmlns:a16="http://schemas.microsoft.com/office/drawing/2014/main" id="{517B9278-9098-4A17-8BE2-93B2FA8EEF9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2" name="Text Placeholder 11">
            <a:extLst>
              <a:ext uri="{FF2B5EF4-FFF2-40B4-BE49-F238E27FC236}">
                <a16:creationId xmlns:a16="http://schemas.microsoft.com/office/drawing/2014/main" id="{8F906662-D61E-46D6-828D-24A59A7872D0}"/>
              </a:ext>
            </a:extLst>
          </p:cNvPr>
          <p:cNvSpPr>
            <a:spLocks noGrp="1"/>
          </p:cNvSpPr>
          <p:nvPr>
            <p:ph type="body" sz="quarter" idx="10" hasCustomPrompt="1"/>
          </p:nvPr>
        </p:nvSpPr>
        <p:spPr>
          <a:xfrm>
            <a:off x="649663" y="744538"/>
            <a:ext cx="10876030"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praznog slidea</a:t>
            </a:r>
            <a:endParaRPr lang="en-US" dirty="0"/>
          </a:p>
        </p:txBody>
      </p:sp>
      <p:sp>
        <p:nvSpPr>
          <p:cNvPr id="21" name="Text Placeholder 20">
            <a:extLst>
              <a:ext uri="{FF2B5EF4-FFF2-40B4-BE49-F238E27FC236}">
                <a16:creationId xmlns:a16="http://schemas.microsoft.com/office/drawing/2014/main" id="{092393F8-781B-41F6-A182-8CB6629288AB}"/>
              </a:ext>
            </a:extLst>
          </p:cNvPr>
          <p:cNvSpPr>
            <a:spLocks noGrp="1"/>
          </p:cNvSpPr>
          <p:nvPr>
            <p:ph type="body" sz="quarter" idx="14" hasCustomPrompt="1"/>
          </p:nvPr>
        </p:nvSpPr>
        <p:spPr>
          <a:xfrm>
            <a:off x="649288" y="1536700"/>
            <a:ext cx="10876030"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22" name="Text Placeholder 16">
            <a:extLst>
              <a:ext uri="{FF2B5EF4-FFF2-40B4-BE49-F238E27FC236}">
                <a16:creationId xmlns:a16="http://schemas.microsoft.com/office/drawing/2014/main" id="{21F1C4B3-7595-4FEF-B74E-5B24E9688329}"/>
              </a:ext>
            </a:extLst>
          </p:cNvPr>
          <p:cNvSpPr>
            <a:spLocks noGrp="1"/>
          </p:cNvSpPr>
          <p:nvPr>
            <p:ph type="body" sz="quarter" idx="16" hasCustomPrompt="1"/>
          </p:nvPr>
        </p:nvSpPr>
        <p:spPr>
          <a:xfrm>
            <a:off x="649288" y="3765158"/>
            <a:ext cx="5402720" cy="2628900"/>
          </a:xfrm>
          <a:prstGeom prst="rect">
            <a:avLst/>
          </a:prstGeom>
        </p:spPr>
        <p:txBody>
          <a:bodyPr/>
          <a:lstStyle>
            <a:lvl1pPr marL="0" indent="0">
              <a:buNone/>
              <a:defRPr sz="1200">
                <a:solidFill>
                  <a:schemeClr val="bg2">
                    <a:lumMod val="50000"/>
                  </a:schemeClr>
                </a:solidFill>
                <a:latin typeface="+mj-lt"/>
              </a:defRPr>
            </a:lvl1pPr>
          </a:lstStyle>
          <a:p>
            <a:pPr algn="just"/>
            <a:r>
              <a:rPr lang="hr-HR" sz="1200" dirty="0">
                <a:solidFill>
                  <a:schemeClr val="bg2">
                    <a:lumMod val="50000"/>
                  </a:schemeClr>
                </a:solidFill>
                <a:latin typeface="+mj-lt"/>
              </a:rPr>
              <a:t>Lorem ipsum dolor sit amet, consectetur adipiscing elit. Vivamus in eros libero. Etiam finibus ipsum felis. Duis ut aliquam sem. Mauris fringilla eros laoreet eros lacinia, eu accumsan libero rutrum. Sed venenatis fringilla arcu. Vivamus tempor magna eget magna scelerisque, non ullamcorper orci semper. </a:t>
            </a:r>
          </a:p>
          <a:p>
            <a:pPr algn="just"/>
            <a:r>
              <a:rPr lang="hr-HR" sz="1200" dirty="0">
                <a:solidFill>
                  <a:schemeClr val="bg2">
                    <a:lumMod val="50000"/>
                  </a:schemeClr>
                </a:solidFill>
                <a:latin typeface="+mj-lt"/>
              </a:rPr>
              <a:t>Maecenas luctus faucibus mattis. Quisque pellentesque mauris quis mauris placerat posuere. Proin aliquam suscipit nulla, ac ultricies leo tincidunt ut. Ut quis sem dignissim tellus congue tristique. Nulla commodo augue non lorem accumsan pulvinar. Pellentesque auctor sed tortor eget rutrum. Morbi tristique faucibus convallis. Fusce eget sollicitudin lacus. Curabitur cursus suscipit lectus non efficitur.</a:t>
            </a:r>
          </a:p>
          <a:p>
            <a:pPr lvl="0"/>
            <a:endParaRPr lang="hr-HR" dirty="0"/>
          </a:p>
        </p:txBody>
      </p:sp>
      <p:sp>
        <p:nvSpPr>
          <p:cNvPr id="24" name="TextBox 23">
            <a:extLst>
              <a:ext uri="{FF2B5EF4-FFF2-40B4-BE49-F238E27FC236}">
                <a16:creationId xmlns:a16="http://schemas.microsoft.com/office/drawing/2014/main" id="{F5A4682D-9938-4E26-B773-B6E14A056A34}"/>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Tree>
    <p:extLst>
      <p:ext uri="{BB962C8B-B14F-4D97-AF65-F5344CB8AC3E}">
        <p14:creationId xmlns:p14="http://schemas.microsoft.com/office/powerpoint/2010/main" val="2941016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 tekst i fotografij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 Placeholder 11">
            <a:extLst>
              <a:ext uri="{FF2B5EF4-FFF2-40B4-BE49-F238E27FC236}">
                <a16:creationId xmlns:a16="http://schemas.microsoft.com/office/drawing/2014/main" id="{C2FCFE49-0E9E-455F-8EE8-36C53C76B6C3}"/>
              </a:ext>
            </a:extLst>
          </p:cNvPr>
          <p:cNvSpPr>
            <a:spLocks noGrp="1"/>
          </p:cNvSpPr>
          <p:nvPr>
            <p:ph type="body" sz="quarter" idx="10" hasCustomPrompt="1"/>
          </p:nvPr>
        </p:nvSpPr>
        <p:spPr>
          <a:xfrm>
            <a:off x="649663" y="744538"/>
            <a:ext cx="6400800"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fotografijom</a:t>
            </a:r>
            <a:endParaRPr lang="en-US" dirty="0"/>
          </a:p>
        </p:txBody>
      </p:sp>
      <p:sp>
        <p:nvSpPr>
          <p:cNvPr id="12" name="Picture Placeholder 11">
            <a:extLst>
              <a:ext uri="{FF2B5EF4-FFF2-40B4-BE49-F238E27FC236}">
                <a16:creationId xmlns:a16="http://schemas.microsoft.com/office/drawing/2014/main" id="{15F48499-AEB5-476F-80BE-FA6F51A8627C}"/>
              </a:ext>
            </a:extLst>
          </p:cNvPr>
          <p:cNvSpPr>
            <a:spLocks noGrp="1"/>
          </p:cNvSpPr>
          <p:nvPr>
            <p:ph type="pic" sz="quarter" idx="13"/>
          </p:nvPr>
        </p:nvSpPr>
        <p:spPr>
          <a:xfrm>
            <a:off x="7050088" y="0"/>
            <a:ext cx="5141912" cy="3854450"/>
          </a:xfrm>
          <a:prstGeom prst="rect">
            <a:avLst/>
          </a:prstGeom>
        </p:spPr>
        <p:txBody>
          <a:bodyPr/>
          <a:lstStyle/>
          <a:p>
            <a:endParaRPr lang="hr-HR"/>
          </a:p>
        </p:txBody>
      </p:sp>
      <p:sp>
        <p:nvSpPr>
          <p:cNvPr id="13" name="TextBox 12">
            <a:extLst>
              <a:ext uri="{FF2B5EF4-FFF2-40B4-BE49-F238E27FC236}">
                <a16:creationId xmlns:a16="http://schemas.microsoft.com/office/drawing/2014/main" id="{50654ED6-6AC6-4966-A6B9-914E345DE064}"/>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pic>
        <p:nvPicPr>
          <p:cNvPr id="14" name="Picture 13">
            <a:extLst>
              <a:ext uri="{FF2B5EF4-FFF2-40B4-BE49-F238E27FC236}">
                <a16:creationId xmlns:a16="http://schemas.microsoft.com/office/drawing/2014/main" id="{42982232-FE49-43F2-962F-A8101316DC1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8" name="Text Placeholder 20">
            <a:extLst>
              <a:ext uri="{FF2B5EF4-FFF2-40B4-BE49-F238E27FC236}">
                <a16:creationId xmlns:a16="http://schemas.microsoft.com/office/drawing/2014/main" id="{E1F32CAE-A707-48BE-9231-076881656635}"/>
              </a:ext>
            </a:extLst>
          </p:cNvPr>
          <p:cNvSpPr>
            <a:spLocks noGrp="1"/>
          </p:cNvSpPr>
          <p:nvPr>
            <p:ph type="body" sz="quarter" idx="15" hasCustomPrompt="1"/>
          </p:nvPr>
        </p:nvSpPr>
        <p:spPr>
          <a:xfrm>
            <a:off x="649288" y="1536700"/>
            <a:ext cx="6400800"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19" name="Text Placeholder 16">
            <a:extLst>
              <a:ext uri="{FF2B5EF4-FFF2-40B4-BE49-F238E27FC236}">
                <a16:creationId xmlns:a16="http://schemas.microsoft.com/office/drawing/2014/main" id="{D3A328DE-9F68-42FC-9A0A-B747D0769EAE}"/>
              </a:ext>
            </a:extLst>
          </p:cNvPr>
          <p:cNvSpPr>
            <a:spLocks noGrp="1"/>
          </p:cNvSpPr>
          <p:nvPr>
            <p:ph type="body" sz="quarter" idx="16" hasCustomPrompt="1"/>
          </p:nvPr>
        </p:nvSpPr>
        <p:spPr>
          <a:xfrm>
            <a:off x="649288" y="3765158"/>
            <a:ext cx="5402720" cy="2628900"/>
          </a:xfrm>
          <a:prstGeom prst="rect">
            <a:avLst/>
          </a:prstGeom>
        </p:spPr>
        <p:txBody>
          <a:bodyPr/>
          <a:lstStyle>
            <a:lvl1pPr marL="0" indent="0">
              <a:buNone/>
              <a:defRPr sz="1200">
                <a:solidFill>
                  <a:schemeClr val="bg2">
                    <a:lumMod val="50000"/>
                  </a:schemeClr>
                </a:solidFill>
                <a:latin typeface="+mj-lt"/>
              </a:defRPr>
            </a:lvl1pPr>
          </a:lstStyle>
          <a:p>
            <a:pPr algn="just"/>
            <a:r>
              <a:rPr lang="hr-HR" sz="1200" dirty="0">
                <a:solidFill>
                  <a:schemeClr val="bg2">
                    <a:lumMod val="50000"/>
                  </a:schemeClr>
                </a:solidFill>
                <a:latin typeface="+mj-lt"/>
              </a:rPr>
              <a:t>Lorem ipsum dolor sit amet, consectetur adipiscing elit. Vivamus in eros libero. Etiam finibus ipsum felis. Duis ut aliquam sem. Mauris fringilla eros laoreet eros lacinia, eu accumsan libero rutrum. Sed venenatis fringilla arcu. Vivamus tempor magna eget magna scelerisque, non ullamcorper orci semper. </a:t>
            </a:r>
          </a:p>
          <a:p>
            <a:pPr algn="just"/>
            <a:r>
              <a:rPr lang="hr-HR" sz="1200" dirty="0">
                <a:solidFill>
                  <a:schemeClr val="bg2">
                    <a:lumMod val="50000"/>
                  </a:schemeClr>
                </a:solidFill>
                <a:latin typeface="+mj-lt"/>
              </a:rPr>
              <a:t>Maecenas luctus faucibus mattis. Quisque pellentesque mauris quis mauris placerat posuere. Proin aliquam suscipit nulla, ac ultricies leo tincidunt ut. Ut quis sem dignissim tellus congue tristique. Nulla commodo augue non lorem accumsan pulvinar. Pellentesque auctor sed tortor eget rutrum. Morbi tristique faucibus convallis. Fusce eget sollicitudin lacus. Curabitur cursus suscipit lectus non efficitur.</a:t>
            </a:r>
          </a:p>
          <a:p>
            <a:pPr lvl="0"/>
            <a:endParaRPr lang="hr-HR" dirty="0"/>
          </a:p>
        </p:txBody>
      </p:sp>
      <p:sp>
        <p:nvSpPr>
          <p:cNvPr id="21" name="TextBox 20">
            <a:extLst>
              <a:ext uri="{FF2B5EF4-FFF2-40B4-BE49-F238E27FC236}">
                <a16:creationId xmlns:a16="http://schemas.microsoft.com/office/drawing/2014/main" id="{18CC1EE0-7F8B-4677-BDC8-BAA77FD43475}"/>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Tree>
    <p:extLst>
      <p:ext uri="{BB962C8B-B14F-4D97-AF65-F5344CB8AC3E}">
        <p14:creationId xmlns:p14="http://schemas.microsoft.com/office/powerpoint/2010/main" val="3769223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 tablic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ext Placeholder 11">
            <a:extLst>
              <a:ext uri="{FF2B5EF4-FFF2-40B4-BE49-F238E27FC236}">
                <a16:creationId xmlns:a16="http://schemas.microsoft.com/office/drawing/2014/main" id="{0A9A114F-DDE9-49B1-A70D-86110FCC9E40}"/>
              </a:ext>
            </a:extLst>
          </p:cNvPr>
          <p:cNvSpPr>
            <a:spLocks noGrp="1"/>
          </p:cNvSpPr>
          <p:nvPr>
            <p:ph type="body" sz="quarter" idx="10" hasCustomPrompt="1"/>
          </p:nvPr>
        </p:nvSpPr>
        <p:spPr>
          <a:xfrm>
            <a:off x="649663" y="744538"/>
            <a:ext cx="10759072"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tablicom</a:t>
            </a:r>
            <a:endParaRPr lang="en-US" dirty="0"/>
          </a:p>
        </p:txBody>
      </p:sp>
      <p:pic>
        <p:nvPicPr>
          <p:cNvPr id="10" name="Picture 9">
            <a:extLst>
              <a:ext uri="{FF2B5EF4-FFF2-40B4-BE49-F238E27FC236}">
                <a16:creationId xmlns:a16="http://schemas.microsoft.com/office/drawing/2014/main" id="{9E03A1D3-B7B9-4DF1-A7F2-6AECDDED9F6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2" name="TextBox 11">
            <a:extLst>
              <a:ext uri="{FF2B5EF4-FFF2-40B4-BE49-F238E27FC236}">
                <a16:creationId xmlns:a16="http://schemas.microsoft.com/office/drawing/2014/main" id="{58CA56F1-1399-4F56-827A-C1EAA30F86ED}"/>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
        <p:nvSpPr>
          <p:cNvPr id="14" name="Table Placeholder 13">
            <a:extLst>
              <a:ext uri="{FF2B5EF4-FFF2-40B4-BE49-F238E27FC236}">
                <a16:creationId xmlns:a16="http://schemas.microsoft.com/office/drawing/2014/main" id="{A0F7F14E-0CD8-40AA-AECF-D8B22BA4E502}"/>
              </a:ext>
            </a:extLst>
          </p:cNvPr>
          <p:cNvSpPr>
            <a:spLocks noGrp="1"/>
          </p:cNvSpPr>
          <p:nvPr>
            <p:ph type="tbl" sz="quarter" idx="12"/>
          </p:nvPr>
        </p:nvSpPr>
        <p:spPr>
          <a:xfrm>
            <a:off x="744030" y="2479676"/>
            <a:ext cx="7758947" cy="3280102"/>
          </a:xfrm>
          <a:prstGeom prst="rect">
            <a:avLst/>
          </a:prstGeom>
        </p:spPr>
        <p:txBody>
          <a:bodyPr/>
          <a:lstStyle/>
          <a:p>
            <a:endParaRPr lang="hr-HR" dirty="0"/>
          </a:p>
        </p:txBody>
      </p:sp>
      <p:sp>
        <p:nvSpPr>
          <p:cNvPr id="17" name="Text Placeholder 20">
            <a:extLst>
              <a:ext uri="{FF2B5EF4-FFF2-40B4-BE49-F238E27FC236}">
                <a16:creationId xmlns:a16="http://schemas.microsoft.com/office/drawing/2014/main" id="{7DA24261-9611-4BE2-8FA0-79E75DCF8EFB}"/>
              </a:ext>
            </a:extLst>
          </p:cNvPr>
          <p:cNvSpPr>
            <a:spLocks noGrp="1"/>
          </p:cNvSpPr>
          <p:nvPr>
            <p:ph type="body" sz="quarter" idx="15" hasCustomPrompt="1"/>
          </p:nvPr>
        </p:nvSpPr>
        <p:spPr>
          <a:xfrm>
            <a:off x="649288" y="1536700"/>
            <a:ext cx="10759072"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19" name="TextBox 18">
            <a:extLst>
              <a:ext uri="{FF2B5EF4-FFF2-40B4-BE49-F238E27FC236}">
                <a16:creationId xmlns:a16="http://schemas.microsoft.com/office/drawing/2014/main" id="{0D8446C4-1063-4011-B212-8A3CDF2CE961}"/>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Tree>
    <p:extLst>
      <p:ext uri="{BB962C8B-B14F-4D97-AF65-F5344CB8AC3E}">
        <p14:creationId xmlns:p14="http://schemas.microsoft.com/office/powerpoint/2010/main" val="308904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 graf">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54A0EFD-FACE-44D0-B11E-1492FA0486D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2" name="TextBox 11">
            <a:extLst>
              <a:ext uri="{FF2B5EF4-FFF2-40B4-BE49-F238E27FC236}">
                <a16:creationId xmlns:a16="http://schemas.microsoft.com/office/drawing/2014/main" id="{EA98EC07-E117-45CB-97AC-073CCEAE874E}"/>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
        <p:nvSpPr>
          <p:cNvPr id="16" name="Chart Placeholder 15">
            <a:extLst>
              <a:ext uri="{FF2B5EF4-FFF2-40B4-BE49-F238E27FC236}">
                <a16:creationId xmlns:a16="http://schemas.microsoft.com/office/drawing/2014/main" id="{46F01548-D374-4A9E-B311-52E082332DC1}"/>
              </a:ext>
            </a:extLst>
          </p:cNvPr>
          <p:cNvSpPr>
            <a:spLocks noGrp="1"/>
          </p:cNvSpPr>
          <p:nvPr>
            <p:ph type="chart" sz="quarter" idx="14"/>
          </p:nvPr>
        </p:nvSpPr>
        <p:spPr>
          <a:xfrm>
            <a:off x="866775" y="2338388"/>
            <a:ext cx="4289425" cy="3478212"/>
          </a:xfrm>
          <a:prstGeom prst="rect">
            <a:avLst/>
          </a:prstGeom>
        </p:spPr>
        <p:txBody>
          <a:bodyPr/>
          <a:lstStyle/>
          <a:p>
            <a:endParaRPr lang="hr-HR"/>
          </a:p>
        </p:txBody>
      </p:sp>
      <p:sp>
        <p:nvSpPr>
          <p:cNvPr id="19" name="Chart Placeholder 15">
            <a:extLst>
              <a:ext uri="{FF2B5EF4-FFF2-40B4-BE49-F238E27FC236}">
                <a16:creationId xmlns:a16="http://schemas.microsoft.com/office/drawing/2014/main" id="{60EC42A3-DF8D-46E6-BC17-468322A239D7}"/>
              </a:ext>
            </a:extLst>
          </p:cNvPr>
          <p:cNvSpPr>
            <a:spLocks noGrp="1"/>
          </p:cNvSpPr>
          <p:nvPr>
            <p:ph type="chart" sz="quarter" idx="15"/>
          </p:nvPr>
        </p:nvSpPr>
        <p:spPr>
          <a:xfrm>
            <a:off x="5336651" y="2338388"/>
            <a:ext cx="4289425" cy="3478212"/>
          </a:xfrm>
          <a:prstGeom prst="rect">
            <a:avLst/>
          </a:prstGeom>
        </p:spPr>
        <p:txBody>
          <a:bodyPr/>
          <a:lstStyle/>
          <a:p>
            <a:endParaRPr lang="hr-HR"/>
          </a:p>
        </p:txBody>
      </p:sp>
      <p:sp>
        <p:nvSpPr>
          <p:cNvPr id="23" name="TextBox 22">
            <a:extLst>
              <a:ext uri="{FF2B5EF4-FFF2-40B4-BE49-F238E27FC236}">
                <a16:creationId xmlns:a16="http://schemas.microsoft.com/office/drawing/2014/main" id="{15B3B89E-F399-4AFC-BB76-D546D0C42817}"/>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
        <p:nvSpPr>
          <p:cNvPr id="9" name="Text Placeholder 11">
            <a:extLst>
              <a:ext uri="{FF2B5EF4-FFF2-40B4-BE49-F238E27FC236}">
                <a16:creationId xmlns:a16="http://schemas.microsoft.com/office/drawing/2014/main" id="{36E56C62-6825-4B02-95A5-CA5A7F6AD072}"/>
              </a:ext>
            </a:extLst>
          </p:cNvPr>
          <p:cNvSpPr>
            <a:spLocks noGrp="1"/>
          </p:cNvSpPr>
          <p:nvPr>
            <p:ph type="body" sz="quarter" idx="10" hasCustomPrompt="1"/>
          </p:nvPr>
        </p:nvSpPr>
        <p:spPr>
          <a:xfrm>
            <a:off x="649663" y="744538"/>
            <a:ext cx="10759072"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grafom</a:t>
            </a:r>
            <a:endParaRPr lang="en-US" dirty="0"/>
          </a:p>
        </p:txBody>
      </p:sp>
      <p:sp>
        <p:nvSpPr>
          <p:cNvPr id="10" name="Text Placeholder 20">
            <a:extLst>
              <a:ext uri="{FF2B5EF4-FFF2-40B4-BE49-F238E27FC236}">
                <a16:creationId xmlns:a16="http://schemas.microsoft.com/office/drawing/2014/main" id="{28302C6F-A8FC-4ED0-A2D7-E77CD84C8814}"/>
              </a:ext>
            </a:extLst>
          </p:cNvPr>
          <p:cNvSpPr>
            <a:spLocks noGrp="1"/>
          </p:cNvSpPr>
          <p:nvPr>
            <p:ph type="body" sz="quarter" idx="16" hasCustomPrompt="1"/>
          </p:nvPr>
        </p:nvSpPr>
        <p:spPr>
          <a:xfrm>
            <a:off x="649288" y="1536700"/>
            <a:ext cx="10759072"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Tree>
    <p:extLst>
      <p:ext uri="{BB962C8B-B14F-4D97-AF65-F5344CB8AC3E}">
        <p14:creationId xmlns:p14="http://schemas.microsoft.com/office/powerpoint/2010/main" val="2749280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 bulleti">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62CCFEE-8405-48C1-A8AB-936E6F3FA19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8" name="TextBox 7">
            <a:extLst>
              <a:ext uri="{FF2B5EF4-FFF2-40B4-BE49-F238E27FC236}">
                <a16:creationId xmlns:a16="http://schemas.microsoft.com/office/drawing/2014/main" id="{79177A66-FC6B-43AF-AFAB-F0C1A69C689C}"/>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
        <p:nvSpPr>
          <p:cNvPr id="19" name="Text Placeholder 18">
            <a:extLst>
              <a:ext uri="{FF2B5EF4-FFF2-40B4-BE49-F238E27FC236}">
                <a16:creationId xmlns:a16="http://schemas.microsoft.com/office/drawing/2014/main" id="{7190CEFC-43F8-46B8-A137-BAC032ACBED5}"/>
              </a:ext>
            </a:extLst>
          </p:cNvPr>
          <p:cNvSpPr>
            <a:spLocks noGrp="1"/>
          </p:cNvSpPr>
          <p:nvPr>
            <p:ph type="body" sz="quarter" idx="16" hasCustomPrompt="1"/>
          </p:nvPr>
        </p:nvSpPr>
        <p:spPr>
          <a:xfrm>
            <a:off x="744538" y="3365500"/>
            <a:ext cx="7559490" cy="2667000"/>
          </a:xfrm>
          <a:prstGeom prst="rect">
            <a:avLst/>
          </a:prstGeom>
        </p:spPr>
        <p:txBody>
          <a:bodyPr/>
          <a:lstStyle>
            <a:lvl1pPr>
              <a:buClr>
                <a:srgbClr val="FF0000"/>
              </a:buClr>
              <a:defRPr sz="1800">
                <a:solidFill>
                  <a:schemeClr val="bg2">
                    <a:lumMod val="50000"/>
                  </a:schemeClr>
                </a:solidFill>
                <a:latin typeface="+mj-lt"/>
              </a:defRPr>
            </a:lvl1pPr>
            <a:lvl2pPr>
              <a:buClr>
                <a:srgbClr val="FF0000"/>
              </a:buClr>
              <a:defRPr sz="1400">
                <a:solidFill>
                  <a:schemeClr val="bg2">
                    <a:lumMod val="50000"/>
                  </a:schemeClr>
                </a:solidFill>
                <a:latin typeface="+mj-lt"/>
              </a:defRPr>
            </a:lvl2pPr>
          </a:lstStyle>
          <a:p>
            <a:pPr lvl="0"/>
            <a:r>
              <a:rPr lang="hr-HR" dirty="0"/>
              <a:t>Važnija natuknica</a:t>
            </a:r>
          </a:p>
          <a:p>
            <a:pPr lvl="1"/>
            <a:r>
              <a:rPr lang="hr-HR" dirty="0"/>
              <a:t>Manje važna natuknica</a:t>
            </a:r>
          </a:p>
          <a:p>
            <a:pPr lvl="0"/>
            <a:r>
              <a:rPr lang="hr-HR" dirty="0"/>
              <a:t>Važnija natuknica</a:t>
            </a:r>
          </a:p>
          <a:p>
            <a:pPr lvl="0"/>
            <a:endParaRPr lang="hr-HR" dirty="0"/>
          </a:p>
        </p:txBody>
      </p:sp>
      <p:sp>
        <p:nvSpPr>
          <p:cNvPr id="21" name="TextBox 20">
            <a:extLst>
              <a:ext uri="{FF2B5EF4-FFF2-40B4-BE49-F238E27FC236}">
                <a16:creationId xmlns:a16="http://schemas.microsoft.com/office/drawing/2014/main" id="{DC825A9E-5C7D-4724-B05D-10A9F39FE3DE}"/>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
        <p:nvSpPr>
          <p:cNvPr id="10" name="Text Placeholder 11">
            <a:extLst>
              <a:ext uri="{FF2B5EF4-FFF2-40B4-BE49-F238E27FC236}">
                <a16:creationId xmlns:a16="http://schemas.microsoft.com/office/drawing/2014/main" id="{0BCBCF9D-9F07-427E-A977-FD72C201EA06}"/>
              </a:ext>
            </a:extLst>
          </p:cNvPr>
          <p:cNvSpPr>
            <a:spLocks noGrp="1"/>
          </p:cNvSpPr>
          <p:nvPr>
            <p:ph type="body" sz="quarter" idx="10" hasCustomPrompt="1"/>
          </p:nvPr>
        </p:nvSpPr>
        <p:spPr>
          <a:xfrm>
            <a:off x="649663" y="744538"/>
            <a:ext cx="10759072"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bulletima</a:t>
            </a:r>
            <a:endParaRPr lang="en-US" dirty="0"/>
          </a:p>
        </p:txBody>
      </p:sp>
      <p:sp>
        <p:nvSpPr>
          <p:cNvPr id="11" name="Text Placeholder 20">
            <a:extLst>
              <a:ext uri="{FF2B5EF4-FFF2-40B4-BE49-F238E27FC236}">
                <a16:creationId xmlns:a16="http://schemas.microsoft.com/office/drawing/2014/main" id="{388757DC-BE46-4F95-BC83-634A9F54DF22}"/>
              </a:ext>
            </a:extLst>
          </p:cNvPr>
          <p:cNvSpPr>
            <a:spLocks noGrp="1"/>
          </p:cNvSpPr>
          <p:nvPr>
            <p:ph type="body" sz="quarter" idx="15" hasCustomPrompt="1"/>
          </p:nvPr>
        </p:nvSpPr>
        <p:spPr>
          <a:xfrm>
            <a:off x="649288" y="1536700"/>
            <a:ext cx="10759072"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Tree>
    <p:extLst>
      <p:ext uri="{BB962C8B-B14F-4D97-AF65-F5344CB8AC3E}">
        <p14:creationId xmlns:p14="http://schemas.microsoft.com/office/powerpoint/2010/main" val="1607756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Slide - bulleti">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8AC64BF-E179-4527-B96C-6F7BC693A9ED}"/>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41" name="think-cell Slide" r:id="rId4" imgW="362" imgH="362" progId="TCLayout.ActiveDocument.1">
                  <p:embed/>
                </p:oleObj>
              </mc:Choice>
              <mc:Fallback>
                <p:oleObj name="think-cell Slide" r:id="rId4" imgW="362" imgH="362" progId="TCLayout.ActiveDocument.1">
                  <p:embed/>
                  <p:pic>
                    <p:nvPicPr>
                      <p:cNvPr id="2" name="Object 1" hidden="1">
                        <a:extLst>
                          <a:ext uri="{FF2B5EF4-FFF2-40B4-BE49-F238E27FC236}">
                            <a16:creationId xmlns:a16="http://schemas.microsoft.com/office/drawing/2014/main" id="{C8AC64BF-E179-4527-B96C-6F7BC693A9ED}"/>
                          </a:ext>
                        </a:extLst>
                      </p:cNvPr>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9" name="Text Placeholder 18">
            <a:extLst>
              <a:ext uri="{FF2B5EF4-FFF2-40B4-BE49-F238E27FC236}">
                <a16:creationId xmlns:a16="http://schemas.microsoft.com/office/drawing/2014/main" id="{7190CEFC-43F8-46B8-A137-BAC032ACBED5}"/>
              </a:ext>
            </a:extLst>
          </p:cNvPr>
          <p:cNvSpPr>
            <a:spLocks noGrp="1"/>
          </p:cNvSpPr>
          <p:nvPr>
            <p:ph type="body" sz="quarter" idx="16" hasCustomPrompt="1"/>
          </p:nvPr>
        </p:nvSpPr>
        <p:spPr>
          <a:xfrm>
            <a:off x="744538" y="3365500"/>
            <a:ext cx="10501638" cy="2667000"/>
          </a:xfrm>
          <a:prstGeom prst="rect">
            <a:avLst/>
          </a:prstGeom>
        </p:spPr>
        <p:txBody>
          <a:bodyPr/>
          <a:lstStyle>
            <a:lvl1pPr>
              <a:buClr>
                <a:srgbClr val="FF0000"/>
              </a:buClr>
              <a:defRPr sz="1800">
                <a:solidFill>
                  <a:schemeClr val="bg2">
                    <a:lumMod val="50000"/>
                  </a:schemeClr>
                </a:solidFill>
                <a:latin typeface="+mj-lt"/>
              </a:defRPr>
            </a:lvl1pPr>
            <a:lvl2pPr>
              <a:buClr>
                <a:srgbClr val="FF0000"/>
              </a:buClr>
              <a:defRPr sz="1400">
                <a:solidFill>
                  <a:schemeClr val="bg2">
                    <a:lumMod val="50000"/>
                  </a:schemeClr>
                </a:solidFill>
                <a:latin typeface="+mj-lt"/>
              </a:defRPr>
            </a:lvl2pPr>
          </a:lstStyle>
          <a:p>
            <a:pPr lvl="0"/>
            <a:r>
              <a:rPr lang="hr-HR" dirty="0"/>
              <a:t>Važnija natuknica</a:t>
            </a:r>
          </a:p>
          <a:p>
            <a:pPr lvl="1"/>
            <a:r>
              <a:rPr lang="hr-HR" dirty="0"/>
              <a:t>Manje važna natuknica</a:t>
            </a:r>
          </a:p>
          <a:p>
            <a:pPr lvl="0"/>
            <a:r>
              <a:rPr lang="hr-HR" dirty="0"/>
              <a:t>Važnija natuknica</a:t>
            </a:r>
          </a:p>
          <a:p>
            <a:pPr lvl="0"/>
            <a:endParaRPr lang="hr-HR" dirty="0"/>
          </a:p>
        </p:txBody>
      </p:sp>
      <p:pic>
        <p:nvPicPr>
          <p:cNvPr id="12" name="Picture 11">
            <a:extLst>
              <a:ext uri="{FF2B5EF4-FFF2-40B4-BE49-F238E27FC236}">
                <a16:creationId xmlns:a16="http://schemas.microsoft.com/office/drawing/2014/main" id="{189135BB-68FA-4EFB-9235-97677AACD3E9}"/>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rot="10800000">
            <a:off x="11564470" y="2818880"/>
            <a:ext cx="627530" cy="1261462"/>
          </a:xfrm>
          <a:prstGeom prst="rect">
            <a:avLst/>
          </a:prstGeom>
        </p:spPr>
      </p:pic>
      <p:sp>
        <p:nvSpPr>
          <p:cNvPr id="13" name="TextBox 12">
            <a:extLst>
              <a:ext uri="{FF2B5EF4-FFF2-40B4-BE49-F238E27FC236}">
                <a16:creationId xmlns:a16="http://schemas.microsoft.com/office/drawing/2014/main" id="{0676D98C-E325-4687-B11A-453068D911EB}"/>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2">
                    <a:lumMod val="50000"/>
                  </a:schemeClr>
                </a:solidFill>
                <a:latin typeface="+mj-lt"/>
              </a:rPr>
              <a:pPr algn="r"/>
              <a:t>‹#›</a:t>
            </a:fld>
            <a:endParaRPr lang="hr-HR" sz="1800" dirty="0">
              <a:solidFill>
                <a:schemeClr val="bg2">
                  <a:lumMod val="50000"/>
                </a:schemeClr>
              </a:solidFill>
              <a:latin typeface="+mj-lt"/>
            </a:endParaRPr>
          </a:p>
        </p:txBody>
      </p:sp>
      <p:pic>
        <p:nvPicPr>
          <p:cNvPr id="15" name="Picture 14">
            <a:extLst>
              <a:ext uri="{FF2B5EF4-FFF2-40B4-BE49-F238E27FC236}">
                <a16:creationId xmlns:a16="http://schemas.microsoft.com/office/drawing/2014/main" id="{BB696061-A579-42D3-8758-7650FDE093B0}"/>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1246176" y="411480"/>
            <a:ext cx="644833" cy="300071"/>
          </a:xfrm>
          <a:prstGeom prst="rect">
            <a:avLst/>
          </a:prstGeom>
        </p:spPr>
      </p:pic>
      <p:sp>
        <p:nvSpPr>
          <p:cNvPr id="8" name="Text Placeholder 11">
            <a:extLst>
              <a:ext uri="{FF2B5EF4-FFF2-40B4-BE49-F238E27FC236}">
                <a16:creationId xmlns:a16="http://schemas.microsoft.com/office/drawing/2014/main" id="{6F467ABF-CC51-4F47-8952-3B8559DA452D}"/>
              </a:ext>
            </a:extLst>
          </p:cNvPr>
          <p:cNvSpPr>
            <a:spLocks noGrp="1"/>
          </p:cNvSpPr>
          <p:nvPr>
            <p:ph type="body" sz="quarter" idx="10" hasCustomPrompt="1"/>
          </p:nvPr>
        </p:nvSpPr>
        <p:spPr>
          <a:xfrm>
            <a:off x="866775" y="1400462"/>
            <a:ext cx="10379401"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bulletima</a:t>
            </a:r>
            <a:endParaRPr lang="en-US" dirty="0"/>
          </a:p>
        </p:txBody>
      </p:sp>
      <p:sp>
        <p:nvSpPr>
          <p:cNvPr id="9" name="Text Placeholder 20">
            <a:extLst>
              <a:ext uri="{FF2B5EF4-FFF2-40B4-BE49-F238E27FC236}">
                <a16:creationId xmlns:a16="http://schemas.microsoft.com/office/drawing/2014/main" id="{6A82B79E-9EB7-435F-820C-B6CC5DDFD5F6}"/>
              </a:ext>
            </a:extLst>
          </p:cNvPr>
          <p:cNvSpPr>
            <a:spLocks noGrp="1"/>
          </p:cNvSpPr>
          <p:nvPr>
            <p:ph type="body" sz="quarter" idx="17" hasCustomPrompt="1"/>
          </p:nvPr>
        </p:nvSpPr>
        <p:spPr>
          <a:xfrm>
            <a:off x="866399" y="2192624"/>
            <a:ext cx="10380163"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10" name="TextBox 9">
            <a:extLst>
              <a:ext uri="{FF2B5EF4-FFF2-40B4-BE49-F238E27FC236}">
                <a16:creationId xmlns:a16="http://schemas.microsoft.com/office/drawing/2014/main" id="{3910B40E-D97E-4BCE-8918-792B84026BFA}"/>
              </a:ext>
            </a:extLst>
          </p:cNvPr>
          <p:cNvSpPr txBox="1"/>
          <p:nvPr userDrawn="1"/>
        </p:nvSpPr>
        <p:spPr>
          <a:xfrm>
            <a:off x="11150826" y="707729"/>
            <a:ext cx="846470" cy="233910"/>
          </a:xfrm>
          <a:prstGeom prst="rect">
            <a:avLst/>
          </a:prstGeom>
          <a:noFill/>
        </p:spPr>
        <p:txBody>
          <a:bodyPr wrap="square" rtlCol="0">
            <a:spAutoFit/>
          </a:bodyPr>
          <a:lstStyle/>
          <a:p>
            <a:r>
              <a:rPr lang="hr-BA" sz="920" dirty="0">
                <a:solidFill>
                  <a:srgbClr val="7A7A7A"/>
                </a:solidFill>
              </a:rPr>
              <a:t>www.hbor.hr</a:t>
            </a:r>
          </a:p>
        </p:txBody>
      </p:sp>
    </p:spTree>
    <p:extLst>
      <p:ext uri="{BB962C8B-B14F-4D97-AF65-F5344CB8AC3E}">
        <p14:creationId xmlns:p14="http://schemas.microsoft.com/office/powerpoint/2010/main" val="373546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Slide - tablica">
    <p:bg>
      <p:bgPr>
        <a:solidFill>
          <a:schemeClr val="bg1"/>
        </a:solidFill>
        <a:effectLst/>
      </p:bgPr>
    </p:bg>
    <p:spTree>
      <p:nvGrpSpPr>
        <p:cNvPr id="1" name=""/>
        <p:cNvGrpSpPr/>
        <p:nvPr/>
      </p:nvGrpSpPr>
      <p:grpSpPr>
        <a:xfrm>
          <a:off x="0" y="0"/>
          <a:ext cx="0" cy="0"/>
          <a:chOff x="0" y="0"/>
          <a:chExt cx="0" cy="0"/>
        </a:xfrm>
      </p:grpSpPr>
      <p:sp>
        <p:nvSpPr>
          <p:cNvPr id="14" name="Table Placeholder 13">
            <a:extLst>
              <a:ext uri="{FF2B5EF4-FFF2-40B4-BE49-F238E27FC236}">
                <a16:creationId xmlns:a16="http://schemas.microsoft.com/office/drawing/2014/main" id="{A0F7F14E-0CD8-40AA-AECF-D8B22BA4E502}"/>
              </a:ext>
            </a:extLst>
          </p:cNvPr>
          <p:cNvSpPr>
            <a:spLocks noGrp="1"/>
          </p:cNvSpPr>
          <p:nvPr>
            <p:ph type="tbl" sz="quarter" idx="12"/>
          </p:nvPr>
        </p:nvSpPr>
        <p:spPr>
          <a:xfrm>
            <a:off x="876782" y="2885139"/>
            <a:ext cx="9049327" cy="3316878"/>
          </a:xfrm>
          <a:prstGeom prst="rect">
            <a:avLst/>
          </a:prstGeom>
        </p:spPr>
        <p:txBody>
          <a:bodyPr/>
          <a:lstStyle/>
          <a:p>
            <a:endParaRPr lang="hr-HR" dirty="0"/>
          </a:p>
        </p:txBody>
      </p:sp>
      <p:pic>
        <p:nvPicPr>
          <p:cNvPr id="9" name="Picture 8">
            <a:extLst>
              <a:ext uri="{FF2B5EF4-FFF2-40B4-BE49-F238E27FC236}">
                <a16:creationId xmlns:a16="http://schemas.microsoft.com/office/drawing/2014/main" id="{F08CCAA9-D3FD-4DCD-9686-85E761F3434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11564470" y="2818880"/>
            <a:ext cx="627530" cy="1261462"/>
          </a:xfrm>
          <a:prstGeom prst="rect">
            <a:avLst/>
          </a:prstGeom>
        </p:spPr>
      </p:pic>
      <p:sp>
        <p:nvSpPr>
          <p:cNvPr id="11" name="TextBox 10">
            <a:extLst>
              <a:ext uri="{FF2B5EF4-FFF2-40B4-BE49-F238E27FC236}">
                <a16:creationId xmlns:a16="http://schemas.microsoft.com/office/drawing/2014/main" id="{7CF315DC-08DA-41E9-B9C5-9E347B6E263B}"/>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2">
                    <a:lumMod val="50000"/>
                  </a:schemeClr>
                </a:solidFill>
                <a:latin typeface="+mj-lt"/>
              </a:rPr>
              <a:pPr algn="r"/>
              <a:t>‹#›</a:t>
            </a:fld>
            <a:endParaRPr lang="hr-HR" sz="1800" dirty="0">
              <a:solidFill>
                <a:schemeClr val="bg2">
                  <a:lumMod val="50000"/>
                </a:schemeClr>
              </a:solidFill>
              <a:latin typeface="+mj-lt"/>
            </a:endParaRPr>
          </a:p>
        </p:txBody>
      </p:sp>
      <p:pic>
        <p:nvPicPr>
          <p:cNvPr id="13" name="Picture 12">
            <a:extLst>
              <a:ext uri="{FF2B5EF4-FFF2-40B4-BE49-F238E27FC236}">
                <a16:creationId xmlns:a16="http://schemas.microsoft.com/office/drawing/2014/main" id="{40E83AEF-FAF2-4169-8642-6A2F05172D1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246176" y="411480"/>
            <a:ext cx="644833" cy="300071"/>
          </a:xfrm>
          <a:prstGeom prst="rect">
            <a:avLst/>
          </a:prstGeom>
        </p:spPr>
      </p:pic>
      <p:sp>
        <p:nvSpPr>
          <p:cNvPr id="8" name="Text Placeholder 11">
            <a:extLst>
              <a:ext uri="{FF2B5EF4-FFF2-40B4-BE49-F238E27FC236}">
                <a16:creationId xmlns:a16="http://schemas.microsoft.com/office/drawing/2014/main" id="{8910AE5A-0BAE-4C0C-9A7D-6F7D881A15AD}"/>
              </a:ext>
            </a:extLst>
          </p:cNvPr>
          <p:cNvSpPr>
            <a:spLocks noGrp="1"/>
          </p:cNvSpPr>
          <p:nvPr>
            <p:ph type="body" sz="quarter" idx="10" hasCustomPrompt="1"/>
          </p:nvPr>
        </p:nvSpPr>
        <p:spPr>
          <a:xfrm>
            <a:off x="866775" y="1400462"/>
            <a:ext cx="10379401"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tablicom</a:t>
            </a:r>
            <a:endParaRPr lang="en-US" dirty="0"/>
          </a:p>
        </p:txBody>
      </p:sp>
      <p:sp>
        <p:nvSpPr>
          <p:cNvPr id="10" name="Text Placeholder 20">
            <a:extLst>
              <a:ext uri="{FF2B5EF4-FFF2-40B4-BE49-F238E27FC236}">
                <a16:creationId xmlns:a16="http://schemas.microsoft.com/office/drawing/2014/main" id="{50324852-05C5-4B1C-A7E9-4CC03EEFCDAC}"/>
              </a:ext>
            </a:extLst>
          </p:cNvPr>
          <p:cNvSpPr>
            <a:spLocks noGrp="1"/>
          </p:cNvSpPr>
          <p:nvPr>
            <p:ph type="body" sz="quarter" idx="16" hasCustomPrompt="1"/>
          </p:nvPr>
        </p:nvSpPr>
        <p:spPr>
          <a:xfrm>
            <a:off x="866399" y="2192624"/>
            <a:ext cx="10380163"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12" name="TextBox 11">
            <a:extLst>
              <a:ext uri="{FF2B5EF4-FFF2-40B4-BE49-F238E27FC236}">
                <a16:creationId xmlns:a16="http://schemas.microsoft.com/office/drawing/2014/main" id="{765B9902-0AF1-4F5F-8366-EF4F883BC79A}"/>
              </a:ext>
            </a:extLst>
          </p:cNvPr>
          <p:cNvSpPr txBox="1"/>
          <p:nvPr userDrawn="1"/>
        </p:nvSpPr>
        <p:spPr>
          <a:xfrm>
            <a:off x="11150826" y="707729"/>
            <a:ext cx="846470" cy="233910"/>
          </a:xfrm>
          <a:prstGeom prst="rect">
            <a:avLst/>
          </a:prstGeom>
          <a:noFill/>
        </p:spPr>
        <p:txBody>
          <a:bodyPr wrap="square" rtlCol="0">
            <a:spAutoFit/>
          </a:bodyPr>
          <a:lstStyle/>
          <a:p>
            <a:r>
              <a:rPr lang="hr-BA" sz="920" dirty="0">
                <a:solidFill>
                  <a:srgbClr val="7A7A7A"/>
                </a:solidFill>
              </a:rPr>
              <a:t>www.hbor.hr</a:t>
            </a:r>
          </a:p>
        </p:txBody>
      </p:sp>
    </p:spTree>
    <p:extLst>
      <p:ext uri="{BB962C8B-B14F-4D97-AF65-F5344CB8AC3E}">
        <p14:creationId xmlns:p14="http://schemas.microsoft.com/office/powerpoint/2010/main" val="3501020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Slide - tablica">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5" name="Picture 1">
            <a:extLst>
              <a:ext uri="{FF2B5EF4-FFF2-40B4-BE49-F238E27FC236}">
                <a16:creationId xmlns:a16="http://schemas.microsoft.com/office/drawing/2014/main" id="{C9B26E65-2C17-4E0F-A01C-2FED8ECC9B2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9775" y="514350"/>
            <a:ext cx="2982913"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2">
            <a:extLst>
              <a:ext uri="{FF2B5EF4-FFF2-40B4-BE49-F238E27FC236}">
                <a16:creationId xmlns:a16="http://schemas.microsoft.com/office/drawing/2014/main" id="{29147C66-2BAA-4D93-92D6-9EDECEF72B05}"/>
              </a:ext>
            </a:extLst>
          </p:cNvPr>
          <p:cNvSpPr txBox="1">
            <a:spLocks noChangeArrowheads="1"/>
          </p:cNvSpPr>
          <p:nvPr userDrawn="1"/>
        </p:nvSpPr>
        <p:spPr bwMode="auto">
          <a:xfrm>
            <a:off x="10674350" y="673100"/>
            <a:ext cx="77787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BA" altLang="sr-Latn-RS" sz="800">
                <a:solidFill>
                  <a:srgbClr val="7C7C7B"/>
                </a:solidFill>
                <a:latin typeface="Calibri" panose="020F0502020204030204" pitchFamily="34" charset="0"/>
              </a:rPr>
              <a:t>www.hbor.hr</a:t>
            </a:r>
          </a:p>
        </p:txBody>
      </p:sp>
      <p:sp>
        <p:nvSpPr>
          <p:cNvPr id="14" name="Table Placeholder 13"/>
          <p:cNvSpPr>
            <a:spLocks noGrp="1"/>
          </p:cNvSpPr>
          <p:nvPr>
            <p:ph type="tbl" sz="quarter" idx="12"/>
          </p:nvPr>
        </p:nvSpPr>
        <p:spPr>
          <a:xfrm>
            <a:off x="744030" y="2885139"/>
            <a:ext cx="9049327" cy="3316878"/>
          </a:xfrm>
          <a:prstGeom prst="rect">
            <a:avLst/>
          </a:prstGeom>
        </p:spPr>
        <p:txBody>
          <a:bodyPr/>
          <a:lstStyle/>
          <a:p>
            <a:pPr lvl="0"/>
            <a:endParaRPr lang="hr-HR" noProof="0" dirty="0"/>
          </a:p>
        </p:txBody>
      </p:sp>
      <p:sp>
        <p:nvSpPr>
          <p:cNvPr id="24" name="Text Placeholder 11"/>
          <p:cNvSpPr>
            <a:spLocks noGrp="1"/>
          </p:cNvSpPr>
          <p:nvPr>
            <p:ph type="body" sz="quarter" idx="10"/>
          </p:nvPr>
        </p:nvSpPr>
        <p:spPr>
          <a:xfrm>
            <a:off x="866775" y="1400462"/>
            <a:ext cx="10450582"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en-US"/>
              <a:t>Click to edit Master text styles</a:t>
            </a:r>
          </a:p>
        </p:txBody>
      </p:sp>
      <p:sp>
        <p:nvSpPr>
          <p:cNvPr id="25" name="Text Placeholder 20"/>
          <p:cNvSpPr>
            <a:spLocks noGrp="1"/>
          </p:cNvSpPr>
          <p:nvPr>
            <p:ph type="body" sz="quarter" idx="16"/>
          </p:nvPr>
        </p:nvSpPr>
        <p:spPr>
          <a:xfrm>
            <a:off x="866399" y="2192624"/>
            <a:ext cx="10450971" cy="641350"/>
          </a:xfrm>
          <a:prstGeom prst="rect">
            <a:avLst/>
          </a:prstGeom>
        </p:spPr>
        <p:txBody>
          <a:bodyPr/>
          <a:lstStyle>
            <a:lvl1pPr marL="0" indent="0">
              <a:buNone/>
              <a:defRPr sz="2400">
                <a:solidFill>
                  <a:schemeClr val="bg2">
                    <a:lumMod val="50000"/>
                  </a:schemeClr>
                </a:solidFill>
                <a:latin typeface="+mj-lt"/>
              </a:defRPr>
            </a:lvl1pPr>
          </a:lstStyle>
          <a:p>
            <a:pPr lvl="0"/>
            <a:r>
              <a:rPr lang="en-US"/>
              <a:t>Click to edit Master text styles</a:t>
            </a:r>
          </a:p>
        </p:txBody>
      </p:sp>
      <p:sp>
        <p:nvSpPr>
          <p:cNvPr id="7" name="Slide Number Placeholder 2">
            <a:extLst>
              <a:ext uri="{FF2B5EF4-FFF2-40B4-BE49-F238E27FC236}">
                <a16:creationId xmlns:a16="http://schemas.microsoft.com/office/drawing/2014/main" id="{7CF74524-D194-4F18-81E3-681737CB2C60}"/>
              </a:ext>
            </a:extLst>
          </p:cNvPr>
          <p:cNvSpPr>
            <a:spLocks noGrp="1"/>
          </p:cNvSpPr>
          <p:nvPr>
            <p:ph type="sldNum" sz="quarter" idx="17"/>
          </p:nvPr>
        </p:nvSpPr>
        <p:spPr>
          <a:xfrm>
            <a:off x="9015413" y="6372225"/>
            <a:ext cx="27432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898989"/>
                </a:solidFill>
                <a:latin typeface="Calibri Light" panose="020F0302020204030204" pitchFamily="34" charset="0"/>
              </a:defRPr>
            </a:lvl1pPr>
          </a:lstStyle>
          <a:p>
            <a:fld id="{83CC9DDA-BFD1-41FB-A543-EB06E23B0703}" type="slidenum">
              <a:rPr lang="hr-BA" altLang="sr-Latn-RS"/>
              <a:pPr/>
              <a:t>‹#›</a:t>
            </a:fld>
            <a:endParaRPr lang="hr-BA" altLang="sr-Latn-RS"/>
          </a:p>
        </p:txBody>
      </p:sp>
    </p:spTree>
    <p:extLst>
      <p:ext uri="{BB962C8B-B14F-4D97-AF65-F5344CB8AC3E}">
        <p14:creationId xmlns:p14="http://schemas.microsoft.com/office/powerpoint/2010/main" val="2996848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4558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hyperlink" Target="https://filrougecapital.com/" TargetMode="External"/><Relationship Id="rId1" Type="http://schemas.openxmlformats.org/officeDocument/2006/relationships/slideLayout" Target="../slideLayouts/slideLayout11.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s>
</file>

<file path=ppt/slides/_rels/slide18.xml.rels><?xml version="1.0" encoding="UTF-8" standalone="yes"?>
<Relationships xmlns="http://schemas.openxmlformats.org/package/2006/relationships"><Relationship Id="rId2" Type="http://schemas.openxmlformats.org/officeDocument/2006/relationships/hyperlink" Target="https://www.eif.org/what_we_do/resources/ceett/index.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Hbor-osijek@hbor.hr" TargetMode="External"/><Relationship Id="rId2" Type="http://schemas.openxmlformats.org/officeDocument/2006/relationships/hyperlink" Target="http://www.hbor.hr/"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4127BFD-FD1D-4571-914E-89E0D6919186}"/>
              </a:ext>
            </a:extLst>
          </p:cNvPr>
          <p:cNvSpPr/>
          <p:nvPr/>
        </p:nvSpPr>
        <p:spPr>
          <a:xfrm>
            <a:off x="251791" y="2893799"/>
            <a:ext cx="6096000" cy="646331"/>
          </a:xfrm>
          <a:prstGeom prst="rect">
            <a:avLst/>
          </a:prstGeom>
        </p:spPr>
        <p:txBody>
          <a:bodyPr>
            <a:spAutoFit/>
          </a:bodyPr>
          <a:lstStyle/>
          <a:p>
            <a:pPr>
              <a:defRPr/>
            </a:pPr>
            <a:r>
              <a:rPr lang="hr-HR" dirty="0"/>
              <a:t>M</a:t>
            </a:r>
            <a:r>
              <a:rPr lang="pt-BR" dirty="0"/>
              <a:t>ogućnosti financiranja pokretanja poslovanja kreditima HBOR-a</a:t>
            </a:r>
            <a:endParaRPr lang="hr-HR" sz="2800" b="1" dirty="0">
              <a:solidFill>
                <a:srgbClr val="FF0000"/>
              </a:solidFill>
              <a:latin typeface="Arial" charset="0"/>
              <a:cs typeface="Arial" charset="0"/>
            </a:endParaRPr>
          </a:p>
        </p:txBody>
      </p:sp>
      <p:sp>
        <p:nvSpPr>
          <p:cNvPr id="3" name="TextBox 2">
            <a:extLst>
              <a:ext uri="{FF2B5EF4-FFF2-40B4-BE49-F238E27FC236}">
                <a16:creationId xmlns:a16="http://schemas.microsoft.com/office/drawing/2014/main" id="{1938915D-A87B-4D34-9CBD-F859B531493F}"/>
              </a:ext>
            </a:extLst>
          </p:cNvPr>
          <p:cNvSpPr txBox="1"/>
          <p:nvPr/>
        </p:nvSpPr>
        <p:spPr>
          <a:xfrm>
            <a:off x="5565913" y="5380383"/>
            <a:ext cx="3251211" cy="646331"/>
          </a:xfrm>
          <a:prstGeom prst="rect">
            <a:avLst/>
          </a:prstGeom>
          <a:noFill/>
        </p:spPr>
        <p:txBody>
          <a:bodyPr wrap="none" rtlCol="0">
            <a:spAutoFit/>
          </a:bodyPr>
          <a:lstStyle/>
          <a:p>
            <a:r>
              <a:rPr lang="hr-HR" sz="3600" dirty="0">
                <a:solidFill>
                  <a:schemeClr val="bg1">
                    <a:lumMod val="50000"/>
                  </a:schemeClr>
                </a:solidFill>
              </a:rPr>
              <a:t>Lipik, 15.9.2021.</a:t>
            </a:r>
          </a:p>
        </p:txBody>
      </p:sp>
    </p:spTree>
    <p:extLst>
      <p:ext uri="{BB962C8B-B14F-4D97-AF65-F5344CB8AC3E}">
        <p14:creationId xmlns:p14="http://schemas.microsoft.com/office/powerpoint/2010/main" val="1916835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48574F22-B720-438F-B2B8-D7B1ADD68C7C}"/>
              </a:ext>
            </a:extLst>
          </p:cNvPr>
          <p:cNvGraphicFramePr>
            <a:graphicFrameLocks noGrp="1"/>
          </p:cNvGraphicFramePr>
          <p:nvPr/>
        </p:nvGraphicFramePr>
        <p:xfrm>
          <a:off x="501160" y="888023"/>
          <a:ext cx="10937633" cy="5763047"/>
        </p:xfrm>
        <a:graphic>
          <a:graphicData uri="http://schemas.openxmlformats.org/drawingml/2006/table">
            <a:tbl>
              <a:tblPr firstRow="1" firstCol="1" bandRow="1">
                <a:tableStyleId>{5C22544A-7EE6-4342-B048-85BDC9FD1C3A}</a:tableStyleId>
              </a:tblPr>
              <a:tblGrid>
                <a:gridCol w="867096">
                  <a:extLst>
                    <a:ext uri="{9D8B030D-6E8A-4147-A177-3AD203B41FA5}">
                      <a16:colId xmlns:a16="http://schemas.microsoft.com/office/drawing/2014/main" val="2194135200"/>
                    </a:ext>
                  </a:extLst>
                </a:gridCol>
                <a:gridCol w="1438539">
                  <a:extLst>
                    <a:ext uri="{9D8B030D-6E8A-4147-A177-3AD203B41FA5}">
                      <a16:colId xmlns:a16="http://schemas.microsoft.com/office/drawing/2014/main" val="447302997"/>
                    </a:ext>
                  </a:extLst>
                </a:gridCol>
                <a:gridCol w="1438539">
                  <a:extLst>
                    <a:ext uri="{9D8B030D-6E8A-4147-A177-3AD203B41FA5}">
                      <a16:colId xmlns:a16="http://schemas.microsoft.com/office/drawing/2014/main" val="2086957115"/>
                    </a:ext>
                  </a:extLst>
                </a:gridCol>
                <a:gridCol w="1438539">
                  <a:extLst>
                    <a:ext uri="{9D8B030D-6E8A-4147-A177-3AD203B41FA5}">
                      <a16:colId xmlns:a16="http://schemas.microsoft.com/office/drawing/2014/main" val="1340422291"/>
                    </a:ext>
                  </a:extLst>
                </a:gridCol>
                <a:gridCol w="1438539">
                  <a:extLst>
                    <a:ext uri="{9D8B030D-6E8A-4147-A177-3AD203B41FA5}">
                      <a16:colId xmlns:a16="http://schemas.microsoft.com/office/drawing/2014/main" val="3748597771"/>
                    </a:ext>
                  </a:extLst>
                </a:gridCol>
                <a:gridCol w="1438539">
                  <a:extLst>
                    <a:ext uri="{9D8B030D-6E8A-4147-A177-3AD203B41FA5}">
                      <a16:colId xmlns:a16="http://schemas.microsoft.com/office/drawing/2014/main" val="283736797"/>
                    </a:ext>
                  </a:extLst>
                </a:gridCol>
                <a:gridCol w="1438539">
                  <a:extLst>
                    <a:ext uri="{9D8B030D-6E8A-4147-A177-3AD203B41FA5}">
                      <a16:colId xmlns:a16="http://schemas.microsoft.com/office/drawing/2014/main" val="3813078129"/>
                    </a:ext>
                  </a:extLst>
                </a:gridCol>
                <a:gridCol w="1439303">
                  <a:extLst>
                    <a:ext uri="{9D8B030D-6E8A-4147-A177-3AD203B41FA5}">
                      <a16:colId xmlns:a16="http://schemas.microsoft.com/office/drawing/2014/main" val="3161953012"/>
                    </a:ext>
                  </a:extLst>
                </a:gridCol>
              </a:tblGrid>
              <a:tr h="297231">
                <a:tc>
                  <a:txBody>
                    <a:bodyPr/>
                    <a:lstStyle/>
                    <a:p>
                      <a:pPr algn="l">
                        <a:lnSpc>
                          <a:spcPct val="115000"/>
                        </a:lnSpc>
                        <a:spcAft>
                          <a:spcPts val="0"/>
                        </a:spcAft>
                        <a:tabLst>
                          <a:tab pos="228600" algn="l"/>
                        </a:tabLst>
                      </a:pPr>
                      <a:r>
                        <a:rPr lang="hr-HR" sz="1000" dirty="0">
                          <a:effectLst/>
                        </a:rPr>
                        <a:t> </a:t>
                      </a:r>
                      <a:endParaRPr lang="hr-HR" sz="1000" dirty="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Mladi, Žene, Početnici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Investicije privatnog sektora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Investicije javnog sektora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EU Projekti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Obrtna sredstva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Priprema izvoza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Financijsko restrukturiranje</a:t>
                      </a:r>
                      <a:endParaRPr lang="hr-HR" sz="1000">
                        <a:effectLst/>
                        <a:latin typeface="Times New Roman" panose="02020603050405020304" pitchFamily="18" charset="0"/>
                        <a:ea typeface="Times New Roman" panose="02020603050405020304" pitchFamily="18" charset="0"/>
                      </a:endParaRPr>
                    </a:p>
                  </a:txBody>
                  <a:tcPr marL="52281" marR="52281" marT="0" marB="0"/>
                </a:tc>
                <a:extLst>
                  <a:ext uri="{0D108BD9-81ED-4DB2-BD59-A6C34878D82A}">
                    <a16:rowId xmlns:a16="http://schemas.microsoft.com/office/drawing/2014/main" val="2867253392"/>
                  </a:ext>
                </a:extLst>
              </a:tr>
              <a:tr h="297231">
                <a:tc>
                  <a:txBody>
                    <a:bodyPr/>
                    <a:lstStyle/>
                    <a:p>
                      <a:pPr algn="l">
                        <a:lnSpc>
                          <a:spcPct val="115000"/>
                        </a:lnSpc>
                        <a:spcAft>
                          <a:spcPts val="0"/>
                        </a:spcAft>
                        <a:tabLst>
                          <a:tab pos="228600" algn="l"/>
                        </a:tabLst>
                      </a:pPr>
                      <a:r>
                        <a:rPr lang="hr-HR" sz="1000">
                          <a:effectLst/>
                        </a:rPr>
                        <a:t>Korisnici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mladi, žene, početnici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poslovni subjekti privatnog sektora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subjekti javnog sektora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subjekti privatnog i javnog sektora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subjekti privatnog i javnog sektora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subjekti privatnog i javnog sektora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subjekti privatnog i javnog sektora</a:t>
                      </a:r>
                      <a:endParaRPr lang="hr-HR" sz="1000">
                        <a:effectLst/>
                        <a:latin typeface="Times New Roman" panose="02020603050405020304" pitchFamily="18" charset="0"/>
                        <a:ea typeface="Times New Roman" panose="02020603050405020304" pitchFamily="18" charset="0"/>
                      </a:endParaRPr>
                    </a:p>
                  </a:txBody>
                  <a:tcPr marL="52281" marR="52281" marT="0" marB="0"/>
                </a:tc>
                <a:extLst>
                  <a:ext uri="{0D108BD9-81ED-4DB2-BD59-A6C34878D82A}">
                    <a16:rowId xmlns:a16="http://schemas.microsoft.com/office/drawing/2014/main" val="2985448577"/>
                  </a:ext>
                </a:extLst>
              </a:tr>
              <a:tr h="297231">
                <a:tc>
                  <a:txBody>
                    <a:bodyPr/>
                    <a:lstStyle/>
                    <a:p>
                      <a:pPr algn="l">
                        <a:lnSpc>
                          <a:spcPct val="115000"/>
                        </a:lnSpc>
                        <a:spcAft>
                          <a:spcPts val="0"/>
                        </a:spcAft>
                        <a:tabLst>
                          <a:tab pos="228600" algn="l"/>
                        </a:tabLst>
                      </a:pPr>
                      <a:r>
                        <a:rPr lang="hr-HR" sz="1000">
                          <a:effectLst/>
                        </a:rPr>
                        <a:t>Namjena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investicije</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investicije</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investicije</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investicije (EU fondovi)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obrtna sredstva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priprema/naplata izvoza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obrtna sredstva</a:t>
                      </a:r>
                      <a:endParaRPr lang="hr-HR" sz="1000">
                        <a:effectLst/>
                        <a:latin typeface="Times New Roman" panose="02020603050405020304" pitchFamily="18" charset="0"/>
                        <a:ea typeface="Times New Roman" panose="02020603050405020304" pitchFamily="18" charset="0"/>
                      </a:endParaRPr>
                    </a:p>
                  </a:txBody>
                  <a:tcPr marL="52281" marR="52281" marT="0" marB="0"/>
                </a:tc>
                <a:extLst>
                  <a:ext uri="{0D108BD9-81ED-4DB2-BD59-A6C34878D82A}">
                    <a16:rowId xmlns:a16="http://schemas.microsoft.com/office/drawing/2014/main" val="609743496"/>
                  </a:ext>
                </a:extLst>
              </a:tr>
              <a:tr h="450692">
                <a:tc>
                  <a:txBody>
                    <a:bodyPr/>
                    <a:lstStyle/>
                    <a:p>
                      <a:pPr algn="l">
                        <a:lnSpc>
                          <a:spcPct val="115000"/>
                        </a:lnSpc>
                        <a:spcAft>
                          <a:spcPts val="0"/>
                        </a:spcAft>
                        <a:tabLst>
                          <a:tab pos="228600" algn="l"/>
                        </a:tabLst>
                      </a:pPr>
                      <a:r>
                        <a:rPr lang="hr-HR" sz="1000">
                          <a:effectLst/>
                        </a:rPr>
                        <a:t>Iznos kredita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od 200.000 kn do 2 mil. kn</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min. 200.000 kn</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min. 300.000 kn</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min. 200.000 kn</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min. 100.000 kn, za izravno kreditiranje min. 37 mil. kn</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min. 100.000 kn, za izravno kreditiranje min. 1,5 mil. kn</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min. 100.000 kn</a:t>
                      </a:r>
                      <a:endParaRPr lang="hr-HR" sz="1000">
                        <a:effectLst/>
                        <a:latin typeface="Times New Roman" panose="02020603050405020304" pitchFamily="18" charset="0"/>
                        <a:ea typeface="Times New Roman" panose="02020603050405020304" pitchFamily="18" charset="0"/>
                      </a:endParaRPr>
                    </a:p>
                  </a:txBody>
                  <a:tcPr marL="52281" marR="52281" marT="0" marB="0"/>
                </a:tc>
                <a:extLst>
                  <a:ext uri="{0D108BD9-81ED-4DB2-BD59-A6C34878D82A}">
                    <a16:rowId xmlns:a16="http://schemas.microsoft.com/office/drawing/2014/main" val="1067515995"/>
                  </a:ext>
                </a:extLst>
              </a:tr>
              <a:tr h="143770">
                <a:tc>
                  <a:txBody>
                    <a:bodyPr/>
                    <a:lstStyle/>
                    <a:p>
                      <a:pPr algn="l">
                        <a:lnSpc>
                          <a:spcPct val="115000"/>
                        </a:lnSpc>
                        <a:spcAft>
                          <a:spcPts val="0"/>
                        </a:spcAft>
                        <a:tabLst>
                          <a:tab pos="228600" algn="l"/>
                        </a:tabLst>
                      </a:pPr>
                      <a:r>
                        <a:rPr lang="hr-HR" sz="1000">
                          <a:effectLst/>
                        </a:rPr>
                        <a:t>Valuta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kn/valutna klauzula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valutna klauzula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kn/valutna klauzula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valutna klauzula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valutna klauzula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valutna klauzula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kn/valutna klauzula</a:t>
                      </a:r>
                      <a:endParaRPr lang="hr-HR" sz="1000">
                        <a:effectLst/>
                        <a:latin typeface="Times New Roman" panose="02020603050405020304" pitchFamily="18" charset="0"/>
                        <a:ea typeface="Times New Roman" panose="02020603050405020304" pitchFamily="18" charset="0"/>
                      </a:endParaRPr>
                    </a:p>
                  </a:txBody>
                  <a:tcPr marL="52281" marR="52281" marT="0" marB="0"/>
                </a:tc>
                <a:extLst>
                  <a:ext uri="{0D108BD9-81ED-4DB2-BD59-A6C34878D82A}">
                    <a16:rowId xmlns:a16="http://schemas.microsoft.com/office/drawing/2014/main" val="3922480138"/>
                  </a:ext>
                </a:extLst>
              </a:tr>
              <a:tr h="1642325">
                <a:tc>
                  <a:txBody>
                    <a:bodyPr/>
                    <a:lstStyle/>
                    <a:p>
                      <a:pPr algn="l">
                        <a:lnSpc>
                          <a:spcPct val="115000"/>
                        </a:lnSpc>
                        <a:spcAft>
                          <a:spcPts val="0"/>
                        </a:spcAft>
                        <a:tabLst>
                          <a:tab pos="228600" algn="l"/>
                        </a:tabLst>
                      </a:pPr>
                      <a:r>
                        <a:rPr lang="hr-HR" sz="1000">
                          <a:effectLst/>
                        </a:rPr>
                        <a:t>Kamatna stopa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dirty="0">
                          <a:effectLst/>
                        </a:rPr>
                        <a:t>2,00%, fiksna</a:t>
                      </a:r>
                      <a:endParaRPr lang="hr-HR" sz="1000" dirty="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dirty="0">
                          <a:effectLst/>
                        </a:rPr>
                        <a:t>3,00%, fiksna</a:t>
                      </a:r>
                    </a:p>
                    <a:p>
                      <a:pPr algn="l">
                        <a:lnSpc>
                          <a:spcPct val="115000"/>
                        </a:lnSpc>
                        <a:spcAft>
                          <a:spcPts val="0"/>
                        </a:spcAft>
                        <a:tabLst>
                          <a:tab pos="228600" algn="l"/>
                        </a:tabLst>
                      </a:pPr>
                      <a:r>
                        <a:rPr lang="hr-HR" sz="1000" dirty="0">
                          <a:effectLst/>
                        </a:rPr>
                        <a:t> </a:t>
                      </a:r>
                    </a:p>
                    <a:p>
                      <a:pPr algn="l">
                        <a:lnSpc>
                          <a:spcPct val="115000"/>
                        </a:lnSpc>
                        <a:spcAft>
                          <a:spcPts val="0"/>
                        </a:spcAft>
                        <a:tabLst>
                          <a:tab pos="228600" algn="l"/>
                        </a:tabLst>
                      </a:pPr>
                      <a:r>
                        <a:rPr lang="hr-HR" sz="1000" dirty="0">
                          <a:effectLst/>
                        </a:rPr>
                        <a:t>posebna područja RH + tržišna konkurentnost: 2,00%, fiksna</a:t>
                      </a:r>
                    </a:p>
                    <a:p>
                      <a:pPr algn="l">
                        <a:lnSpc>
                          <a:spcPct val="115000"/>
                        </a:lnSpc>
                        <a:spcAft>
                          <a:spcPts val="0"/>
                        </a:spcAft>
                        <a:tabLst>
                          <a:tab pos="228600" algn="l"/>
                        </a:tabLst>
                      </a:pPr>
                      <a:r>
                        <a:rPr lang="hr-HR" sz="1000" dirty="0">
                          <a:effectLst/>
                        </a:rPr>
                        <a:t> </a:t>
                      </a:r>
                    </a:p>
                    <a:p>
                      <a:pPr algn="l">
                        <a:lnSpc>
                          <a:spcPct val="115000"/>
                        </a:lnSpc>
                        <a:spcAft>
                          <a:spcPts val="0"/>
                        </a:spcAft>
                        <a:tabLst>
                          <a:tab pos="228600" algn="l"/>
                        </a:tabLst>
                      </a:pPr>
                      <a:r>
                        <a:rPr lang="hr-HR" sz="1000" dirty="0">
                          <a:effectLst/>
                        </a:rPr>
                        <a:t>tržišna konkurentnost + posebne djelatnosti: 1,50%, fiksna</a:t>
                      </a:r>
                      <a:endParaRPr lang="hr-HR" sz="1000" dirty="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2,00%, fiksna</a:t>
                      </a:r>
                    </a:p>
                    <a:p>
                      <a:pPr algn="l">
                        <a:lnSpc>
                          <a:spcPct val="115000"/>
                        </a:lnSpc>
                        <a:spcAft>
                          <a:spcPts val="0"/>
                        </a:spcAft>
                        <a:tabLst>
                          <a:tab pos="228600" algn="l"/>
                        </a:tabLst>
                      </a:pPr>
                      <a:r>
                        <a:rPr lang="hr-HR" sz="1000">
                          <a:effectLst/>
                        </a:rPr>
                        <a:t> </a:t>
                      </a:r>
                    </a:p>
                    <a:p>
                      <a:pPr algn="l">
                        <a:lnSpc>
                          <a:spcPct val="115000"/>
                        </a:lnSpc>
                        <a:spcAft>
                          <a:spcPts val="0"/>
                        </a:spcAft>
                        <a:tabLst>
                          <a:tab pos="228600" algn="l"/>
                        </a:tabLst>
                      </a:pPr>
                      <a:r>
                        <a:rPr lang="hr-HR" sz="1000">
                          <a:effectLst/>
                        </a:rPr>
                        <a:t>posebna područja RH: 1,75%, fiksna</a:t>
                      </a:r>
                    </a:p>
                    <a:p>
                      <a:pPr algn="l">
                        <a:lnSpc>
                          <a:spcPct val="115000"/>
                        </a:lnSpc>
                        <a:spcAft>
                          <a:spcPts val="0"/>
                        </a:spcAft>
                        <a:tabLst>
                          <a:tab pos="228600" algn="l"/>
                        </a:tabLst>
                      </a:pPr>
                      <a:r>
                        <a:rPr lang="hr-HR" sz="1000">
                          <a:effectLst/>
                        </a:rPr>
                        <a:t> </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najmanje 1,70%, fiksna (rok otplate do i uključujući 10 godina)</a:t>
                      </a:r>
                    </a:p>
                    <a:p>
                      <a:pPr algn="l">
                        <a:lnSpc>
                          <a:spcPct val="115000"/>
                        </a:lnSpc>
                        <a:spcAft>
                          <a:spcPts val="0"/>
                        </a:spcAft>
                        <a:tabLst>
                          <a:tab pos="228600" algn="l"/>
                        </a:tabLst>
                      </a:pPr>
                      <a:r>
                        <a:rPr lang="hr-HR" sz="1000">
                          <a:effectLst/>
                        </a:rPr>
                        <a:t> </a:t>
                      </a:r>
                    </a:p>
                    <a:p>
                      <a:pPr algn="l">
                        <a:lnSpc>
                          <a:spcPct val="115000"/>
                        </a:lnSpc>
                        <a:spcAft>
                          <a:spcPts val="0"/>
                        </a:spcAft>
                        <a:tabLst>
                          <a:tab pos="228600" algn="l"/>
                        </a:tabLst>
                      </a:pPr>
                      <a:r>
                        <a:rPr lang="hr-HR" sz="1000">
                          <a:effectLst/>
                        </a:rPr>
                        <a:t>najmanje 1,90%, fiksna (rok otplate iznad 10 godina)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kratkoročni krediti: 2,00%, fiksna</a:t>
                      </a:r>
                    </a:p>
                    <a:p>
                      <a:pPr algn="l">
                        <a:lnSpc>
                          <a:spcPct val="115000"/>
                        </a:lnSpc>
                        <a:spcAft>
                          <a:spcPts val="0"/>
                        </a:spcAft>
                        <a:tabLst>
                          <a:tab pos="228600" algn="l"/>
                        </a:tabLst>
                      </a:pPr>
                      <a:r>
                        <a:rPr lang="hr-HR" sz="1000">
                          <a:effectLst/>
                        </a:rPr>
                        <a:t> </a:t>
                      </a:r>
                    </a:p>
                    <a:p>
                      <a:pPr algn="l">
                        <a:lnSpc>
                          <a:spcPct val="115000"/>
                        </a:lnSpc>
                        <a:spcAft>
                          <a:spcPts val="0"/>
                        </a:spcAft>
                        <a:tabLst>
                          <a:tab pos="228600" algn="l"/>
                        </a:tabLst>
                      </a:pPr>
                      <a:r>
                        <a:rPr lang="hr-HR" sz="1000">
                          <a:effectLst/>
                        </a:rPr>
                        <a:t>ostali: 3,50%, fiksna</a:t>
                      </a:r>
                    </a:p>
                    <a:p>
                      <a:pPr algn="l">
                        <a:lnSpc>
                          <a:spcPct val="115000"/>
                        </a:lnSpc>
                        <a:spcAft>
                          <a:spcPts val="0"/>
                        </a:spcAft>
                        <a:tabLst>
                          <a:tab pos="228600" algn="l"/>
                        </a:tabLst>
                      </a:pPr>
                      <a:r>
                        <a:rPr lang="hr-HR" sz="1000">
                          <a:effectLst/>
                        </a:rPr>
                        <a:t> </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dirty="0">
                          <a:effectLst/>
                        </a:rPr>
                        <a:t>najmanje 1,75%, fiksna</a:t>
                      </a:r>
                      <a:endParaRPr lang="hr-HR" sz="1000" dirty="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4,00%, fiksna</a:t>
                      </a:r>
                      <a:endParaRPr lang="hr-HR" sz="1000">
                        <a:effectLst/>
                        <a:latin typeface="Times New Roman" panose="02020603050405020304" pitchFamily="18" charset="0"/>
                        <a:ea typeface="Times New Roman" panose="02020603050405020304" pitchFamily="18" charset="0"/>
                      </a:endParaRPr>
                    </a:p>
                  </a:txBody>
                  <a:tcPr marL="52281" marR="52281" marT="0" marB="0"/>
                </a:tc>
                <a:extLst>
                  <a:ext uri="{0D108BD9-81ED-4DB2-BD59-A6C34878D82A}">
                    <a16:rowId xmlns:a16="http://schemas.microsoft.com/office/drawing/2014/main" val="870125131"/>
                  </a:ext>
                </a:extLst>
              </a:tr>
              <a:tr h="450692">
                <a:tc>
                  <a:txBody>
                    <a:bodyPr/>
                    <a:lstStyle/>
                    <a:p>
                      <a:pPr algn="l">
                        <a:lnSpc>
                          <a:spcPct val="115000"/>
                        </a:lnSpc>
                        <a:spcAft>
                          <a:spcPts val="0"/>
                        </a:spcAft>
                        <a:tabLst>
                          <a:tab pos="228600" algn="l"/>
                        </a:tabLst>
                      </a:pPr>
                      <a:r>
                        <a:rPr lang="hr-HR" sz="1000">
                          <a:effectLst/>
                        </a:rPr>
                        <a:t>Naknade</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obrada: 0,50%</a:t>
                      </a:r>
                    </a:p>
                    <a:p>
                      <a:pPr algn="l">
                        <a:lnSpc>
                          <a:spcPct val="115000"/>
                        </a:lnSpc>
                        <a:spcAft>
                          <a:spcPts val="0"/>
                        </a:spcAft>
                        <a:tabLst>
                          <a:tab pos="228600" algn="l"/>
                        </a:tabLst>
                      </a:pPr>
                      <a:r>
                        <a:rPr lang="hr-HR" sz="1000">
                          <a:effectLst/>
                        </a:rPr>
                        <a:t>rezervacija: 0,25%</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obrada: 0,50%</a:t>
                      </a:r>
                    </a:p>
                    <a:p>
                      <a:pPr algn="l">
                        <a:lnSpc>
                          <a:spcPct val="115000"/>
                        </a:lnSpc>
                        <a:spcAft>
                          <a:spcPts val="0"/>
                        </a:spcAft>
                        <a:tabLst>
                          <a:tab pos="228600" algn="l"/>
                        </a:tabLst>
                      </a:pPr>
                      <a:r>
                        <a:rPr lang="hr-HR" sz="1000">
                          <a:effectLst/>
                        </a:rPr>
                        <a:t>rezervacija: 0,25%</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obrada: 0,50%</a:t>
                      </a:r>
                    </a:p>
                    <a:p>
                      <a:pPr algn="l">
                        <a:lnSpc>
                          <a:spcPct val="115000"/>
                        </a:lnSpc>
                        <a:spcAft>
                          <a:spcPts val="0"/>
                        </a:spcAft>
                        <a:tabLst>
                          <a:tab pos="228600" algn="l"/>
                        </a:tabLst>
                      </a:pPr>
                      <a:r>
                        <a:rPr lang="hr-HR" sz="1000">
                          <a:effectLst/>
                        </a:rPr>
                        <a:t>rezervacija: nema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obrada: 0,50%</a:t>
                      </a:r>
                    </a:p>
                    <a:p>
                      <a:pPr algn="l">
                        <a:lnSpc>
                          <a:spcPct val="115000"/>
                        </a:lnSpc>
                        <a:spcAft>
                          <a:spcPts val="0"/>
                        </a:spcAft>
                        <a:tabLst>
                          <a:tab pos="228600" algn="l"/>
                        </a:tabLst>
                      </a:pPr>
                      <a:r>
                        <a:rPr lang="hr-HR" sz="1000">
                          <a:effectLst/>
                        </a:rPr>
                        <a:t>rezervacija: 0,25% (0% za javni sektor)</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obrada: 0,50%</a:t>
                      </a:r>
                    </a:p>
                    <a:p>
                      <a:pPr algn="l">
                        <a:lnSpc>
                          <a:spcPct val="115000"/>
                        </a:lnSpc>
                        <a:spcAft>
                          <a:spcPts val="0"/>
                        </a:spcAft>
                        <a:tabLst>
                          <a:tab pos="228600" algn="l"/>
                        </a:tabLst>
                      </a:pPr>
                      <a:r>
                        <a:rPr lang="hr-HR" sz="1000">
                          <a:effectLst/>
                        </a:rPr>
                        <a:t>rezervacija: 0,25%</a:t>
                      </a:r>
                    </a:p>
                    <a:p>
                      <a:pPr algn="l">
                        <a:lnSpc>
                          <a:spcPct val="115000"/>
                        </a:lnSpc>
                        <a:spcAft>
                          <a:spcPts val="0"/>
                        </a:spcAft>
                        <a:tabLst>
                          <a:tab pos="228600" algn="l"/>
                        </a:tabLst>
                      </a:pPr>
                      <a:r>
                        <a:rPr lang="hr-HR" sz="1000">
                          <a:effectLst/>
                        </a:rPr>
                        <a:t>(0% za javni sektor)</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obrada: do 0,50%</a:t>
                      </a:r>
                    </a:p>
                    <a:p>
                      <a:pPr algn="l">
                        <a:lnSpc>
                          <a:spcPct val="115000"/>
                        </a:lnSpc>
                        <a:spcAft>
                          <a:spcPts val="0"/>
                        </a:spcAft>
                        <a:tabLst>
                          <a:tab pos="228600" algn="l"/>
                        </a:tabLst>
                      </a:pPr>
                      <a:r>
                        <a:rPr lang="hr-HR" sz="1000">
                          <a:effectLst/>
                        </a:rPr>
                        <a:t>rezervacija: 0,25%</a:t>
                      </a:r>
                    </a:p>
                    <a:p>
                      <a:pPr algn="l">
                        <a:lnSpc>
                          <a:spcPct val="115000"/>
                        </a:lnSpc>
                        <a:spcAft>
                          <a:spcPts val="0"/>
                        </a:spcAft>
                        <a:tabLst>
                          <a:tab pos="228600" algn="l"/>
                        </a:tabLst>
                      </a:pPr>
                      <a:r>
                        <a:rPr lang="hr-HR" sz="1000">
                          <a:effectLst/>
                        </a:rPr>
                        <a:t>(0% za javni sektor)</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obrada: 0,50%</a:t>
                      </a:r>
                    </a:p>
                    <a:p>
                      <a:pPr algn="l">
                        <a:lnSpc>
                          <a:spcPct val="115000"/>
                        </a:lnSpc>
                        <a:spcAft>
                          <a:spcPts val="0"/>
                        </a:spcAft>
                        <a:tabLst>
                          <a:tab pos="228600" algn="l"/>
                        </a:tabLst>
                      </a:pPr>
                      <a:r>
                        <a:rPr lang="hr-HR" sz="1000">
                          <a:effectLst/>
                        </a:rPr>
                        <a:t>rezervacija: 0,25%</a:t>
                      </a:r>
                    </a:p>
                    <a:p>
                      <a:pPr algn="l">
                        <a:lnSpc>
                          <a:spcPct val="115000"/>
                        </a:lnSpc>
                        <a:spcAft>
                          <a:spcPts val="0"/>
                        </a:spcAft>
                        <a:tabLst>
                          <a:tab pos="228600" algn="l"/>
                        </a:tabLst>
                      </a:pPr>
                      <a:r>
                        <a:rPr lang="hr-HR" sz="1000">
                          <a:effectLst/>
                        </a:rPr>
                        <a:t> </a:t>
                      </a:r>
                      <a:endParaRPr lang="hr-HR" sz="1000">
                        <a:effectLst/>
                        <a:latin typeface="Times New Roman" panose="02020603050405020304" pitchFamily="18" charset="0"/>
                        <a:ea typeface="Times New Roman" panose="02020603050405020304" pitchFamily="18" charset="0"/>
                      </a:endParaRPr>
                    </a:p>
                  </a:txBody>
                  <a:tcPr marL="52281" marR="52281" marT="0" marB="0"/>
                </a:tc>
                <a:extLst>
                  <a:ext uri="{0D108BD9-81ED-4DB2-BD59-A6C34878D82A}">
                    <a16:rowId xmlns:a16="http://schemas.microsoft.com/office/drawing/2014/main" val="2359468654"/>
                  </a:ext>
                </a:extLst>
              </a:tr>
              <a:tr h="297231">
                <a:tc>
                  <a:txBody>
                    <a:bodyPr/>
                    <a:lstStyle/>
                    <a:p>
                      <a:pPr algn="l">
                        <a:lnSpc>
                          <a:spcPct val="115000"/>
                        </a:lnSpc>
                        <a:spcAft>
                          <a:spcPts val="0"/>
                        </a:spcAft>
                        <a:tabLst>
                          <a:tab pos="228600" algn="l"/>
                        </a:tabLst>
                      </a:pPr>
                      <a:r>
                        <a:rPr lang="hr-HR" sz="1000">
                          <a:effectLst/>
                        </a:rPr>
                        <a:t>Rok korištenja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do 12 mjeseci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do 12 mjeseci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do 12 mjeseci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do 18 mjeseci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do 12 mjeseci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do 12 mjeseci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do 12 mjeseci</a:t>
                      </a:r>
                      <a:endParaRPr lang="hr-HR" sz="1000">
                        <a:effectLst/>
                        <a:latin typeface="Times New Roman" panose="02020603050405020304" pitchFamily="18" charset="0"/>
                        <a:ea typeface="Times New Roman" panose="02020603050405020304" pitchFamily="18" charset="0"/>
                      </a:endParaRPr>
                    </a:p>
                  </a:txBody>
                  <a:tcPr marL="52281" marR="52281" marT="0" marB="0"/>
                </a:tc>
                <a:extLst>
                  <a:ext uri="{0D108BD9-81ED-4DB2-BD59-A6C34878D82A}">
                    <a16:rowId xmlns:a16="http://schemas.microsoft.com/office/drawing/2014/main" val="1029737084"/>
                  </a:ext>
                </a:extLst>
              </a:tr>
              <a:tr h="1064534">
                <a:tc>
                  <a:txBody>
                    <a:bodyPr/>
                    <a:lstStyle/>
                    <a:p>
                      <a:pPr algn="l">
                        <a:lnSpc>
                          <a:spcPct val="115000"/>
                        </a:lnSpc>
                        <a:spcAft>
                          <a:spcPts val="0"/>
                        </a:spcAft>
                        <a:tabLst>
                          <a:tab pos="228600" algn="l"/>
                        </a:tabLst>
                      </a:pPr>
                      <a:r>
                        <a:rPr lang="hr-HR" sz="1000">
                          <a:effectLst/>
                        </a:rPr>
                        <a:t>Poček</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uključen u rok otplate:</a:t>
                      </a:r>
                    </a:p>
                    <a:p>
                      <a:pPr algn="l">
                        <a:lnSpc>
                          <a:spcPct val="115000"/>
                        </a:lnSpc>
                        <a:spcAft>
                          <a:spcPts val="0"/>
                        </a:spcAft>
                        <a:tabLst>
                          <a:tab pos="228600" algn="l"/>
                        </a:tabLst>
                      </a:pPr>
                      <a:r>
                        <a:rPr lang="hr-HR" sz="1000">
                          <a:effectLst/>
                        </a:rPr>
                        <a:t>- do 3 g.</a:t>
                      </a:r>
                    </a:p>
                    <a:p>
                      <a:pPr algn="l">
                        <a:lnSpc>
                          <a:spcPct val="115000"/>
                        </a:lnSpc>
                        <a:spcAft>
                          <a:spcPts val="0"/>
                        </a:spcAft>
                        <a:tabLst>
                          <a:tab pos="228600" algn="l"/>
                        </a:tabLst>
                      </a:pPr>
                      <a:r>
                        <a:rPr lang="hr-HR" sz="1000">
                          <a:effectLst/>
                        </a:rPr>
                        <a:t>- do 4 g. (turizam)</a:t>
                      </a:r>
                    </a:p>
                    <a:p>
                      <a:pPr algn="l">
                        <a:lnSpc>
                          <a:spcPct val="115000"/>
                        </a:lnSpc>
                        <a:spcAft>
                          <a:spcPts val="0"/>
                        </a:spcAft>
                        <a:tabLst>
                          <a:tab pos="228600" algn="l"/>
                        </a:tabLst>
                      </a:pPr>
                      <a:r>
                        <a:rPr lang="hr-HR" sz="1000">
                          <a:effectLst/>
                        </a:rPr>
                        <a:t>- do 5 g. (dugogodišnji nasadi)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uključen u rok otplate:</a:t>
                      </a:r>
                    </a:p>
                    <a:p>
                      <a:pPr algn="l">
                        <a:lnSpc>
                          <a:spcPct val="115000"/>
                        </a:lnSpc>
                        <a:spcAft>
                          <a:spcPts val="0"/>
                        </a:spcAft>
                        <a:tabLst>
                          <a:tab pos="228600" algn="l"/>
                        </a:tabLst>
                      </a:pPr>
                      <a:r>
                        <a:rPr lang="hr-HR" sz="1000">
                          <a:effectLst/>
                        </a:rPr>
                        <a:t>- do 3 g.</a:t>
                      </a:r>
                    </a:p>
                    <a:p>
                      <a:pPr algn="l">
                        <a:lnSpc>
                          <a:spcPct val="115000"/>
                        </a:lnSpc>
                        <a:spcAft>
                          <a:spcPts val="0"/>
                        </a:spcAft>
                        <a:tabLst>
                          <a:tab pos="228600" algn="l"/>
                        </a:tabLst>
                      </a:pPr>
                      <a:r>
                        <a:rPr lang="hr-HR" sz="1000">
                          <a:effectLst/>
                        </a:rPr>
                        <a:t>- do 4 g. (turizam)</a:t>
                      </a:r>
                    </a:p>
                    <a:p>
                      <a:pPr algn="l">
                        <a:lnSpc>
                          <a:spcPct val="115000"/>
                        </a:lnSpc>
                        <a:spcAft>
                          <a:spcPts val="0"/>
                        </a:spcAft>
                        <a:tabLst>
                          <a:tab pos="228600" algn="l"/>
                        </a:tabLst>
                      </a:pPr>
                      <a:r>
                        <a:rPr lang="hr-HR" sz="1000">
                          <a:effectLst/>
                        </a:rPr>
                        <a:t>- do 5 g. (dugogodišnji nasadi)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uključen u rok otplate:</a:t>
                      </a:r>
                    </a:p>
                    <a:p>
                      <a:pPr algn="l">
                        <a:lnSpc>
                          <a:spcPct val="115000"/>
                        </a:lnSpc>
                        <a:spcAft>
                          <a:spcPts val="0"/>
                        </a:spcAft>
                        <a:tabLst>
                          <a:tab pos="228600" algn="l"/>
                        </a:tabLst>
                      </a:pPr>
                      <a:r>
                        <a:rPr lang="hr-HR" sz="1000">
                          <a:effectLst/>
                        </a:rPr>
                        <a:t>- do 5 g.</a:t>
                      </a:r>
                    </a:p>
                    <a:p>
                      <a:pPr algn="l">
                        <a:lnSpc>
                          <a:spcPct val="115000"/>
                        </a:lnSpc>
                        <a:spcAft>
                          <a:spcPts val="0"/>
                        </a:spcAft>
                        <a:tabLst>
                          <a:tab pos="228600" algn="l"/>
                        </a:tabLst>
                      </a:pPr>
                      <a:r>
                        <a:rPr lang="hr-HR" sz="1000">
                          <a:effectLst/>
                        </a:rPr>
                        <a:t>- do 4 g. (turizam)</a:t>
                      </a:r>
                    </a:p>
                    <a:p>
                      <a:pPr algn="l">
                        <a:lnSpc>
                          <a:spcPct val="115000"/>
                        </a:lnSpc>
                        <a:spcAft>
                          <a:spcPts val="0"/>
                        </a:spcAft>
                        <a:tabLst>
                          <a:tab pos="228600" algn="l"/>
                        </a:tabLst>
                      </a:pPr>
                      <a:r>
                        <a:rPr lang="hr-HR" sz="1000">
                          <a:effectLst/>
                        </a:rPr>
                        <a:t> </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uključen u rok otplate:</a:t>
                      </a:r>
                    </a:p>
                    <a:p>
                      <a:pPr algn="l">
                        <a:lnSpc>
                          <a:spcPct val="115000"/>
                        </a:lnSpc>
                        <a:spcAft>
                          <a:spcPts val="0"/>
                        </a:spcAft>
                        <a:tabLst>
                          <a:tab pos="228600" algn="l"/>
                        </a:tabLst>
                      </a:pPr>
                      <a:r>
                        <a:rPr lang="hr-HR" sz="1000">
                          <a:effectLst/>
                        </a:rPr>
                        <a:t>- do 3 g.</a:t>
                      </a:r>
                    </a:p>
                    <a:p>
                      <a:pPr algn="l">
                        <a:lnSpc>
                          <a:spcPct val="115000"/>
                        </a:lnSpc>
                        <a:spcAft>
                          <a:spcPts val="0"/>
                        </a:spcAft>
                        <a:tabLst>
                          <a:tab pos="228600" algn="l"/>
                        </a:tabLst>
                      </a:pPr>
                      <a:r>
                        <a:rPr lang="hr-HR" sz="1000">
                          <a:effectLst/>
                        </a:rPr>
                        <a:t>- do 4 g. (turizam)</a:t>
                      </a:r>
                    </a:p>
                    <a:p>
                      <a:pPr algn="l">
                        <a:lnSpc>
                          <a:spcPct val="115000"/>
                        </a:lnSpc>
                        <a:spcAft>
                          <a:spcPts val="0"/>
                        </a:spcAft>
                        <a:tabLst>
                          <a:tab pos="228600" algn="l"/>
                        </a:tabLst>
                      </a:pPr>
                      <a:r>
                        <a:rPr lang="hr-HR" sz="1000">
                          <a:effectLst/>
                        </a:rPr>
                        <a:t>- do 5 g. (javni sektor i dug. nasadi)</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samo za dugoročne kredite, uključen u rok otplate:</a:t>
                      </a:r>
                    </a:p>
                    <a:p>
                      <a:pPr algn="l">
                        <a:lnSpc>
                          <a:spcPct val="115000"/>
                        </a:lnSpc>
                        <a:spcAft>
                          <a:spcPts val="0"/>
                        </a:spcAft>
                        <a:tabLst>
                          <a:tab pos="228600" algn="l"/>
                        </a:tabLst>
                      </a:pPr>
                      <a:r>
                        <a:rPr lang="hr-HR" sz="1000">
                          <a:effectLst/>
                        </a:rPr>
                        <a:t>- do 2 g.</a:t>
                      </a:r>
                    </a:p>
                    <a:p>
                      <a:pPr algn="l">
                        <a:lnSpc>
                          <a:spcPct val="115000"/>
                        </a:lnSpc>
                        <a:spcAft>
                          <a:spcPts val="0"/>
                        </a:spcAft>
                        <a:tabLst>
                          <a:tab pos="228600" algn="l"/>
                        </a:tabLst>
                      </a:pPr>
                      <a:r>
                        <a:rPr lang="hr-HR" sz="1000">
                          <a:effectLst/>
                        </a:rPr>
                        <a:t>- do 1 g. (krediti s rokom otplate 5 i do 5 g.)</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bez počeka</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uključen u rok otplate: do 2 g.</a:t>
                      </a:r>
                      <a:endParaRPr lang="hr-HR" sz="1000">
                        <a:effectLst/>
                        <a:latin typeface="Times New Roman" panose="02020603050405020304" pitchFamily="18" charset="0"/>
                        <a:ea typeface="Times New Roman" panose="02020603050405020304" pitchFamily="18" charset="0"/>
                      </a:endParaRPr>
                    </a:p>
                  </a:txBody>
                  <a:tcPr marL="52281" marR="52281" marT="0" marB="0"/>
                </a:tc>
                <a:extLst>
                  <a:ext uri="{0D108BD9-81ED-4DB2-BD59-A6C34878D82A}">
                    <a16:rowId xmlns:a16="http://schemas.microsoft.com/office/drawing/2014/main" val="1132178682"/>
                  </a:ext>
                </a:extLst>
              </a:tr>
              <a:tr h="589426">
                <a:tc>
                  <a:txBody>
                    <a:bodyPr/>
                    <a:lstStyle/>
                    <a:p>
                      <a:pPr algn="l">
                        <a:lnSpc>
                          <a:spcPct val="115000"/>
                        </a:lnSpc>
                        <a:spcAft>
                          <a:spcPts val="0"/>
                        </a:spcAft>
                        <a:tabLst>
                          <a:tab pos="228600" algn="l"/>
                        </a:tabLst>
                      </a:pPr>
                      <a:r>
                        <a:rPr lang="hr-HR" sz="1000">
                          <a:effectLst/>
                        </a:rPr>
                        <a:t>Rok otplate</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 do 12 g. </a:t>
                      </a:r>
                    </a:p>
                    <a:p>
                      <a:pPr algn="l">
                        <a:lnSpc>
                          <a:spcPct val="115000"/>
                        </a:lnSpc>
                        <a:spcAft>
                          <a:spcPts val="0"/>
                        </a:spcAft>
                        <a:tabLst>
                          <a:tab pos="228600" algn="l"/>
                        </a:tabLst>
                      </a:pPr>
                      <a:r>
                        <a:rPr lang="hr-HR" sz="1000">
                          <a:effectLst/>
                        </a:rPr>
                        <a:t>- za turizam i dug. nasade: do 14 g.</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 do 14 g.</a:t>
                      </a:r>
                    </a:p>
                    <a:p>
                      <a:pPr algn="l">
                        <a:lnSpc>
                          <a:spcPct val="115000"/>
                        </a:lnSpc>
                        <a:spcAft>
                          <a:spcPts val="0"/>
                        </a:spcAft>
                        <a:tabLst>
                          <a:tab pos="228600" algn="l"/>
                        </a:tabLst>
                      </a:pPr>
                      <a:r>
                        <a:rPr lang="hr-HR" sz="1000">
                          <a:effectLst/>
                        </a:rPr>
                        <a:t>- dug. nasadi: do 15 g.</a:t>
                      </a:r>
                    </a:p>
                    <a:p>
                      <a:pPr algn="l">
                        <a:lnSpc>
                          <a:spcPct val="115000"/>
                        </a:lnSpc>
                        <a:spcAft>
                          <a:spcPts val="0"/>
                        </a:spcAft>
                        <a:tabLst>
                          <a:tab pos="228600" algn="l"/>
                        </a:tabLst>
                      </a:pPr>
                      <a:r>
                        <a:rPr lang="hr-HR" sz="1000">
                          <a:effectLst/>
                        </a:rPr>
                        <a:t>- turizam: do 17 g.</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 do 15 g.</a:t>
                      </a:r>
                    </a:p>
                    <a:p>
                      <a:pPr algn="l">
                        <a:lnSpc>
                          <a:spcPct val="115000"/>
                        </a:lnSpc>
                        <a:spcAft>
                          <a:spcPts val="0"/>
                        </a:spcAft>
                        <a:tabLst>
                          <a:tab pos="228600" algn="l"/>
                        </a:tabLst>
                      </a:pPr>
                      <a:r>
                        <a:rPr lang="hr-HR" sz="1000">
                          <a:effectLst/>
                        </a:rPr>
                        <a:t>- turizam: do 17 g.</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 do 15 godina </a:t>
                      </a:r>
                    </a:p>
                    <a:p>
                      <a:pPr algn="l">
                        <a:lnSpc>
                          <a:spcPct val="115000"/>
                        </a:lnSpc>
                        <a:spcAft>
                          <a:spcPts val="0"/>
                        </a:spcAft>
                        <a:tabLst>
                          <a:tab pos="228600" algn="l"/>
                        </a:tabLst>
                      </a:pPr>
                      <a:r>
                        <a:rPr lang="hr-HR" sz="1000">
                          <a:effectLst/>
                        </a:rPr>
                        <a:t>- turizam: do 17 g.</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 do 12 mjeseci</a:t>
                      </a:r>
                    </a:p>
                    <a:p>
                      <a:pPr algn="l">
                        <a:lnSpc>
                          <a:spcPct val="115000"/>
                        </a:lnSpc>
                        <a:spcAft>
                          <a:spcPts val="0"/>
                        </a:spcAft>
                        <a:tabLst>
                          <a:tab pos="228600" algn="l"/>
                        </a:tabLst>
                      </a:pPr>
                      <a:r>
                        <a:rPr lang="hr-HR" sz="1000">
                          <a:effectLst/>
                        </a:rPr>
                        <a:t>- do 6 g.</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a:effectLst/>
                        </a:rPr>
                        <a:t>- do 12 mjeseci </a:t>
                      </a:r>
                    </a:p>
                    <a:p>
                      <a:pPr algn="l">
                        <a:lnSpc>
                          <a:spcPct val="115000"/>
                        </a:lnSpc>
                        <a:spcAft>
                          <a:spcPts val="0"/>
                        </a:spcAft>
                        <a:tabLst>
                          <a:tab pos="228600" algn="l"/>
                        </a:tabLst>
                      </a:pPr>
                      <a:r>
                        <a:rPr lang="hr-HR" sz="1000">
                          <a:effectLst/>
                        </a:rPr>
                        <a:t> </a:t>
                      </a:r>
                      <a:endParaRPr lang="hr-HR" sz="1000">
                        <a:effectLst/>
                        <a:latin typeface="Times New Roman" panose="02020603050405020304" pitchFamily="18" charset="0"/>
                        <a:ea typeface="Times New Roman" panose="02020603050405020304" pitchFamily="18" charset="0"/>
                      </a:endParaRPr>
                    </a:p>
                  </a:txBody>
                  <a:tcPr marL="52281" marR="52281" marT="0" marB="0"/>
                </a:tc>
                <a:tc>
                  <a:txBody>
                    <a:bodyPr/>
                    <a:lstStyle/>
                    <a:p>
                      <a:pPr algn="l">
                        <a:lnSpc>
                          <a:spcPct val="115000"/>
                        </a:lnSpc>
                        <a:spcAft>
                          <a:spcPts val="0"/>
                        </a:spcAft>
                        <a:tabLst>
                          <a:tab pos="228600" algn="l"/>
                        </a:tabLst>
                      </a:pPr>
                      <a:r>
                        <a:rPr lang="hr-HR" sz="1000" dirty="0">
                          <a:effectLst/>
                        </a:rPr>
                        <a:t>- do 10 g.</a:t>
                      </a:r>
                      <a:endParaRPr lang="hr-HR" sz="1000" dirty="0">
                        <a:effectLst/>
                        <a:latin typeface="Times New Roman" panose="02020603050405020304" pitchFamily="18" charset="0"/>
                        <a:ea typeface="Times New Roman" panose="02020603050405020304" pitchFamily="18" charset="0"/>
                      </a:endParaRPr>
                    </a:p>
                  </a:txBody>
                  <a:tcPr marL="52281" marR="52281" marT="0" marB="0"/>
                </a:tc>
                <a:extLst>
                  <a:ext uri="{0D108BD9-81ED-4DB2-BD59-A6C34878D82A}">
                    <a16:rowId xmlns:a16="http://schemas.microsoft.com/office/drawing/2014/main" val="1915588435"/>
                  </a:ext>
                </a:extLst>
              </a:tr>
            </a:tbl>
          </a:graphicData>
        </a:graphic>
      </p:graphicFrame>
      <p:sp>
        <p:nvSpPr>
          <p:cNvPr id="8" name="Text Placeholder 2">
            <a:extLst>
              <a:ext uri="{FF2B5EF4-FFF2-40B4-BE49-F238E27FC236}">
                <a16:creationId xmlns:a16="http://schemas.microsoft.com/office/drawing/2014/main" id="{3D67CD46-1351-4ECE-BCA5-264B50082222}"/>
              </a:ext>
            </a:extLst>
          </p:cNvPr>
          <p:cNvSpPr txBox="1">
            <a:spLocks/>
          </p:cNvSpPr>
          <p:nvPr/>
        </p:nvSpPr>
        <p:spPr>
          <a:xfrm>
            <a:off x="1438058" y="116132"/>
            <a:ext cx="6764642" cy="79203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4000" kern="1200">
                <a:solidFill>
                  <a:srgbClr val="FF0000"/>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800" kern="1200">
                <a:solidFill>
                  <a:schemeClr val="bg2">
                    <a:lumMod val="50000"/>
                  </a:schemeClr>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r-HR" sz="2800" b="1" dirty="0">
                <a:solidFill>
                  <a:schemeClr val="bg2">
                    <a:lumMod val="25000"/>
                  </a:schemeClr>
                </a:solidFill>
              </a:rPr>
              <a:t>Imamo ukupno </a:t>
            </a:r>
            <a:r>
              <a:rPr lang="hr-HR" sz="3600" b="1" dirty="0">
                <a:effectLst>
                  <a:outerShdw blurRad="38100" dist="38100" dir="2700000" algn="tl">
                    <a:srgbClr val="000000">
                      <a:alpha val="43137"/>
                    </a:srgbClr>
                  </a:outerShdw>
                </a:effectLst>
              </a:rPr>
              <a:t>7</a:t>
            </a:r>
            <a:r>
              <a:rPr lang="hr-HR" sz="2800" b="1" dirty="0">
                <a:effectLst>
                  <a:outerShdw blurRad="38100" dist="38100" dir="2700000" algn="tl">
                    <a:srgbClr val="000000">
                      <a:alpha val="43137"/>
                    </a:srgbClr>
                  </a:outerShdw>
                </a:effectLst>
              </a:rPr>
              <a:t> </a:t>
            </a:r>
            <a:r>
              <a:rPr lang="hr-HR" sz="2800" b="1" dirty="0">
                <a:solidFill>
                  <a:schemeClr val="bg2">
                    <a:lumMod val="25000"/>
                  </a:schemeClr>
                </a:solidFill>
              </a:rPr>
              <a:t>novih kreditnih programa</a:t>
            </a:r>
          </a:p>
        </p:txBody>
      </p:sp>
    </p:spTree>
    <p:extLst>
      <p:ext uri="{BB962C8B-B14F-4D97-AF65-F5344CB8AC3E}">
        <p14:creationId xmlns:p14="http://schemas.microsoft.com/office/powerpoint/2010/main" val="2731542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D4D58DD-323C-4EEE-9207-1BCE20F9BB52}"/>
              </a:ext>
            </a:extLst>
          </p:cNvPr>
          <p:cNvSpPr>
            <a:spLocks noGrp="1"/>
          </p:cNvSpPr>
          <p:nvPr>
            <p:ph type="body" sz="quarter" idx="10"/>
          </p:nvPr>
        </p:nvSpPr>
        <p:spPr>
          <a:xfrm>
            <a:off x="565337" y="128395"/>
            <a:ext cx="10759072" cy="456471"/>
          </a:xfrm>
        </p:spPr>
        <p:txBody>
          <a:bodyPr/>
          <a:lstStyle/>
          <a:p>
            <a:r>
              <a:rPr lang="hr-HR" sz="2400" b="1" dirty="0"/>
              <a:t>Poduzetništvo mladih, žena i početnika</a:t>
            </a:r>
            <a:endParaRPr lang="hr-HR" sz="2400" dirty="0"/>
          </a:p>
        </p:txBody>
      </p:sp>
      <p:graphicFrame>
        <p:nvGraphicFramePr>
          <p:cNvPr id="4" name="Group 29">
            <a:extLst>
              <a:ext uri="{FF2B5EF4-FFF2-40B4-BE49-F238E27FC236}">
                <a16:creationId xmlns:a16="http://schemas.microsoft.com/office/drawing/2014/main" id="{D6B38B1F-470C-455F-8A52-D73CE2E26E14}"/>
              </a:ext>
            </a:extLst>
          </p:cNvPr>
          <p:cNvGraphicFramePr>
            <a:graphicFrameLocks/>
          </p:cNvGraphicFramePr>
          <p:nvPr>
            <p:extLst>
              <p:ext uri="{D42A27DB-BD31-4B8C-83A1-F6EECF244321}">
                <p14:modId xmlns:p14="http://schemas.microsoft.com/office/powerpoint/2010/main" val="2004765012"/>
              </p:ext>
            </p:extLst>
          </p:nvPr>
        </p:nvGraphicFramePr>
        <p:xfrm>
          <a:off x="1359016" y="505919"/>
          <a:ext cx="8718411" cy="5316331"/>
        </p:xfrm>
        <a:graphic>
          <a:graphicData uri="http://schemas.openxmlformats.org/drawingml/2006/table">
            <a:tbl>
              <a:tblPr/>
              <a:tblGrid>
                <a:gridCol w="1653863">
                  <a:extLst>
                    <a:ext uri="{9D8B030D-6E8A-4147-A177-3AD203B41FA5}">
                      <a16:colId xmlns:a16="http://schemas.microsoft.com/office/drawing/2014/main" val="20000"/>
                    </a:ext>
                  </a:extLst>
                </a:gridCol>
                <a:gridCol w="7064548">
                  <a:extLst>
                    <a:ext uri="{9D8B030D-6E8A-4147-A177-3AD203B41FA5}">
                      <a16:colId xmlns:a16="http://schemas.microsoft.com/office/drawing/2014/main" val="20001"/>
                    </a:ext>
                  </a:extLst>
                </a:gridCol>
              </a:tblGrid>
              <a:tr h="900732">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Namjena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sz="1400" b="1" i="0" u="none" strike="noStrike" kern="1200" cap="none" normalizeH="0" baseline="0" dirty="0">
                          <a:ln>
                            <a:noFill/>
                          </a:ln>
                          <a:solidFill>
                            <a:schemeClr val="tx1"/>
                          </a:solidFill>
                          <a:effectLst/>
                          <a:latin typeface="Calibri" pitchFamily="34" charset="0"/>
                          <a:ea typeface="+mn-ea"/>
                          <a:cs typeface="Times New Roman" pitchFamily="18" charset="0"/>
                        </a:rPr>
                        <a:t>Ulaganja u osnovna sredstva (materijalnu i nematerijalnu imovinu) s ciljem pokretanja poslovanja, modernizacije poslovanja, uvođenja novih tehnologija, povećanja kapaciteta, uključujući i turističke, razvoja i uvođenja novih proizvoda ili usluga, poticanja novog zapošljavanja i sl.</a:t>
                      </a:r>
                      <a:endPar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endParaRP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0"/>
                  </a:ext>
                </a:extLst>
              </a:tr>
              <a:tr h="697344">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Korisnici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r>
                        <a:rPr kumimoji="0" lang="hr-HR" sz="1400" b="1" i="0" u="none" strike="noStrike" kern="1200" cap="none" normalizeH="0" baseline="0" dirty="0">
                          <a:ln>
                            <a:noFill/>
                          </a:ln>
                          <a:solidFill>
                            <a:schemeClr val="tx1"/>
                          </a:solidFill>
                          <a:effectLst/>
                          <a:latin typeface="Calibri" pitchFamily="34" charset="0"/>
                          <a:ea typeface="+mn-ea"/>
                          <a:cs typeface="Times New Roman" pitchFamily="18" charset="0"/>
                        </a:rPr>
                        <a:t>Poslovni subjekti privatnog sektora – trgovačka društva, obrtnici, fizičke osobe koje samostalno obavljaju djelatnost, obiteljska poljoprivredna gospodarstva (OPG), zadruge i ustanove, koji su mladi poduzetnici, poduzetnici početnici (start-</a:t>
                      </a:r>
                      <a:r>
                        <a:rPr kumimoji="0" lang="hr-HR" sz="1400" b="1" i="0" u="none" strike="noStrike" kern="1200" cap="none" normalizeH="0" baseline="0" dirty="0" err="1">
                          <a:ln>
                            <a:noFill/>
                          </a:ln>
                          <a:solidFill>
                            <a:schemeClr val="tx1"/>
                          </a:solidFill>
                          <a:effectLst/>
                          <a:latin typeface="Calibri" pitchFamily="34" charset="0"/>
                          <a:ea typeface="+mn-ea"/>
                          <a:cs typeface="Times New Roman" pitchFamily="18" charset="0"/>
                        </a:rPr>
                        <a:t>up</a:t>
                      </a:r>
                      <a:r>
                        <a:rPr kumimoji="0" lang="hr-HR" sz="1400" b="1" i="0" u="none" strike="noStrike" kern="1200" cap="none" normalizeH="0" baseline="0" dirty="0">
                          <a:ln>
                            <a:noFill/>
                          </a:ln>
                          <a:solidFill>
                            <a:schemeClr val="tx1"/>
                          </a:solidFill>
                          <a:effectLst/>
                          <a:latin typeface="Calibri" pitchFamily="34" charset="0"/>
                          <a:ea typeface="+mn-ea"/>
                          <a:cs typeface="Times New Roman" pitchFamily="18" charset="0"/>
                        </a:rPr>
                        <a:t>) i žene poduzetnice.*</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1"/>
                  </a:ext>
                </a:extLst>
              </a:tr>
              <a:tr h="796008">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Način provođenja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Putem poslovnih banaka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Izravno</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Po Modelu podjele rizika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2"/>
                  </a:ext>
                </a:extLst>
              </a:tr>
              <a:tr h="1069192">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a:ln>
                            <a:noFill/>
                          </a:ln>
                          <a:solidFill>
                            <a:schemeClr val="bg1"/>
                          </a:solidFill>
                          <a:effectLst/>
                          <a:latin typeface="Calibri" pitchFamily="34" charset="0"/>
                          <a:cs typeface="Arial" charset="0"/>
                        </a:rPr>
                        <a:t>Visina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pl-PL"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Najviši iznos kredita 2.000.000,00 kn</a:t>
                      </a:r>
                      <a:endPar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endParaRP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Do 700.000,00 kn kreditira se 100% ukupne predračunske vrijednosti investicije bez PDV-a, iznad 700.000,00 kn kreditira se 85% ukupne predračunske vrij. investicije bez PDV-a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Kredit se odobravaju u kunama i u kunama uz valutnu klauzulu</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3"/>
                  </a:ext>
                </a:extLst>
              </a:tr>
              <a:tr h="534633">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a:ln>
                            <a:noFill/>
                          </a:ln>
                          <a:solidFill>
                            <a:schemeClr val="bg1"/>
                          </a:solidFill>
                          <a:effectLst/>
                          <a:latin typeface="Calibri" pitchFamily="34" charset="0"/>
                          <a:cs typeface="Arial" charset="0"/>
                        </a:rPr>
                        <a:t>Kamatna stopa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Godišnja kamatna stopa 2% </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4"/>
                  </a:ext>
                </a:extLst>
              </a:tr>
              <a:tr h="658354">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Rok otplate</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Do 12 godina uključujući do 3 godina počeka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endParaRP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5"/>
                  </a:ext>
                </a:extLst>
              </a:tr>
              <a:tr h="331834">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Namjena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Osnovna sredstva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Trajna obrtna sredstva do 30 % iznosa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655224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D4D58DD-323C-4EEE-9207-1BCE20F9BB52}"/>
              </a:ext>
            </a:extLst>
          </p:cNvPr>
          <p:cNvSpPr>
            <a:spLocks noGrp="1"/>
          </p:cNvSpPr>
          <p:nvPr>
            <p:ph type="body" sz="quarter" idx="10"/>
          </p:nvPr>
        </p:nvSpPr>
        <p:spPr>
          <a:xfrm>
            <a:off x="552084" y="323705"/>
            <a:ext cx="10759072" cy="456471"/>
          </a:xfrm>
        </p:spPr>
        <p:txBody>
          <a:bodyPr/>
          <a:lstStyle/>
          <a:p>
            <a:r>
              <a:rPr lang="hr-HR" sz="2400" b="1" dirty="0"/>
              <a:t>Program Investicije privatnog sektora</a:t>
            </a:r>
            <a:endParaRPr lang="hr-HR" sz="2400" dirty="0"/>
          </a:p>
        </p:txBody>
      </p:sp>
      <p:graphicFrame>
        <p:nvGraphicFramePr>
          <p:cNvPr id="4" name="Group 29">
            <a:extLst>
              <a:ext uri="{FF2B5EF4-FFF2-40B4-BE49-F238E27FC236}">
                <a16:creationId xmlns:a16="http://schemas.microsoft.com/office/drawing/2014/main" id="{D6B38B1F-470C-455F-8A52-D73CE2E26E14}"/>
              </a:ext>
            </a:extLst>
          </p:cNvPr>
          <p:cNvGraphicFramePr>
            <a:graphicFrameLocks/>
          </p:cNvGraphicFramePr>
          <p:nvPr>
            <p:extLst>
              <p:ext uri="{D42A27DB-BD31-4B8C-83A1-F6EECF244321}">
                <p14:modId xmlns:p14="http://schemas.microsoft.com/office/powerpoint/2010/main" val="824523030"/>
              </p:ext>
            </p:extLst>
          </p:nvPr>
        </p:nvGraphicFramePr>
        <p:xfrm>
          <a:off x="1359016" y="780176"/>
          <a:ext cx="8718411" cy="5453182"/>
        </p:xfrm>
        <a:graphic>
          <a:graphicData uri="http://schemas.openxmlformats.org/drawingml/2006/table">
            <a:tbl>
              <a:tblPr/>
              <a:tblGrid>
                <a:gridCol w="1653863">
                  <a:extLst>
                    <a:ext uri="{9D8B030D-6E8A-4147-A177-3AD203B41FA5}">
                      <a16:colId xmlns:a16="http://schemas.microsoft.com/office/drawing/2014/main" val="20000"/>
                    </a:ext>
                  </a:extLst>
                </a:gridCol>
                <a:gridCol w="7064548">
                  <a:extLst>
                    <a:ext uri="{9D8B030D-6E8A-4147-A177-3AD203B41FA5}">
                      <a16:colId xmlns:a16="http://schemas.microsoft.com/office/drawing/2014/main" val="20001"/>
                    </a:ext>
                  </a:extLst>
                </a:gridCol>
              </a:tblGrid>
              <a:tr h="925389">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Namjena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400" b="1" i="0" u="none" strike="noStrike" cap="none" normalizeH="0" baseline="0" dirty="0">
                          <a:ln>
                            <a:noFill/>
                          </a:ln>
                          <a:solidFill>
                            <a:schemeClr val="tx1"/>
                          </a:solidFill>
                          <a:effectLst/>
                          <a:latin typeface="Calibri" pitchFamily="34" charset="0"/>
                          <a:cs typeface="Times New Roman" pitchFamily="18" charset="0"/>
                        </a:rPr>
                        <a:t>Ulaganje u osnovna sredstva (materijalnu i nematerijalnu imovinu) s ciljem modernizacije poslovanja, uvođenja novih tehnologija, povećanja kapaciteta, uvođenja novih proizvoda ili usluga, poticanja projekata zaštite okoliša i obnovljivih izvora energije, turističkih sadržaja i usluga te poticanja novog zapošljavanja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0"/>
                  </a:ext>
                </a:extLst>
              </a:tr>
              <a:tr h="507477">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Korisnici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Trgovačka društva, obrtnici, zadruge, ustanove, </a:t>
                      </a:r>
                      <a:r>
                        <a:rPr kumimoji="0" lang="hr-HR" altLang="x-none" sz="1400" b="1" i="0" u="none" strike="noStrike" cap="none" normalizeH="0" baseline="0" dirty="0">
                          <a:ln>
                            <a:noFill/>
                          </a:ln>
                          <a:solidFill>
                            <a:schemeClr val="tx1"/>
                          </a:solidFill>
                          <a:effectLst/>
                          <a:latin typeface="Calibri" pitchFamily="34" charset="0"/>
                          <a:cs typeface="Times New Roman" pitchFamily="18" charset="0"/>
                        </a:rPr>
                        <a:t>obiteljska poljoprivredna gospodarstva u sustavu PDV-a</a:t>
                      </a: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 i fizičke osobe koje samostalno obavljaju djelatnost </a:t>
                      </a:r>
                      <a:endParaRPr kumimoji="0" lang="vi-VN" altLang="x-none" sz="1400" b="1" i="0" u="none" strike="noStrike" kern="1200" cap="none" normalizeH="0" baseline="0" dirty="0">
                        <a:ln>
                          <a:noFill/>
                        </a:ln>
                        <a:solidFill>
                          <a:schemeClr val="tx1"/>
                        </a:solidFill>
                        <a:effectLst/>
                        <a:latin typeface="Calibri" pitchFamily="34" charset="0"/>
                        <a:ea typeface="+mn-ea"/>
                        <a:cs typeface="Times New Roman" pitchFamily="18" charset="0"/>
                      </a:endParaRP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1"/>
                  </a:ext>
                </a:extLst>
              </a:tr>
              <a:tr h="835036">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Način provođenja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Putem poslovnih banaka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Izravno</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Po Modelu podjele rizika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2"/>
                  </a:ext>
                </a:extLst>
              </a:tr>
              <a:tr h="800015">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a:ln>
                            <a:noFill/>
                          </a:ln>
                          <a:solidFill>
                            <a:schemeClr val="bg1"/>
                          </a:solidFill>
                          <a:effectLst/>
                          <a:latin typeface="Calibri" pitchFamily="34" charset="0"/>
                          <a:cs typeface="Arial" charset="0"/>
                        </a:rPr>
                        <a:t>Visina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pl-PL" altLang="x-none" sz="1400" b="1" i="0" u="none" strike="noStrike" kern="1200" cap="none" normalizeH="0" baseline="0" dirty="0" err="1">
                          <a:ln>
                            <a:noFill/>
                          </a:ln>
                          <a:solidFill>
                            <a:schemeClr val="tx1"/>
                          </a:solidFill>
                          <a:effectLst/>
                          <a:latin typeface="Calibri" pitchFamily="34" charset="0"/>
                          <a:ea typeface="+mn-ea"/>
                          <a:cs typeface="Times New Roman" pitchFamily="18" charset="0"/>
                        </a:rPr>
                        <a:t>Najviši</a:t>
                      </a:r>
                      <a:r>
                        <a:rPr kumimoji="0" lang="pl-PL"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pl-PL" altLang="x-none" sz="1400" b="1" i="0" u="none" strike="noStrike" kern="1200" cap="none" normalizeH="0" baseline="0" dirty="0" err="1">
                          <a:ln>
                            <a:noFill/>
                          </a:ln>
                          <a:solidFill>
                            <a:schemeClr val="tx1"/>
                          </a:solidFill>
                          <a:effectLst/>
                          <a:latin typeface="Calibri" pitchFamily="34" charset="0"/>
                          <a:ea typeface="+mn-ea"/>
                          <a:cs typeface="Times New Roman" pitchFamily="18" charset="0"/>
                        </a:rPr>
                        <a:t>iznos</a:t>
                      </a:r>
                      <a:r>
                        <a:rPr kumimoji="0" lang="pl-PL"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 kredita nije ograničen</a:t>
                      </a:r>
                      <a:endPar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endParaRP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Kreditira se do 75% ukupne predračunske vrijednosti investicije bez PDV-a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Kredit se odobravaju u kunama uz valutnu klauzulu</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3"/>
                  </a:ext>
                </a:extLst>
              </a:tr>
              <a:tr h="539121">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a:ln>
                            <a:noFill/>
                          </a:ln>
                          <a:solidFill>
                            <a:schemeClr val="bg1"/>
                          </a:solidFill>
                          <a:effectLst/>
                          <a:latin typeface="Calibri" pitchFamily="34" charset="0"/>
                          <a:cs typeface="Arial" charset="0"/>
                        </a:rPr>
                        <a:t>Kamatna stopa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Godišnja kamatna stopa 1,5% ili 2% ili 3%</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4"/>
                  </a:ext>
                </a:extLst>
              </a:tr>
              <a:tr h="967180">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Rok otplate</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Do 14 godina uključujući do 3 godina počeka (za nasade do 15 godina uključujući poček do 5 godina)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U opravdanim slučajevima rok otplate može biti do 17 godine uključujući do 4 godine počeka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5"/>
                  </a:ext>
                </a:extLst>
              </a:tr>
              <a:tr h="811513">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a:ln>
                            <a:noFill/>
                          </a:ln>
                          <a:solidFill>
                            <a:schemeClr val="bg1"/>
                          </a:solidFill>
                          <a:effectLst/>
                          <a:latin typeface="Calibri" pitchFamily="34" charset="0"/>
                          <a:cs typeface="Arial" charset="0"/>
                        </a:rPr>
                        <a:t>Namjena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Osnovna sredstva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Trajna obrtna sredstva do 30 % iznosa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736377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D4D58DD-323C-4EEE-9207-1BCE20F9BB52}"/>
              </a:ext>
            </a:extLst>
          </p:cNvPr>
          <p:cNvSpPr>
            <a:spLocks noGrp="1"/>
          </p:cNvSpPr>
          <p:nvPr>
            <p:ph type="body" sz="quarter" idx="10"/>
          </p:nvPr>
        </p:nvSpPr>
        <p:spPr>
          <a:xfrm>
            <a:off x="552084" y="323705"/>
            <a:ext cx="4162529" cy="456471"/>
          </a:xfrm>
        </p:spPr>
        <p:txBody>
          <a:bodyPr/>
          <a:lstStyle/>
          <a:p>
            <a:r>
              <a:rPr lang="hr-HR" sz="2400" b="1" dirty="0"/>
              <a:t>Sufinanciranje EU projekata</a:t>
            </a:r>
            <a:endParaRPr lang="hr-HR" sz="2400" dirty="0"/>
          </a:p>
        </p:txBody>
      </p:sp>
      <p:pic>
        <p:nvPicPr>
          <p:cNvPr id="8" name="Picture 7">
            <a:extLst>
              <a:ext uri="{FF2B5EF4-FFF2-40B4-BE49-F238E27FC236}">
                <a16:creationId xmlns:a16="http://schemas.microsoft.com/office/drawing/2014/main" id="{4ADD12ED-B17F-4B82-A0E9-CE1D026EC1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60310" y="599372"/>
            <a:ext cx="3772837" cy="2829628"/>
          </a:xfrm>
          <a:prstGeom prst="rect">
            <a:avLst/>
          </a:prstGeom>
        </p:spPr>
      </p:pic>
      <p:sp>
        <p:nvSpPr>
          <p:cNvPr id="9" name="Content Placeholder 2">
            <a:extLst>
              <a:ext uri="{FF2B5EF4-FFF2-40B4-BE49-F238E27FC236}">
                <a16:creationId xmlns:a16="http://schemas.microsoft.com/office/drawing/2014/main" id="{31441EFE-A9BA-4FE3-A485-42223805B044}"/>
              </a:ext>
            </a:extLst>
          </p:cNvPr>
          <p:cNvSpPr txBox="1">
            <a:spLocks/>
          </p:cNvSpPr>
          <p:nvPr/>
        </p:nvSpPr>
        <p:spPr>
          <a:xfrm>
            <a:off x="323528" y="1052736"/>
            <a:ext cx="7176230" cy="48965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r-HR" sz="2000" b="1" dirty="0">
                <a:solidFill>
                  <a:srgbClr val="FF0000"/>
                </a:solidFill>
              </a:rPr>
              <a:t>CILJ HBOR-a: </a:t>
            </a:r>
          </a:p>
          <a:p>
            <a:r>
              <a:rPr lang="hr-HR" sz="2000" dirty="0">
                <a:solidFill>
                  <a:schemeClr val="tx2"/>
                </a:solidFill>
              </a:rPr>
              <a:t>Olakšati i poticati apsorpciju ESI fondova te posredno doprinijeti održivom razvoju i uravnoteženom gospodarskom rastu</a:t>
            </a:r>
          </a:p>
          <a:p>
            <a:r>
              <a:rPr lang="hr-HR" sz="2000" dirty="0">
                <a:solidFill>
                  <a:schemeClr val="tx2"/>
                </a:solidFill>
              </a:rPr>
              <a:t>Postati prepoznatljivi kao ključan i kvalitetan partner za EU sufinanciranje među korisnicima EU projekata te drugim relevantnim dionicima </a:t>
            </a:r>
          </a:p>
          <a:p>
            <a:r>
              <a:rPr lang="hr-HR" sz="2000" b="1" dirty="0">
                <a:solidFill>
                  <a:srgbClr val="FF0000"/>
                </a:solidFill>
              </a:rPr>
              <a:t>KAKO?</a:t>
            </a:r>
          </a:p>
          <a:p>
            <a:endParaRPr lang="hr-HR" sz="2400" b="1" dirty="0">
              <a:solidFill>
                <a:srgbClr val="FF0000"/>
              </a:solidFill>
            </a:endParaRPr>
          </a:p>
          <a:p>
            <a:endParaRPr lang="hr-HR" sz="2400" dirty="0">
              <a:solidFill>
                <a:schemeClr val="tx2"/>
              </a:solidFill>
            </a:endParaRPr>
          </a:p>
          <a:p>
            <a:pPr marL="914376" lvl="2" indent="0">
              <a:buFont typeface="Arial" panose="020B0604020202020204" pitchFamily="34" charset="0"/>
              <a:buNone/>
            </a:pPr>
            <a:endParaRPr lang="pl-PL" dirty="0">
              <a:solidFill>
                <a:schemeClr val="tx2"/>
              </a:solidFill>
            </a:endParaRPr>
          </a:p>
          <a:p>
            <a:pPr lvl="2"/>
            <a:endParaRPr lang="pl-PL" dirty="0"/>
          </a:p>
        </p:txBody>
      </p:sp>
      <p:sp>
        <p:nvSpPr>
          <p:cNvPr id="10" name="Rectangle 9">
            <a:extLst>
              <a:ext uri="{FF2B5EF4-FFF2-40B4-BE49-F238E27FC236}">
                <a16:creationId xmlns:a16="http://schemas.microsoft.com/office/drawing/2014/main" id="{4AA0ECBF-571E-4A01-B888-7B9C4C1065D3}"/>
              </a:ext>
            </a:extLst>
          </p:cNvPr>
          <p:cNvSpPr/>
          <p:nvPr/>
        </p:nvSpPr>
        <p:spPr>
          <a:xfrm>
            <a:off x="539552" y="4005064"/>
            <a:ext cx="2016224"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dirty="0"/>
              <a:t>1. KREDITNO POSLOVANJE</a:t>
            </a:r>
          </a:p>
        </p:txBody>
      </p:sp>
      <p:sp>
        <p:nvSpPr>
          <p:cNvPr id="11" name="Rectangle 10">
            <a:extLst>
              <a:ext uri="{FF2B5EF4-FFF2-40B4-BE49-F238E27FC236}">
                <a16:creationId xmlns:a16="http://schemas.microsoft.com/office/drawing/2014/main" id="{BB58E86B-1F19-4F83-8B82-15B8B8283ADB}"/>
              </a:ext>
            </a:extLst>
          </p:cNvPr>
          <p:cNvSpPr/>
          <p:nvPr/>
        </p:nvSpPr>
        <p:spPr>
          <a:xfrm>
            <a:off x="2771800" y="4005064"/>
            <a:ext cx="2088232"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dirty="0"/>
              <a:t>2. GARANTNO POSLOVANJE</a:t>
            </a:r>
          </a:p>
        </p:txBody>
      </p:sp>
      <p:sp>
        <p:nvSpPr>
          <p:cNvPr id="12" name="Rectangle 11">
            <a:extLst>
              <a:ext uri="{FF2B5EF4-FFF2-40B4-BE49-F238E27FC236}">
                <a16:creationId xmlns:a16="http://schemas.microsoft.com/office/drawing/2014/main" id="{A4A7C171-7F59-4566-AEE4-7193521BD0F1}"/>
              </a:ext>
            </a:extLst>
          </p:cNvPr>
          <p:cNvSpPr/>
          <p:nvPr/>
        </p:nvSpPr>
        <p:spPr>
          <a:xfrm>
            <a:off x="5071492" y="4005064"/>
            <a:ext cx="2049016"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dirty="0"/>
              <a:t>3.  INFORMATIVNA ULOGA I PARTNERSTVO S KLJUČNIM DIONICIMA</a:t>
            </a:r>
          </a:p>
        </p:txBody>
      </p:sp>
    </p:spTree>
    <p:extLst>
      <p:ext uri="{BB962C8B-B14F-4D97-AF65-F5344CB8AC3E}">
        <p14:creationId xmlns:p14="http://schemas.microsoft.com/office/powerpoint/2010/main" val="1439624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F5CE4E7-60AF-4A46-8E83-9A57CE866FBD}"/>
              </a:ext>
            </a:extLst>
          </p:cNvPr>
          <p:cNvSpPr>
            <a:spLocks noGrp="1"/>
          </p:cNvSpPr>
          <p:nvPr>
            <p:ph type="body" sz="quarter" idx="10"/>
          </p:nvPr>
        </p:nvSpPr>
        <p:spPr>
          <a:xfrm>
            <a:off x="805656" y="620628"/>
            <a:ext cx="10379401" cy="792031"/>
          </a:xfrm>
        </p:spPr>
        <p:txBody>
          <a:bodyPr/>
          <a:lstStyle/>
          <a:p>
            <a:r>
              <a:rPr lang="hr-HR" dirty="0"/>
              <a:t>Financijski instrumenti</a:t>
            </a:r>
          </a:p>
        </p:txBody>
      </p:sp>
      <p:sp>
        <p:nvSpPr>
          <p:cNvPr id="4" name="Text Placeholder 3">
            <a:extLst>
              <a:ext uri="{FF2B5EF4-FFF2-40B4-BE49-F238E27FC236}">
                <a16:creationId xmlns:a16="http://schemas.microsoft.com/office/drawing/2014/main" id="{DE94BA86-F9E8-49CD-AFE5-A815045DCF7D}"/>
              </a:ext>
            </a:extLst>
          </p:cNvPr>
          <p:cNvSpPr>
            <a:spLocks noGrp="1"/>
          </p:cNvSpPr>
          <p:nvPr>
            <p:ph type="body" sz="quarter" idx="17"/>
          </p:nvPr>
        </p:nvSpPr>
        <p:spPr>
          <a:xfrm>
            <a:off x="945823" y="1260886"/>
            <a:ext cx="10380163" cy="641350"/>
          </a:xfrm>
        </p:spPr>
        <p:txBody>
          <a:bodyPr/>
          <a:lstStyle/>
          <a:p>
            <a:r>
              <a:rPr lang="hr-HR" dirty="0"/>
              <a:t>Povoljni krediti bez naknada </a:t>
            </a:r>
          </a:p>
        </p:txBody>
      </p:sp>
      <p:graphicFrame>
        <p:nvGraphicFramePr>
          <p:cNvPr id="5" name="Table Placeholder 7">
            <a:extLst>
              <a:ext uri="{FF2B5EF4-FFF2-40B4-BE49-F238E27FC236}">
                <a16:creationId xmlns:a16="http://schemas.microsoft.com/office/drawing/2014/main" id="{0391F56C-E52B-4936-81F7-EF8AFFBD6200}"/>
              </a:ext>
            </a:extLst>
          </p:cNvPr>
          <p:cNvGraphicFramePr>
            <a:graphicFrameLocks/>
          </p:cNvGraphicFramePr>
          <p:nvPr/>
        </p:nvGraphicFramePr>
        <p:xfrm>
          <a:off x="129038" y="1838698"/>
          <a:ext cx="11933924" cy="4109260"/>
        </p:xfrm>
        <a:graphic>
          <a:graphicData uri="http://schemas.openxmlformats.org/drawingml/2006/table">
            <a:tbl>
              <a:tblPr>
                <a:tableStyleId>{5C22544A-7EE6-4342-B048-85BDC9FD1C3A}</a:tableStyleId>
              </a:tblPr>
              <a:tblGrid>
                <a:gridCol w="3078396">
                  <a:extLst>
                    <a:ext uri="{9D8B030D-6E8A-4147-A177-3AD203B41FA5}">
                      <a16:colId xmlns:a16="http://schemas.microsoft.com/office/drawing/2014/main" val="20000"/>
                    </a:ext>
                  </a:extLst>
                </a:gridCol>
                <a:gridCol w="1617784">
                  <a:extLst>
                    <a:ext uri="{9D8B030D-6E8A-4147-A177-3AD203B41FA5}">
                      <a16:colId xmlns:a16="http://schemas.microsoft.com/office/drawing/2014/main" val="20001"/>
                    </a:ext>
                  </a:extLst>
                </a:gridCol>
                <a:gridCol w="1649911">
                  <a:extLst>
                    <a:ext uri="{9D8B030D-6E8A-4147-A177-3AD203B41FA5}">
                      <a16:colId xmlns:a16="http://schemas.microsoft.com/office/drawing/2014/main" val="2257571249"/>
                    </a:ext>
                  </a:extLst>
                </a:gridCol>
                <a:gridCol w="3087210">
                  <a:extLst>
                    <a:ext uri="{9D8B030D-6E8A-4147-A177-3AD203B41FA5}">
                      <a16:colId xmlns:a16="http://schemas.microsoft.com/office/drawing/2014/main" val="145836373"/>
                    </a:ext>
                  </a:extLst>
                </a:gridCol>
                <a:gridCol w="1435513">
                  <a:extLst>
                    <a:ext uri="{9D8B030D-6E8A-4147-A177-3AD203B41FA5}">
                      <a16:colId xmlns:a16="http://schemas.microsoft.com/office/drawing/2014/main" val="20003"/>
                    </a:ext>
                  </a:extLst>
                </a:gridCol>
                <a:gridCol w="1065110">
                  <a:extLst>
                    <a:ext uri="{9D8B030D-6E8A-4147-A177-3AD203B41FA5}">
                      <a16:colId xmlns:a16="http://schemas.microsoft.com/office/drawing/2014/main" val="632950649"/>
                    </a:ext>
                  </a:extLst>
                </a:gridCol>
              </a:tblGrid>
              <a:tr h="2901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1" dirty="0">
                          <a:solidFill>
                            <a:schemeClr val="bg1"/>
                          </a:solidFill>
                          <a:latin typeface="+mn-lt"/>
                        </a:rPr>
                        <a:t>ESIF</a:t>
                      </a:r>
                      <a:endParaRPr lang="hr-HR" sz="1500" b="1" dirty="0">
                        <a:latin typeface="+mn-lt"/>
                      </a:endParaRPr>
                    </a:p>
                  </a:txBody>
                  <a:tcPr marL="84850" marR="84850" marT="42425" marB="42425" anchor="ctr">
                    <a:solidFill>
                      <a:schemeClr val="bg2">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1" dirty="0">
                          <a:solidFill>
                            <a:schemeClr val="bg1"/>
                          </a:solidFill>
                          <a:latin typeface="+mn-lt"/>
                        </a:rPr>
                        <a:t>Korisnici</a:t>
                      </a:r>
                    </a:p>
                  </a:txBody>
                  <a:tcPr marL="84850" marR="84850" marT="42425" marB="42425"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1500" b="1" dirty="0">
                          <a:solidFill>
                            <a:schemeClr val="bg1"/>
                          </a:solidFill>
                          <a:latin typeface="+mn-lt"/>
                        </a:rPr>
                        <a:t>Ukupno iznos cca</a:t>
                      </a:r>
                    </a:p>
                  </a:txBody>
                  <a:tcPr marL="84850" marR="84850" marT="42425" marB="42425"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1500" b="1" dirty="0">
                          <a:solidFill>
                            <a:schemeClr val="bg1"/>
                          </a:solidFill>
                          <a:latin typeface="+mn-lt"/>
                        </a:rPr>
                        <a:t>Kamatna stopa</a:t>
                      </a:r>
                    </a:p>
                  </a:txBody>
                  <a:tcPr marL="84850" marR="84850" marT="42425" marB="42425"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1500" b="1" dirty="0">
                          <a:solidFill>
                            <a:schemeClr val="bg1"/>
                          </a:solidFill>
                          <a:latin typeface="+mn-lt"/>
                        </a:rPr>
                        <a:t>Odobrenje</a:t>
                      </a:r>
                    </a:p>
                  </a:txBody>
                  <a:tcPr marL="84850" marR="84850" marT="42425" marB="42425"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1500" b="1" dirty="0">
                          <a:solidFill>
                            <a:schemeClr val="bg1"/>
                          </a:solidFill>
                          <a:latin typeface="+mn-lt"/>
                        </a:rPr>
                        <a:t>Faza </a:t>
                      </a:r>
                    </a:p>
                  </a:txBody>
                  <a:tcPr marL="84850" marR="84850" marT="42425" marB="42425" anchor="ctr">
                    <a:solidFill>
                      <a:schemeClr val="bg2">
                        <a:lumMod val="75000"/>
                      </a:schemeClr>
                    </a:solidFill>
                  </a:tcPr>
                </a:tc>
                <a:extLst>
                  <a:ext uri="{0D108BD9-81ED-4DB2-BD59-A6C34878D82A}">
                    <a16:rowId xmlns:a16="http://schemas.microsoft.com/office/drawing/2014/main" val="10000"/>
                  </a:ext>
                </a:extLst>
              </a:tr>
              <a:tr h="71325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ESIF Krediti za rast i razvoj</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Privatni sektor - MSP</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210 </a:t>
                      </a:r>
                      <a:r>
                        <a:rPr lang="hr-HR" sz="1500" b="0" dirty="0" err="1">
                          <a:solidFill>
                            <a:schemeClr val="bg2">
                              <a:lumMod val="50000"/>
                            </a:schemeClr>
                          </a:solidFill>
                          <a:latin typeface="+mn-lt"/>
                        </a:rPr>
                        <a:t>mil</a:t>
                      </a:r>
                      <a:r>
                        <a:rPr lang="hr-HR" sz="1500" b="0" dirty="0">
                          <a:solidFill>
                            <a:schemeClr val="bg2">
                              <a:lumMod val="50000"/>
                            </a:schemeClr>
                          </a:solidFill>
                          <a:latin typeface="+mn-lt"/>
                        </a:rPr>
                        <a:t>. EUR</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kern="1200" dirty="0">
                          <a:solidFill>
                            <a:schemeClr val="bg2">
                              <a:lumMod val="50000"/>
                            </a:schemeClr>
                          </a:solidFill>
                          <a:latin typeface="+mn-lt"/>
                          <a:ea typeface="+mn-ea"/>
                          <a:cs typeface="+mn-cs"/>
                        </a:rPr>
                        <a:t>50% kredita sredstava ESIF-a 0% </a:t>
                      </a:r>
                      <a:r>
                        <a:rPr lang="hr-HR" sz="1500" b="0" kern="1200" dirty="0" err="1">
                          <a:solidFill>
                            <a:schemeClr val="bg2">
                              <a:lumMod val="50000"/>
                            </a:schemeClr>
                          </a:solidFill>
                          <a:latin typeface="+mn-lt"/>
                          <a:ea typeface="+mn-ea"/>
                          <a:cs typeface="+mn-cs"/>
                        </a:rPr>
                        <a:t>kta</a:t>
                      </a:r>
                      <a:r>
                        <a:rPr lang="hr-HR" sz="1500" b="0" kern="1200" dirty="0">
                          <a:solidFill>
                            <a:schemeClr val="bg2">
                              <a:lumMod val="50000"/>
                            </a:schemeClr>
                          </a:solidFill>
                          <a:latin typeface="+mn-lt"/>
                          <a:ea typeface="+mn-ea"/>
                          <a:cs typeface="+mn-cs"/>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hr-HR" sz="1500" b="0" kern="1200" dirty="0">
                          <a:solidFill>
                            <a:schemeClr val="bg2">
                              <a:lumMod val="50000"/>
                            </a:schemeClr>
                          </a:solidFill>
                          <a:latin typeface="+mn-lt"/>
                          <a:ea typeface="+mn-ea"/>
                          <a:cs typeface="+mn-cs"/>
                        </a:rPr>
                        <a:t>(</a:t>
                      </a:r>
                      <a:r>
                        <a:rPr lang="hr-HR" sz="1500" b="0" kern="1200" dirty="0" err="1">
                          <a:solidFill>
                            <a:schemeClr val="bg2">
                              <a:lumMod val="50000"/>
                            </a:schemeClr>
                          </a:solidFill>
                          <a:latin typeface="+mn-lt"/>
                          <a:ea typeface="+mn-ea"/>
                          <a:cs typeface="+mn-cs"/>
                        </a:rPr>
                        <a:t>kta</a:t>
                      </a:r>
                      <a:r>
                        <a:rPr lang="hr-HR" sz="1500" b="0" kern="1200" dirty="0">
                          <a:solidFill>
                            <a:schemeClr val="bg2">
                              <a:lumMod val="50000"/>
                            </a:schemeClr>
                          </a:solidFill>
                          <a:latin typeface="+mn-lt"/>
                          <a:ea typeface="+mn-ea"/>
                          <a:cs typeface="+mn-cs"/>
                        </a:rPr>
                        <a:t> za krajnjeg primatelja od 1,05% do 1,7%)</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Putem banaka </a:t>
                      </a:r>
                    </a:p>
                  </a:txBody>
                  <a:tcPr marL="84850" marR="84850" marT="42419" marB="42419" anchor="ctr">
                    <a:solidFill>
                      <a:schemeClr val="bg1">
                        <a:lumMod val="95000"/>
                      </a:schemeClr>
                    </a:solidFill>
                  </a:tcPr>
                </a:tc>
                <a:tc>
                  <a:txBody>
                    <a:bodyPr/>
                    <a:lstStyle/>
                    <a:p>
                      <a:r>
                        <a:rPr lang="hr-HR" sz="1500" b="0" dirty="0">
                          <a:solidFill>
                            <a:schemeClr val="bg2">
                              <a:lumMod val="50000"/>
                            </a:schemeClr>
                          </a:solidFill>
                          <a:latin typeface="+mn-lt"/>
                        </a:rPr>
                        <a:t>Aktivno </a:t>
                      </a:r>
                      <a:endParaRPr lang="hr-HR" dirty="0">
                        <a:latin typeface="+mn-lt"/>
                      </a:endParaRPr>
                    </a:p>
                  </a:txBody>
                  <a:tcPr marL="84850" marR="84850" marT="42419" marB="42419" anchor="ctr">
                    <a:solidFill>
                      <a:schemeClr val="bg1">
                        <a:lumMod val="95000"/>
                      </a:schemeClr>
                    </a:solidFill>
                  </a:tcPr>
                </a:tc>
                <a:extLst>
                  <a:ext uri="{0D108BD9-81ED-4DB2-BD59-A6C34878D82A}">
                    <a16:rowId xmlns:a16="http://schemas.microsoft.com/office/drawing/2014/main" val="10002"/>
                  </a:ext>
                </a:extLst>
              </a:tr>
              <a:tr h="5016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ESIF </a:t>
                      </a:r>
                      <a:r>
                        <a:rPr lang="hr-HR" sz="1500" b="0" kern="1200" dirty="0">
                          <a:solidFill>
                            <a:schemeClr val="bg2">
                              <a:lumMod val="50000"/>
                            </a:schemeClr>
                          </a:solidFill>
                          <a:latin typeface="+mn-lt"/>
                          <a:ea typeface="+mn-ea"/>
                          <a:cs typeface="+mn-cs"/>
                        </a:rPr>
                        <a:t>Krediti za energetsku učinkovitost u zgradama javnog sektora</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500" b="0" kern="1200" dirty="0">
                          <a:solidFill>
                            <a:schemeClr val="bg2">
                              <a:lumMod val="50000"/>
                            </a:schemeClr>
                          </a:solidFill>
                          <a:latin typeface="+mn-lt"/>
                          <a:ea typeface="+mn-ea"/>
                          <a:cs typeface="+mn-cs"/>
                        </a:rPr>
                        <a:t>Javni sektor </a:t>
                      </a:r>
                      <a:endParaRPr lang="hr-HR" sz="1500" b="0" kern="1200" dirty="0">
                        <a:solidFill>
                          <a:schemeClr val="bg2">
                            <a:lumMod val="50000"/>
                          </a:schemeClr>
                        </a:solidFill>
                        <a:latin typeface="+mn-lt"/>
                        <a:ea typeface="+mn-ea"/>
                        <a:cs typeface="+mn-cs"/>
                      </a:endParaRP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25 </a:t>
                      </a:r>
                      <a:r>
                        <a:rPr lang="hr-HR" sz="1500" b="0" dirty="0" err="1">
                          <a:solidFill>
                            <a:schemeClr val="bg2">
                              <a:lumMod val="50000"/>
                            </a:schemeClr>
                          </a:solidFill>
                          <a:latin typeface="+mn-lt"/>
                        </a:rPr>
                        <a:t>mil</a:t>
                      </a:r>
                      <a:r>
                        <a:rPr lang="hr-HR" sz="1500" b="0" dirty="0">
                          <a:solidFill>
                            <a:schemeClr val="bg2">
                              <a:lumMod val="50000"/>
                            </a:schemeClr>
                          </a:solidFill>
                          <a:latin typeface="+mn-lt"/>
                        </a:rPr>
                        <a:t>. EUR </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kern="1200" dirty="0">
                          <a:solidFill>
                            <a:schemeClr val="bg2">
                              <a:lumMod val="50000"/>
                            </a:schemeClr>
                          </a:solidFill>
                          <a:latin typeface="+mn-lt"/>
                          <a:ea typeface="+mn-ea"/>
                          <a:cs typeface="+mn-cs"/>
                        </a:rPr>
                        <a:t>0,1%, 0,25% ili 0,5% </a:t>
                      </a:r>
                    </a:p>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(ovisno o području ulaganja)</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Izravno</a:t>
                      </a:r>
                    </a:p>
                  </a:txBody>
                  <a:tcPr marL="84850" marR="84850" marT="42419" marB="42419" anchor="ctr">
                    <a:solidFill>
                      <a:schemeClr val="bg1">
                        <a:lumMod val="95000"/>
                      </a:schemeClr>
                    </a:solidFill>
                  </a:tcPr>
                </a:tc>
                <a:tc>
                  <a:txBody>
                    <a:bodyPr/>
                    <a:lstStyle/>
                    <a:p>
                      <a:r>
                        <a:rPr lang="hr-HR" sz="1500" b="0" dirty="0">
                          <a:solidFill>
                            <a:schemeClr val="bg2">
                              <a:lumMod val="50000"/>
                            </a:schemeClr>
                          </a:solidFill>
                          <a:latin typeface="+mn-lt"/>
                        </a:rPr>
                        <a:t>Aktivno </a:t>
                      </a:r>
                      <a:endParaRPr lang="hr-HR" dirty="0">
                        <a:latin typeface="+mn-lt"/>
                      </a:endParaRPr>
                    </a:p>
                  </a:txBody>
                  <a:tcPr marL="84850" marR="84850" marT="42419" marB="42419" anchor="ctr">
                    <a:solidFill>
                      <a:schemeClr val="bg1">
                        <a:lumMod val="95000"/>
                      </a:schemeClr>
                    </a:solidFill>
                  </a:tcPr>
                </a:tc>
                <a:extLst>
                  <a:ext uri="{0D108BD9-81ED-4DB2-BD59-A6C34878D82A}">
                    <a16:rowId xmlns:a16="http://schemas.microsoft.com/office/drawing/2014/main" val="10003"/>
                  </a:ext>
                </a:extLst>
              </a:tr>
              <a:tr h="71325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ESIF Krediti za javnu rasvjetu</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Javni sektor</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20 </a:t>
                      </a:r>
                      <a:r>
                        <a:rPr lang="hr-HR" sz="1500" b="0" dirty="0" err="1">
                          <a:solidFill>
                            <a:schemeClr val="bg2">
                              <a:lumMod val="50000"/>
                            </a:schemeClr>
                          </a:solidFill>
                          <a:latin typeface="+mn-lt"/>
                        </a:rPr>
                        <a:t>mil</a:t>
                      </a:r>
                      <a:r>
                        <a:rPr lang="hr-HR" sz="1500" b="0" dirty="0">
                          <a:solidFill>
                            <a:schemeClr val="bg2">
                              <a:lumMod val="50000"/>
                            </a:schemeClr>
                          </a:solidFill>
                          <a:latin typeface="+mn-lt"/>
                        </a:rPr>
                        <a:t>. EUR </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kern="1200" dirty="0">
                          <a:solidFill>
                            <a:schemeClr val="bg2">
                              <a:lumMod val="50000"/>
                            </a:schemeClr>
                          </a:solidFill>
                          <a:latin typeface="+mn-lt"/>
                          <a:ea typeface="+mn-ea"/>
                          <a:cs typeface="+mn-cs"/>
                        </a:rPr>
                        <a:t>0,1%, 0,25% ili 0,5% </a:t>
                      </a:r>
                    </a:p>
                    <a:p>
                      <a:pPr marL="0" marR="0" indent="0" algn="ctr" defTabSz="914400" rtl="0" eaLnBrk="1" fontAlgn="auto" latinLnBrk="0" hangingPunct="1">
                        <a:lnSpc>
                          <a:spcPct val="100000"/>
                        </a:lnSpc>
                        <a:spcBef>
                          <a:spcPts val="0"/>
                        </a:spcBef>
                        <a:spcAft>
                          <a:spcPts val="0"/>
                        </a:spcAft>
                        <a:buClrTx/>
                        <a:buSzTx/>
                        <a:buFontTx/>
                        <a:buNone/>
                        <a:tabLst/>
                        <a:defRPr/>
                      </a:pPr>
                      <a:r>
                        <a:rPr lang="hr-HR" sz="1500" b="0" kern="1200" dirty="0">
                          <a:solidFill>
                            <a:schemeClr val="bg2">
                              <a:lumMod val="50000"/>
                            </a:schemeClr>
                          </a:solidFill>
                          <a:latin typeface="+mn-lt"/>
                          <a:ea typeface="+mn-ea"/>
                          <a:cs typeface="+mn-cs"/>
                        </a:rPr>
                        <a:t>(ovisno o području ulaganja)</a:t>
                      </a:r>
                    </a:p>
                    <a:p>
                      <a:pPr marL="0" marR="0" indent="0" algn="ctr" defTabSz="914400" rtl="0" eaLnBrk="1" fontAlgn="auto" latinLnBrk="0" hangingPunct="1">
                        <a:lnSpc>
                          <a:spcPct val="100000"/>
                        </a:lnSpc>
                        <a:spcBef>
                          <a:spcPts val="0"/>
                        </a:spcBef>
                        <a:spcAft>
                          <a:spcPts val="0"/>
                        </a:spcAft>
                        <a:buClrTx/>
                        <a:buSzTx/>
                        <a:buFontTx/>
                        <a:buNone/>
                        <a:tabLst/>
                        <a:defRPr/>
                      </a:pPr>
                      <a:endParaRPr lang="hr-HR" sz="1500" b="0" dirty="0">
                        <a:solidFill>
                          <a:schemeClr val="bg2">
                            <a:lumMod val="50000"/>
                          </a:schemeClr>
                        </a:solidFill>
                        <a:latin typeface="+mn-lt"/>
                      </a:endParaRP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Izravno</a:t>
                      </a:r>
                    </a:p>
                  </a:txBody>
                  <a:tcPr marL="84850" marR="84850" marT="42419" marB="42419" anchor="ctr">
                    <a:solidFill>
                      <a:schemeClr val="bg1">
                        <a:lumMod val="95000"/>
                      </a:schemeClr>
                    </a:solidFill>
                  </a:tcPr>
                </a:tc>
                <a:tc>
                  <a:txBody>
                    <a:bodyPr/>
                    <a:lstStyle/>
                    <a:p>
                      <a:r>
                        <a:rPr lang="hr-HR" sz="1500" b="0" dirty="0">
                          <a:solidFill>
                            <a:schemeClr val="bg2">
                              <a:lumMod val="50000"/>
                            </a:schemeClr>
                          </a:solidFill>
                          <a:latin typeface="+mn-lt"/>
                        </a:rPr>
                        <a:t>Aktivno </a:t>
                      </a:r>
                      <a:endParaRPr lang="hr-HR" dirty="0">
                        <a:latin typeface="+mn-lt"/>
                      </a:endParaRPr>
                    </a:p>
                  </a:txBody>
                  <a:tcPr marL="84850" marR="84850" marT="42419" marB="42419" anchor="ctr">
                    <a:solidFill>
                      <a:schemeClr val="bg1">
                        <a:lumMod val="95000"/>
                      </a:schemeClr>
                    </a:solidFill>
                  </a:tcPr>
                </a:tc>
                <a:extLst>
                  <a:ext uri="{0D108BD9-81ED-4DB2-BD59-A6C34878D82A}">
                    <a16:rowId xmlns:a16="http://schemas.microsoft.com/office/drawing/2014/main" val="10004"/>
                  </a:ext>
                </a:extLst>
              </a:tr>
              <a:tr h="71325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kern="1200" dirty="0">
                          <a:solidFill>
                            <a:schemeClr val="bg2">
                              <a:lumMod val="50000"/>
                            </a:schemeClr>
                          </a:solidFill>
                          <a:latin typeface="+mn-lt"/>
                          <a:ea typeface="+mn-ea"/>
                          <a:cs typeface="+mn-cs"/>
                        </a:rPr>
                        <a:t>Krediti za energetsku učinkovitost za poduzetnike</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Privatni sektor </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70 </a:t>
                      </a:r>
                      <a:r>
                        <a:rPr lang="hr-HR" sz="1500" b="0" dirty="0" err="1">
                          <a:solidFill>
                            <a:schemeClr val="bg2">
                              <a:lumMod val="50000"/>
                            </a:schemeClr>
                          </a:solidFill>
                          <a:latin typeface="+mn-lt"/>
                        </a:rPr>
                        <a:t>mil</a:t>
                      </a:r>
                      <a:r>
                        <a:rPr lang="hr-HR" sz="1500" b="0" dirty="0">
                          <a:solidFill>
                            <a:schemeClr val="bg2">
                              <a:lumMod val="50000"/>
                            </a:schemeClr>
                          </a:solidFill>
                          <a:latin typeface="+mn-lt"/>
                        </a:rPr>
                        <a:t>. EUR</a:t>
                      </a:r>
                    </a:p>
                  </a:txBody>
                  <a:tcPr marL="84850" marR="84850" marT="42419" marB="42419"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1500" b="0" kern="1200" dirty="0">
                          <a:solidFill>
                            <a:schemeClr val="bg2">
                              <a:lumMod val="50000"/>
                            </a:schemeClr>
                          </a:solidFill>
                          <a:latin typeface="+mn-lt"/>
                          <a:ea typeface="+mn-ea"/>
                          <a:cs typeface="+mn-cs"/>
                        </a:rPr>
                        <a:t>50% kredita 0% </a:t>
                      </a:r>
                      <a:r>
                        <a:rPr lang="hr-HR" sz="1500" b="0" kern="1200" dirty="0" err="1">
                          <a:solidFill>
                            <a:schemeClr val="bg2">
                              <a:lumMod val="50000"/>
                            </a:schemeClr>
                          </a:solidFill>
                          <a:latin typeface="+mn-lt"/>
                          <a:ea typeface="+mn-ea"/>
                          <a:cs typeface="+mn-cs"/>
                        </a:rPr>
                        <a:t>kta</a:t>
                      </a:r>
                      <a:r>
                        <a:rPr lang="hr-HR" sz="1500" b="0" kern="1200" dirty="0">
                          <a:solidFill>
                            <a:schemeClr val="bg2">
                              <a:lumMod val="50000"/>
                            </a:schemeClr>
                          </a:solidFill>
                          <a:latin typeface="+mn-lt"/>
                          <a:ea typeface="+mn-ea"/>
                          <a:cs typeface="+mn-cs"/>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(50% ovisi o ponudi banaka)</a:t>
                      </a:r>
                    </a:p>
                  </a:txBody>
                  <a:tcPr marL="84850" marR="84850" marT="42419" marB="42419"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1500" b="0" kern="1200" dirty="0">
                          <a:solidFill>
                            <a:schemeClr val="bg2">
                              <a:lumMod val="50000"/>
                            </a:schemeClr>
                          </a:solidFill>
                          <a:latin typeface="+mn-lt"/>
                          <a:ea typeface="+mn-ea"/>
                          <a:cs typeface="+mn-cs"/>
                        </a:rPr>
                        <a:t>Putem banaka </a:t>
                      </a:r>
                    </a:p>
                  </a:txBody>
                  <a:tcPr marL="84850" marR="84850" marT="42419" marB="42419" anchor="ctr">
                    <a:solidFill>
                      <a:schemeClr val="bg1">
                        <a:lumMod val="95000"/>
                      </a:schemeClr>
                    </a:solidFill>
                  </a:tcPr>
                </a:tc>
                <a:tc>
                  <a:txBody>
                    <a:bodyPr/>
                    <a:lstStyle/>
                    <a:p>
                      <a:r>
                        <a:rPr lang="hr-HR" sz="1500" b="0" dirty="0">
                          <a:solidFill>
                            <a:schemeClr val="bg2">
                              <a:lumMod val="50000"/>
                            </a:schemeClr>
                          </a:solidFill>
                          <a:latin typeface="+mn-lt"/>
                        </a:rPr>
                        <a:t>U pripremi</a:t>
                      </a:r>
                      <a:endParaRPr lang="hr-HR" dirty="0">
                        <a:latin typeface="+mn-lt"/>
                      </a:endParaRPr>
                    </a:p>
                  </a:txBody>
                  <a:tcPr marL="84850" marR="84850" marT="42419" marB="42419" anchor="ctr">
                    <a:solidFill>
                      <a:schemeClr val="bg1">
                        <a:lumMod val="95000"/>
                      </a:schemeClr>
                    </a:solidFill>
                  </a:tcPr>
                </a:tc>
                <a:extLst>
                  <a:ext uri="{0D108BD9-81ED-4DB2-BD59-A6C34878D82A}">
                    <a16:rowId xmlns:a16="http://schemas.microsoft.com/office/drawing/2014/main" val="10005"/>
                  </a:ext>
                </a:extLst>
              </a:tr>
              <a:tr h="71325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Investicijski krediti za ruralni razvoj</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Privatni sektor – MSP u poljoprivredi</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70,6 </a:t>
                      </a:r>
                      <a:r>
                        <a:rPr lang="hr-HR" sz="1500" b="0" dirty="0" err="1">
                          <a:solidFill>
                            <a:schemeClr val="bg2">
                              <a:lumMod val="50000"/>
                            </a:schemeClr>
                          </a:solidFill>
                          <a:latin typeface="+mn-lt"/>
                        </a:rPr>
                        <a:t>mil</a:t>
                      </a:r>
                      <a:r>
                        <a:rPr lang="hr-HR" sz="1500" b="0" dirty="0">
                          <a:solidFill>
                            <a:schemeClr val="bg2">
                              <a:lumMod val="50000"/>
                            </a:schemeClr>
                          </a:solidFill>
                          <a:latin typeface="+mn-lt"/>
                        </a:rPr>
                        <a:t>. EUR</a:t>
                      </a:r>
                    </a:p>
                  </a:txBody>
                  <a:tcPr marL="84850" marR="84850" marT="42419" marB="42419"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1500" b="0" kern="1200" dirty="0">
                          <a:solidFill>
                            <a:schemeClr val="bg2">
                              <a:lumMod val="50000"/>
                            </a:schemeClr>
                          </a:solidFill>
                          <a:latin typeface="+mn-lt"/>
                          <a:ea typeface="+mn-ea"/>
                          <a:cs typeface="+mn-cs"/>
                        </a:rPr>
                        <a:t>50% kredita 0% </a:t>
                      </a:r>
                      <a:r>
                        <a:rPr lang="hr-HR" sz="1500" b="0" kern="1200" dirty="0" err="1">
                          <a:solidFill>
                            <a:schemeClr val="bg2">
                              <a:lumMod val="50000"/>
                            </a:schemeClr>
                          </a:solidFill>
                          <a:latin typeface="+mn-lt"/>
                          <a:ea typeface="+mn-ea"/>
                          <a:cs typeface="+mn-cs"/>
                        </a:rPr>
                        <a:t>kta</a:t>
                      </a:r>
                      <a:r>
                        <a:rPr lang="hr-HR" sz="1500" b="0" kern="1200" dirty="0">
                          <a:solidFill>
                            <a:schemeClr val="bg2">
                              <a:lumMod val="50000"/>
                            </a:schemeClr>
                          </a:solidFill>
                          <a:latin typeface="+mn-lt"/>
                          <a:ea typeface="+mn-ea"/>
                          <a:cs typeface="+mn-cs"/>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hr-HR" sz="1500" b="0" kern="1200" dirty="0">
                          <a:solidFill>
                            <a:schemeClr val="bg2">
                              <a:lumMod val="50000"/>
                            </a:schemeClr>
                          </a:solidFill>
                          <a:latin typeface="+mn-lt"/>
                          <a:ea typeface="+mn-ea"/>
                          <a:cs typeface="+mn-cs"/>
                        </a:rPr>
                        <a:t>(50% ovisi o ponudi banaka)</a:t>
                      </a:r>
                    </a:p>
                  </a:txBody>
                  <a:tcPr marL="84850" marR="84850" marT="42419" marB="4241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500" b="0" dirty="0">
                          <a:solidFill>
                            <a:schemeClr val="bg2">
                              <a:lumMod val="50000"/>
                            </a:schemeClr>
                          </a:solidFill>
                          <a:latin typeface="+mn-lt"/>
                        </a:rPr>
                        <a:t>Putem banaka </a:t>
                      </a:r>
                    </a:p>
                  </a:txBody>
                  <a:tcPr marL="84850" marR="84850" marT="42419" marB="42419" anchor="ctr">
                    <a:solidFill>
                      <a:schemeClr val="bg1">
                        <a:lumMod val="95000"/>
                      </a:schemeClr>
                    </a:solidFill>
                  </a:tcPr>
                </a:tc>
                <a:tc>
                  <a:txBody>
                    <a:bodyPr/>
                    <a:lstStyle/>
                    <a:p>
                      <a:pPr marL="0" algn="l" defTabSz="914400" rtl="0" eaLnBrk="1" latinLnBrk="0" hangingPunct="1"/>
                      <a:r>
                        <a:rPr lang="hr-HR" sz="1500" b="0" kern="1200" dirty="0">
                          <a:solidFill>
                            <a:schemeClr val="bg2">
                              <a:lumMod val="50000"/>
                            </a:schemeClr>
                          </a:solidFill>
                          <a:latin typeface="+mn-lt"/>
                          <a:ea typeface="+mn-ea"/>
                          <a:cs typeface="+mn-cs"/>
                        </a:rPr>
                        <a:t>Aktivno</a:t>
                      </a:r>
                    </a:p>
                  </a:txBody>
                  <a:tcPr marL="84850" marR="84850" marT="42419" marB="42419" anchor="ctr">
                    <a:solidFill>
                      <a:schemeClr val="bg1">
                        <a:lumMod val="95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11169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1075D56-DDC3-426E-AF47-9F9689230F44}"/>
              </a:ext>
            </a:extLst>
          </p:cNvPr>
          <p:cNvSpPr>
            <a:spLocks noGrp="1"/>
          </p:cNvSpPr>
          <p:nvPr>
            <p:ph type="body" sz="quarter" idx="10"/>
          </p:nvPr>
        </p:nvSpPr>
        <p:spPr>
          <a:xfrm>
            <a:off x="1026943" y="3032984"/>
            <a:ext cx="9903654" cy="792031"/>
          </a:xfrm>
        </p:spPr>
        <p:txBody>
          <a:bodyPr/>
          <a:lstStyle/>
          <a:p>
            <a:pPr algn="ctr"/>
            <a:r>
              <a:rPr lang="hr-HR" dirty="0"/>
              <a:t>FRC2 Croatia Partners </a:t>
            </a:r>
            <a:r>
              <a:rPr lang="hr-HR" dirty="0" err="1"/>
              <a:t>SCSp</a:t>
            </a:r>
            <a:r>
              <a:rPr lang="hr-HR" dirty="0"/>
              <a:t> - VC fond</a:t>
            </a:r>
          </a:p>
        </p:txBody>
      </p:sp>
      <p:sp>
        <p:nvSpPr>
          <p:cNvPr id="5" name="Slide Number Placeholder 4">
            <a:extLst>
              <a:ext uri="{FF2B5EF4-FFF2-40B4-BE49-F238E27FC236}">
                <a16:creationId xmlns:a16="http://schemas.microsoft.com/office/drawing/2014/main" id="{A7E545F7-4CCD-4BFA-91E5-7177E7431E6C}"/>
              </a:ext>
            </a:extLst>
          </p:cNvPr>
          <p:cNvSpPr>
            <a:spLocks noGrp="1"/>
          </p:cNvSpPr>
          <p:nvPr>
            <p:ph type="sldNum" sz="quarter" idx="4"/>
          </p:nvPr>
        </p:nvSpPr>
        <p:spPr>
          <a:xfrm>
            <a:off x="9015811" y="6371735"/>
            <a:ext cx="2743200" cy="365125"/>
          </a:xfrm>
          <a:prstGeom prst="rect">
            <a:avLst/>
          </a:prstGeom>
        </p:spPr>
        <p:txBody>
          <a:bodyPr vert="horz" lIns="91440" tIns="45720" rIns="91440" bIns="45720" rtlCol="0" anchor="ctr"/>
          <a:lstStyle>
            <a:defPPr>
              <a:defRPr lang="sr-Latn-RS"/>
            </a:defPPr>
            <a:lvl1pPr marL="0" algn="r" defTabSz="914400" rtl="0" eaLnBrk="1" latinLnBrk="0" hangingPunct="1">
              <a:defRPr sz="1800" kern="120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413C1CD-45B9-42BC-8BBE-6FE1423C1D87}" type="slidenum">
              <a:rPr lang="hr-BA" smtClean="0"/>
              <a:pPr/>
              <a:t>15</a:t>
            </a:fld>
            <a:endParaRPr lang="hr-BA" dirty="0"/>
          </a:p>
        </p:txBody>
      </p:sp>
    </p:spTree>
    <p:extLst>
      <p:ext uri="{BB962C8B-B14F-4D97-AF65-F5344CB8AC3E}">
        <p14:creationId xmlns:p14="http://schemas.microsoft.com/office/powerpoint/2010/main" val="3078186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F05984F-D07B-4139-A067-BCAFCD87430C}"/>
              </a:ext>
            </a:extLst>
          </p:cNvPr>
          <p:cNvSpPr>
            <a:spLocks noGrp="1"/>
          </p:cNvSpPr>
          <p:nvPr>
            <p:ph type="body" sz="quarter" idx="16"/>
          </p:nvPr>
        </p:nvSpPr>
        <p:spPr>
          <a:xfrm>
            <a:off x="5666897" y="1364567"/>
            <a:ext cx="5995009" cy="4963738"/>
          </a:xfrm>
        </p:spPr>
        <p:txBody>
          <a:bodyPr/>
          <a:lstStyle/>
          <a:p>
            <a:pPr marL="182563" indent="-182563" algn="just">
              <a:buFont typeface="Arial" panose="020B0604020202020204" pitchFamily="34" charset="0"/>
              <a:buChar char="•"/>
            </a:pPr>
            <a:r>
              <a:rPr lang="hr-HR" sz="1600" dirty="0"/>
              <a:t>VC fond FRC2 Croatia Partners </a:t>
            </a:r>
            <a:r>
              <a:rPr lang="hr-HR" sz="1600" dirty="0" err="1"/>
              <a:t>SCSp</a:t>
            </a:r>
            <a:r>
              <a:rPr lang="hr-HR" sz="1600" dirty="0"/>
              <a:t> poznat je i pod nazivom ESIF fond rizičnog kapitala - Croatian </a:t>
            </a:r>
            <a:r>
              <a:rPr lang="hr-HR" sz="1600" dirty="0" err="1"/>
              <a:t>Venture</a:t>
            </a:r>
            <a:r>
              <a:rPr lang="hr-HR" sz="1600" dirty="0"/>
              <a:t> Capital </a:t>
            </a:r>
            <a:r>
              <a:rPr lang="hr-HR" sz="1600" dirty="0" err="1"/>
              <a:t>Initiative</a:t>
            </a:r>
            <a:r>
              <a:rPr lang="hr-HR" sz="1600" dirty="0"/>
              <a:t> – </a:t>
            </a:r>
            <a:r>
              <a:rPr lang="hr-HR" sz="1600" dirty="0" err="1"/>
              <a:t>CVCi</a:t>
            </a:r>
            <a:r>
              <a:rPr lang="hr-HR" sz="1600" dirty="0"/>
              <a:t>.</a:t>
            </a:r>
          </a:p>
          <a:p>
            <a:pPr marL="182563" indent="-182563" algn="just">
              <a:buFont typeface="Arial" panose="020B0604020202020204" pitchFamily="34" charset="0"/>
              <a:buChar char="•"/>
            </a:pPr>
            <a:r>
              <a:rPr lang="hr-HR" sz="1600" dirty="0"/>
              <a:t>Fond je osnovan u Luksemburgu u lipnju 2019. s trajanjem od 10 godina.</a:t>
            </a:r>
          </a:p>
          <a:p>
            <a:pPr marL="182563" indent="-182563" algn="just">
              <a:buFont typeface="Arial" panose="020B0604020202020204" pitchFamily="34" charset="0"/>
              <a:buChar char="•"/>
            </a:pPr>
            <a:r>
              <a:rPr lang="hr-HR" sz="1600" dirty="0"/>
              <a:t>EIF je najveći </a:t>
            </a:r>
            <a:r>
              <a:rPr lang="hr-HR" sz="1600" dirty="0" err="1"/>
              <a:t>ulagatelj</a:t>
            </a:r>
            <a:r>
              <a:rPr lang="hr-HR" sz="1600" dirty="0"/>
              <a:t> - Ministarstvo regionalnog razvoja i fondova EU delegiralo je EIF-u provedbu instrumenta (Croatian </a:t>
            </a:r>
            <a:r>
              <a:rPr lang="hr-HR" sz="1600" dirty="0" err="1"/>
              <a:t>Venture</a:t>
            </a:r>
            <a:r>
              <a:rPr lang="hr-HR" sz="1600" dirty="0"/>
              <a:t> Capital </a:t>
            </a:r>
            <a:r>
              <a:rPr lang="hr-HR" sz="1600" dirty="0" err="1"/>
              <a:t>Initiative</a:t>
            </a:r>
            <a:r>
              <a:rPr lang="hr-HR" sz="1600" dirty="0"/>
              <a:t> - </a:t>
            </a:r>
            <a:r>
              <a:rPr lang="hr-HR" sz="1600" dirty="0" err="1"/>
              <a:t>CVCi</a:t>
            </a:r>
            <a:r>
              <a:rPr lang="hr-HR" sz="1600" dirty="0"/>
              <a:t>) sa sredstvima koja je RH dobila iz ESIF fonda za ovu namjenu. </a:t>
            </a:r>
          </a:p>
          <a:p>
            <a:pPr marL="171450" indent="-171450" algn="just">
              <a:buFont typeface="Arial" panose="020B0604020202020204" pitchFamily="34" charset="0"/>
              <a:buChar char="•"/>
            </a:pPr>
            <a:r>
              <a:rPr lang="hr-HR" sz="1600" dirty="0"/>
              <a:t>Ciljano tržište VC fonda je „</a:t>
            </a:r>
            <a:r>
              <a:rPr lang="hr-HR" sz="1600" b="1" u="sng" dirty="0" err="1"/>
              <a:t>seed</a:t>
            </a:r>
            <a:r>
              <a:rPr lang="hr-HR" sz="1600" b="1" u="sng" dirty="0"/>
              <a:t>, </a:t>
            </a:r>
            <a:r>
              <a:rPr lang="hr-HR" sz="1600" b="1" u="sng" dirty="0" err="1"/>
              <a:t>early</a:t>
            </a:r>
            <a:r>
              <a:rPr lang="hr-HR" sz="1600" b="1" u="sng" dirty="0"/>
              <a:t> </a:t>
            </a:r>
            <a:r>
              <a:rPr lang="hr-HR" sz="1600" b="1" u="sng" dirty="0" err="1"/>
              <a:t>stage</a:t>
            </a:r>
            <a:r>
              <a:rPr lang="hr-HR" sz="1600" b="1" u="sng" dirty="0"/>
              <a:t> i start-</a:t>
            </a:r>
            <a:r>
              <a:rPr lang="hr-HR" sz="1600" b="1" u="sng" dirty="0" err="1"/>
              <a:t>up</a:t>
            </a:r>
            <a:r>
              <a:rPr lang="hr-HR" sz="1600" dirty="0"/>
              <a:t>“ tržište prihvatljivih krajnjih korisnika u RH.</a:t>
            </a:r>
          </a:p>
          <a:p>
            <a:pPr marL="171450" indent="-171450" algn="just">
              <a:buFont typeface="Arial" panose="020B0604020202020204" pitchFamily="34" charset="0"/>
              <a:buChar char="•"/>
            </a:pPr>
            <a:r>
              <a:rPr lang="hr-HR" sz="1600" dirty="0"/>
              <a:t>Fond djeluje kroz dvije komponente:</a:t>
            </a:r>
          </a:p>
          <a:p>
            <a:pPr algn="just"/>
            <a:r>
              <a:rPr lang="hr-HR" sz="1600" b="1" dirty="0"/>
              <a:t>    - Akcelerator komponenta </a:t>
            </a:r>
            <a:r>
              <a:rPr lang="hr-HR" sz="1600" dirty="0"/>
              <a:t>- početno financiranje poduzetnika u nastajanju kako bi istražili, procijenili i razvili početni koncept. Faza ideje ili već razvijenog proizvoda koji nije komercijaliziran. Iznosi ulaganja od 10.000 EUR do 200.000 EUR.</a:t>
            </a:r>
          </a:p>
          <a:p>
            <a:pPr algn="just"/>
            <a:r>
              <a:rPr lang="hr-HR" sz="1600" b="1" dirty="0"/>
              <a:t>     - VC komponenta </a:t>
            </a:r>
            <a:r>
              <a:rPr lang="hr-HR" sz="1600" dirty="0"/>
              <a:t>- nastavak ulaganja u uspješne "diplomante" iz Akcelerator komponente, kao i ulaganja u druga inovativna poduzeća u ranoj fazi rasta. Iznosi ulaganja do maksimalno 3.000.000 EUR. </a:t>
            </a:r>
          </a:p>
          <a:p>
            <a:pPr marL="285750" indent="-285750">
              <a:buFont typeface="Arial" panose="020B0604020202020204" pitchFamily="34" charset="0"/>
              <a:buChar char="•"/>
            </a:pPr>
            <a:endParaRPr lang="hr-HR" sz="1600" dirty="0"/>
          </a:p>
        </p:txBody>
      </p:sp>
      <p:sp>
        <p:nvSpPr>
          <p:cNvPr id="6" name="Slide Number Placeholder 5">
            <a:extLst>
              <a:ext uri="{FF2B5EF4-FFF2-40B4-BE49-F238E27FC236}">
                <a16:creationId xmlns:a16="http://schemas.microsoft.com/office/drawing/2014/main" id="{30D68CBF-D9BE-490E-B36A-64092252D49F}"/>
              </a:ext>
            </a:extLst>
          </p:cNvPr>
          <p:cNvSpPr>
            <a:spLocks noGrp="1"/>
          </p:cNvSpPr>
          <p:nvPr>
            <p:ph type="sldNum" sz="quarter" idx="4"/>
          </p:nvPr>
        </p:nvSpPr>
        <p:spPr/>
        <p:txBody>
          <a:bodyPr/>
          <a:lstStyle/>
          <a:p>
            <a:fld id="{9413C1CD-45B9-42BC-8BBE-6FE1423C1D87}" type="slidenum">
              <a:rPr lang="hr-BA" smtClean="0"/>
              <a:pPr/>
              <a:t>16</a:t>
            </a:fld>
            <a:endParaRPr lang="hr-BA" dirty="0"/>
          </a:p>
        </p:txBody>
      </p:sp>
      <p:sp>
        <p:nvSpPr>
          <p:cNvPr id="7" name="Rectangle: Rounded Corners 6">
            <a:extLst>
              <a:ext uri="{FF2B5EF4-FFF2-40B4-BE49-F238E27FC236}">
                <a16:creationId xmlns:a16="http://schemas.microsoft.com/office/drawing/2014/main" id="{13AEC0C9-8F32-411D-A846-4159B92B9B7E}"/>
              </a:ext>
            </a:extLst>
          </p:cNvPr>
          <p:cNvSpPr/>
          <p:nvPr/>
        </p:nvSpPr>
        <p:spPr>
          <a:xfrm>
            <a:off x="1411205" y="2117350"/>
            <a:ext cx="3657504" cy="62815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hr-HR" dirty="0"/>
              <a:t>VC fond – ukupna veličina 45.970.000 EUR</a:t>
            </a:r>
          </a:p>
        </p:txBody>
      </p:sp>
      <p:sp>
        <p:nvSpPr>
          <p:cNvPr id="8" name="Flowchart: Multidocument 7">
            <a:extLst>
              <a:ext uri="{FF2B5EF4-FFF2-40B4-BE49-F238E27FC236}">
                <a16:creationId xmlns:a16="http://schemas.microsoft.com/office/drawing/2014/main" id="{F349E116-FCE3-4F71-86B6-BD1DA45A06C2}"/>
              </a:ext>
            </a:extLst>
          </p:cNvPr>
          <p:cNvSpPr/>
          <p:nvPr/>
        </p:nvSpPr>
        <p:spPr>
          <a:xfrm>
            <a:off x="1550107" y="3351632"/>
            <a:ext cx="1689850" cy="2410252"/>
          </a:xfrm>
          <a:prstGeom prst="flowChartMultidocumen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hr-HR" dirty="0"/>
              <a:t>Akcelerator 9,27 </a:t>
            </a:r>
            <a:r>
              <a:rPr lang="hr-HR" dirty="0" err="1"/>
              <a:t>mil</a:t>
            </a:r>
            <a:r>
              <a:rPr lang="hr-HR" dirty="0"/>
              <a:t> €:</a:t>
            </a:r>
          </a:p>
          <a:p>
            <a:pPr algn="ctr"/>
            <a:endParaRPr lang="hr-HR" dirty="0"/>
          </a:p>
          <a:p>
            <a:pPr algn="ctr"/>
            <a:r>
              <a:rPr lang="hr-HR" dirty="0"/>
              <a:t>Krajnji korisnici</a:t>
            </a:r>
          </a:p>
        </p:txBody>
      </p:sp>
      <p:sp>
        <p:nvSpPr>
          <p:cNvPr id="10" name="Arrow: Down 9">
            <a:extLst>
              <a:ext uri="{FF2B5EF4-FFF2-40B4-BE49-F238E27FC236}">
                <a16:creationId xmlns:a16="http://schemas.microsoft.com/office/drawing/2014/main" id="{029E56AB-FF5F-4E4E-BD60-5BC263A88E94}"/>
              </a:ext>
            </a:extLst>
          </p:cNvPr>
          <p:cNvSpPr/>
          <p:nvPr/>
        </p:nvSpPr>
        <p:spPr>
          <a:xfrm>
            <a:off x="2009393" y="2939461"/>
            <a:ext cx="771277" cy="2355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1" name="Arrow: Down 10">
            <a:extLst>
              <a:ext uri="{FF2B5EF4-FFF2-40B4-BE49-F238E27FC236}">
                <a16:creationId xmlns:a16="http://schemas.microsoft.com/office/drawing/2014/main" id="{47B37FC7-9BBF-43EF-812B-16EF68C184F6}"/>
              </a:ext>
            </a:extLst>
          </p:cNvPr>
          <p:cNvSpPr/>
          <p:nvPr/>
        </p:nvSpPr>
        <p:spPr>
          <a:xfrm>
            <a:off x="3838145" y="2939461"/>
            <a:ext cx="771277" cy="2355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2" name="Flowchart: Multidocument 11">
            <a:extLst>
              <a:ext uri="{FF2B5EF4-FFF2-40B4-BE49-F238E27FC236}">
                <a16:creationId xmlns:a16="http://schemas.microsoft.com/office/drawing/2014/main" id="{3F40EEFB-25C5-4340-ACB0-1997630C9139}"/>
              </a:ext>
            </a:extLst>
          </p:cNvPr>
          <p:cNvSpPr/>
          <p:nvPr/>
        </p:nvSpPr>
        <p:spPr>
          <a:xfrm>
            <a:off x="3378859" y="3351632"/>
            <a:ext cx="1689850" cy="2410252"/>
          </a:xfrm>
          <a:prstGeom prst="flowChartMultidocumen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hr-HR" dirty="0"/>
              <a:t>VC ulaganja 36,70 </a:t>
            </a:r>
            <a:r>
              <a:rPr lang="hr-HR" dirty="0" err="1"/>
              <a:t>mil</a:t>
            </a:r>
            <a:r>
              <a:rPr lang="hr-HR" dirty="0"/>
              <a:t> €:</a:t>
            </a:r>
          </a:p>
          <a:p>
            <a:pPr algn="ctr"/>
            <a:endParaRPr lang="hr-HR" dirty="0"/>
          </a:p>
          <a:p>
            <a:pPr algn="ctr"/>
            <a:r>
              <a:rPr lang="hr-HR" dirty="0"/>
              <a:t>Krajnji korisnici</a:t>
            </a:r>
          </a:p>
        </p:txBody>
      </p:sp>
      <p:sp>
        <p:nvSpPr>
          <p:cNvPr id="13" name="Right Brace 12">
            <a:extLst>
              <a:ext uri="{FF2B5EF4-FFF2-40B4-BE49-F238E27FC236}">
                <a16:creationId xmlns:a16="http://schemas.microsoft.com/office/drawing/2014/main" id="{822B40B8-9E40-4995-85E6-55EC3CE7AE08}"/>
              </a:ext>
            </a:extLst>
          </p:cNvPr>
          <p:cNvSpPr/>
          <p:nvPr/>
        </p:nvSpPr>
        <p:spPr>
          <a:xfrm rot="5400000">
            <a:off x="3112445" y="-536586"/>
            <a:ext cx="223616" cy="4731026"/>
          </a:xfrm>
          <a:prstGeom prst="rightBrace">
            <a:avLst>
              <a:gd name="adj1" fmla="val 3871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hr-HR"/>
          </a:p>
        </p:txBody>
      </p:sp>
      <p:sp>
        <p:nvSpPr>
          <p:cNvPr id="2" name="Rectangle: Rounded Corners 1">
            <a:extLst>
              <a:ext uri="{FF2B5EF4-FFF2-40B4-BE49-F238E27FC236}">
                <a16:creationId xmlns:a16="http://schemas.microsoft.com/office/drawing/2014/main" id="{4E95CD50-5668-4B1A-BE6F-AEFF1C9E48B2}"/>
              </a:ext>
            </a:extLst>
          </p:cNvPr>
          <p:cNvSpPr/>
          <p:nvPr/>
        </p:nvSpPr>
        <p:spPr>
          <a:xfrm>
            <a:off x="858740" y="900332"/>
            <a:ext cx="4731026" cy="816787"/>
          </a:xfrm>
          <a:prstGeom prst="roundRect">
            <a:avLst/>
          </a:prstGeom>
          <a:ln>
            <a:solidFill>
              <a:schemeClr val="bg1">
                <a:lumMod val="95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hr-HR" dirty="0"/>
              <a:t>ULAGATELJI </a:t>
            </a:r>
          </a:p>
          <a:p>
            <a:pPr algn="ctr"/>
            <a:r>
              <a:rPr lang="hr-HR" dirty="0"/>
              <a:t>(EIF, HBOR, drugi institucionalni </a:t>
            </a:r>
            <a:r>
              <a:rPr lang="hr-HR" dirty="0" err="1"/>
              <a:t>ulagatelji</a:t>
            </a:r>
            <a:r>
              <a:rPr lang="hr-HR" dirty="0"/>
              <a:t>) </a:t>
            </a:r>
          </a:p>
        </p:txBody>
      </p:sp>
    </p:spTree>
    <p:extLst>
      <p:ext uri="{BB962C8B-B14F-4D97-AF65-F5344CB8AC3E}">
        <p14:creationId xmlns:p14="http://schemas.microsoft.com/office/powerpoint/2010/main" val="1297218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F05984F-D07B-4139-A067-BCAFCD87430C}"/>
              </a:ext>
            </a:extLst>
          </p:cNvPr>
          <p:cNvSpPr>
            <a:spLocks noGrp="1"/>
          </p:cNvSpPr>
          <p:nvPr>
            <p:ph type="body" sz="quarter" idx="16"/>
          </p:nvPr>
        </p:nvSpPr>
        <p:spPr>
          <a:xfrm>
            <a:off x="6095993" y="1597389"/>
            <a:ext cx="5565913" cy="4780858"/>
          </a:xfrm>
        </p:spPr>
        <p:txBody>
          <a:bodyPr/>
          <a:lstStyle/>
          <a:p>
            <a:pPr marL="171450" indent="-171450" algn="just">
              <a:buFont typeface="Arial" panose="020B0604020202020204" pitchFamily="34" charset="0"/>
              <a:buChar char="•"/>
            </a:pPr>
            <a:r>
              <a:rPr lang="hr-HR" sz="1600" dirty="0"/>
              <a:t>Prihvatljivi krajnji korisnik VC fonda je MSP koji:</a:t>
            </a:r>
          </a:p>
          <a:p>
            <a:pPr marL="228600" indent="-228600" algn="just">
              <a:buFont typeface="+mj-lt"/>
              <a:buAutoNum type="alphaLcParenR"/>
            </a:pPr>
            <a:r>
              <a:rPr lang="hr-HR" sz="1600" dirty="0"/>
              <a:t>nije listan (na burzi) u vrijeme inicijalnog ulaganja VC fonda,</a:t>
            </a:r>
          </a:p>
          <a:p>
            <a:pPr marL="228600" indent="-228600" algn="just">
              <a:buFont typeface="+mj-lt"/>
              <a:buAutoNum type="alphaLcParenR"/>
            </a:pPr>
            <a:r>
              <a:rPr lang="hr-HR" sz="1600" dirty="0"/>
              <a:t>je registriran u RH i  posluje u RH u vrijeme ulaganja (uključujući i naknadno ulaganje) VC fonda,</a:t>
            </a:r>
          </a:p>
          <a:p>
            <a:pPr marL="228600" indent="-228600" algn="just">
              <a:buFont typeface="+mj-lt"/>
              <a:buAutoNum type="alphaLcParenR"/>
            </a:pPr>
            <a:r>
              <a:rPr lang="hr-HR" sz="1600" dirty="0"/>
              <a:t>nije poduzetnik u teškoćama u vrijeme ulaganja VC fonda (uključujući naknadno ulaganje).</a:t>
            </a:r>
          </a:p>
          <a:p>
            <a:pPr marL="285750" indent="-285750" algn="just">
              <a:buFont typeface="Arial" panose="020B0604020202020204" pitchFamily="34" charset="0"/>
              <a:buChar char="•"/>
            </a:pPr>
            <a:r>
              <a:rPr lang="hr-HR" sz="1600" dirty="0"/>
              <a:t>Fondom upravlja FRC2 GP </a:t>
            </a:r>
            <a:r>
              <a:rPr lang="hr-HR" sz="1600" dirty="0" err="1"/>
              <a:t>Sarl</a:t>
            </a:r>
            <a:r>
              <a:rPr lang="hr-HR" sz="1600" dirty="0"/>
              <a:t> (</a:t>
            </a:r>
            <a:r>
              <a:rPr lang="hr-HR" sz="1600" dirty="0" err="1"/>
              <a:t>Fil</a:t>
            </a:r>
            <a:r>
              <a:rPr lang="hr-HR" sz="1600" dirty="0"/>
              <a:t> </a:t>
            </a:r>
            <a:r>
              <a:rPr lang="hr-HR" sz="1600" dirty="0" err="1"/>
              <a:t>Rouge</a:t>
            </a:r>
            <a:r>
              <a:rPr lang="hr-HR" sz="1600" dirty="0"/>
              <a:t> Capital)</a:t>
            </a:r>
          </a:p>
          <a:p>
            <a:pPr marL="285750" indent="-285750" algn="just">
              <a:buFont typeface="Arial" panose="020B0604020202020204" pitchFamily="34" charset="0"/>
              <a:buChar char="•"/>
            </a:pPr>
            <a:r>
              <a:rPr lang="hr-HR" sz="1600" dirty="0"/>
              <a:t>Fond je od osnivanje pregledao preko 1700 prilika za ulaganje, a u lipnju je </a:t>
            </a:r>
            <a:r>
              <a:rPr lang="hr-HR" sz="1600"/>
              <a:t>ostvario jubilarno, </a:t>
            </a:r>
            <a:r>
              <a:rPr lang="hr-HR" sz="1600" dirty="0"/>
              <a:t>100. ulaganje.</a:t>
            </a:r>
          </a:p>
          <a:p>
            <a:pPr marL="285750" indent="-285750" algn="just">
              <a:buFont typeface="Arial" panose="020B0604020202020204" pitchFamily="34" charset="0"/>
              <a:buChar char="•"/>
            </a:pPr>
            <a:r>
              <a:rPr lang="hr-HR" sz="1600" dirty="0"/>
              <a:t>Zainteresirani se Fondu mogu javiti putem Internet stranice:</a:t>
            </a:r>
          </a:p>
          <a:p>
            <a:pPr marL="266700" algn="just"/>
            <a:r>
              <a:rPr lang="hr-HR" sz="1600" dirty="0">
                <a:hlinkClick r:id="rId2"/>
              </a:rPr>
              <a:t>https://filrougecapital.com/</a:t>
            </a:r>
            <a:r>
              <a:rPr lang="hr-HR" sz="1600" dirty="0"/>
              <a:t> popunjavanjem upitnika ovisno o stupnju razvoja poduzeća. </a:t>
            </a:r>
          </a:p>
          <a:p>
            <a:pPr marL="285750" indent="-285750" algn="just">
              <a:buFont typeface="Arial" panose="020B0604020202020204" pitchFamily="34" charset="0"/>
              <a:buChar char="•"/>
            </a:pPr>
            <a:r>
              <a:rPr lang="hr-HR" sz="1600" dirty="0"/>
              <a:t>HBOR ne sudjeluje u radu društva za upravljanje niti utječe na odabir poduzetnika u koje će se ulagati.</a:t>
            </a:r>
          </a:p>
        </p:txBody>
      </p:sp>
      <p:sp>
        <p:nvSpPr>
          <p:cNvPr id="6" name="Slide Number Placeholder 5">
            <a:extLst>
              <a:ext uri="{FF2B5EF4-FFF2-40B4-BE49-F238E27FC236}">
                <a16:creationId xmlns:a16="http://schemas.microsoft.com/office/drawing/2014/main" id="{30D68CBF-D9BE-490E-B36A-64092252D49F}"/>
              </a:ext>
            </a:extLst>
          </p:cNvPr>
          <p:cNvSpPr>
            <a:spLocks noGrp="1"/>
          </p:cNvSpPr>
          <p:nvPr>
            <p:ph type="sldNum" sz="quarter" idx="4"/>
          </p:nvPr>
        </p:nvSpPr>
        <p:spPr/>
        <p:txBody>
          <a:bodyPr/>
          <a:lstStyle/>
          <a:p>
            <a:fld id="{9413C1CD-45B9-42BC-8BBE-6FE1423C1D87}" type="slidenum">
              <a:rPr lang="hr-BA" smtClean="0"/>
              <a:pPr/>
              <a:t>17</a:t>
            </a:fld>
            <a:endParaRPr lang="hr-BA" dirty="0"/>
          </a:p>
        </p:txBody>
      </p:sp>
      <p:sp>
        <p:nvSpPr>
          <p:cNvPr id="5" name="Rectangle 4">
            <a:extLst>
              <a:ext uri="{FF2B5EF4-FFF2-40B4-BE49-F238E27FC236}">
                <a16:creationId xmlns:a16="http://schemas.microsoft.com/office/drawing/2014/main" id="{3C59F811-6511-4002-921A-5CD535261968}"/>
              </a:ext>
            </a:extLst>
          </p:cNvPr>
          <p:cNvSpPr/>
          <p:nvPr/>
        </p:nvSpPr>
        <p:spPr>
          <a:xfrm>
            <a:off x="1125436" y="1178115"/>
            <a:ext cx="3619196" cy="369332"/>
          </a:xfrm>
          <a:prstGeom prst="rect">
            <a:avLst/>
          </a:prstGeom>
        </p:spPr>
        <p:txBody>
          <a:bodyPr wrap="none">
            <a:spAutoFit/>
          </a:bodyPr>
          <a:lstStyle/>
          <a:p>
            <a:r>
              <a:rPr lang="hr-HR" dirty="0"/>
              <a:t>Neki od projekata u portfelju Fonda</a:t>
            </a:r>
          </a:p>
        </p:txBody>
      </p:sp>
      <p:pic>
        <p:nvPicPr>
          <p:cNvPr id="9" name="Picture 8">
            <a:extLst>
              <a:ext uri="{FF2B5EF4-FFF2-40B4-BE49-F238E27FC236}">
                <a16:creationId xmlns:a16="http://schemas.microsoft.com/office/drawing/2014/main" id="{47A667C7-823C-4F70-B8ED-46AC020DE95E}"/>
              </a:ext>
            </a:extLst>
          </p:cNvPr>
          <p:cNvPicPr>
            <a:picLocks noChangeAspect="1"/>
          </p:cNvPicPr>
          <p:nvPr/>
        </p:nvPicPr>
        <p:blipFill>
          <a:blip r:embed="rId3"/>
          <a:stretch>
            <a:fillRect/>
          </a:stretch>
        </p:blipFill>
        <p:spPr>
          <a:xfrm>
            <a:off x="3561446" y="2882113"/>
            <a:ext cx="2105758" cy="963789"/>
          </a:xfrm>
          <a:prstGeom prst="rect">
            <a:avLst/>
          </a:prstGeom>
        </p:spPr>
      </p:pic>
      <p:pic>
        <p:nvPicPr>
          <p:cNvPr id="14" name="Picture 13">
            <a:extLst>
              <a:ext uri="{FF2B5EF4-FFF2-40B4-BE49-F238E27FC236}">
                <a16:creationId xmlns:a16="http://schemas.microsoft.com/office/drawing/2014/main" id="{64B9258A-72D0-4D70-8A3F-E6769461690A}"/>
              </a:ext>
            </a:extLst>
          </p:cNvPr>
          <p:cNvPicPr>
            <a:picLocks noChangeAspect="1"/>
          </p:cNvPicPr>
          <p:nvPr/>
        </p:nvPicPr>
        <p:blipFill>
          <a:blip r:embed="rId4"/>
          <a:stretch>
            <a:fillRect/>
          </a:stretch>
        </p:blipFill>
        <p:spPr>
          <a:xfrm>
            <a:off x="561975" y="1614269"/>
            <a:ext cx="2466975" cy="723900"/>
          </a:xfrm>
          <a:prstGeom prst="rect">
            <a:avLst/>
          </a:prstGeom>
        </p:spPr>
      </p:pic>
      <p:pic>
        <p:nvPicPr>
          <p:cNvPr id="15" name="Picture 14">
            <a:extLst>
              <a:ext uri="{FF2B5EF4-FFF2-40B4-BE49-F238E27FC236}">
                <a16:creationId xmlns:a16="http://schemas.microsoft.com/office/drawing/2014/main" id="{36EDAC0B-E56D-458D-99EF-1AAE13CB90E0}"/>
              </a:ext>
            </a:extLst>
          </p:cNvPr>
          <p:cNvPicPr>
            <a:picLocks noChangeAspect="1"/>
          </p:cNvPicPr>
          <p:nvPr/>
        </p:nvPicPr>
        <p:blipFill>
          <a:blip r:embed="rId5"/>
          <a:stretch>
            <a:fillRect/>
          </a:stretch>
        </p:blipFill>
        <p:spPr>
          <a:xfrm>
            <a:off x="3437621" y="4893217"/>
            <a:ext cx="2524125" cy="857250"/>
          </a:xfrm>
          <a:prstGeom prst="rect">
            <a:avLst/>
          </a:prstGeom>
        </p:spPr>
      </p:pic>
      <p:pic>
        <p:nvPicPr>
          <p:cNvPr id="16" name="Picture 15">
            <a:extLst>
              <a:ext uri="{FF2B5EF4-FFF2-40B4-BE49-F238E27FC236}">
                <a16:creationId xmlns:a16="http://schemas.microsoft.com/office/drawing/2014/main" id="{A72C4B1C-34F5-4688-8416-EF0AE0B1CE8B}"/>
              </a:ext>
            </a:extLst>
          </p:cNvPr>
          <p:cNvPicPr>
            <a:picLocks noChangeAspect="1"/>
          </p:cNvPicPr>
          <p:nvPr/>
        </p:nvPicPr>
        <p:blipFill>
          <a:blip r:embed="rId6"/>
          <a:stretch>
            <a:fillRect/>
          </a:stretch>
        </p:blipFill>
        <p:spPr>
          <a:xfrm>
            <a:off x="633409" y="4411834"/>
            <a:ext cx="2686050" cy="714375"/>
          </a:xfrm>
          <a:prstGeom prst="rect">
            <a:avLst/>
          </a:prstGeom>
        </p:spPr>
      </p:pic>
      <p:pic>
        <p:nvPicPr>
          <p:cNvPr id="17" name="Picture 16">
            <a:extLst>
              <a:ext uri="{FF2B5EF4-FFF2-40B4-BE49-F238E27FC236}">
                <a16:creationId xmlns:a16="http://schemas.microsoft.com/office/drawing/2014/main" id="{FF7FFF78-82DA-46E3-88C1-0A6B779740DC}"/>
              </a:ext>
            </a:extLst>
          </p:cNvPr>
          <p:cNvPicPr>
            <a:picLocks noChangeAspect="1"/>
          </p:cNvPicPr>
          <p:nvPr/>
        </p:nvPicPr>
        <p:blipFill>
          <a:blip r:embed="rId7"/>
          <a:stretch>
            <a:fillRect/>
          </a:stretch>
        </p:blipFill>
        <p:spPr>
          <a:xfrm>
            <a:off x="3163197" y="1876854"/>
            <a:ext cx="2647950" cy="1028700"/>
          </a:xfrm>
          <a:prstGeom prst="rect">
            <a:avLst/>
          </a:prstGeom>
        </p:spPr>
      </p:pic>
      <p:pic>
        <p:nvPicPr>
          <p:cNvPr id="18" name="Picture 17">
            <a:extLst>
              <a:ext uri="{FF2B5EF4-FFF2-40B4-BE49-F238E27FC236}">
                <a16:creationId xmlns:a16="http://schemas.microsoft.com/office/drawing/2014/main" id="{A61B889E-D78D-48B3-B39B-106979E02415}"/>
              </a:ext>
            </a:extLst>
          </p:cNvPr>
          <p:cNvPicPr>
            <a:picLocks noChangeAspect="1"/>
          </p:cNvPicPr>
          <p:nvPr/>
        </p:nvPicPr>
        <p:blipFill>
          <a:blip r:embed="rId8"/>
          <a:stretch>
            <a:fillRect/>
          </a:stretch>
        </p:blipFill>
        <p:spPr>
          <a:xfrm>
            <a:off x="3677547" y="4075675"/>
            <a:ext cx="2133600" cy="742950"/>
          </a:xfrm>
          <a:prstGeom prst="rect">
            <a:avLst/>
          </a:prstGeom>
        </p:spPr>
      </p:pic>
      <p:pic>
        <p:nvPicPr>
          <p:cNvPr id="19" name="Picture 18">
            <a:extLst>
              <a:ext uri="{FF2B5EF4-FFF2-40B4-BE49-F238E27FC236}">
                <a16:creationId xmlns:a16="http://schemas.microsoft.com/office/drawing/2014/main" id="{E1852130-CCAF-4CE7-BD95-17DF888C9DC1}"/>
              </a:ext>
            </a:extLst>
          </p:cNvPr>
          <p:cNvPicPr>
            <a:picLocks noChangeAspect="1"/>
          </p:cNvPicPr>
          <p:nvPr/>
        </p:nvPicPr>
        <p:blipFill>
          <a:blip r:embed="rId9"/>
          <a:stretch>
            <a:fillRect/>
          </a:stretch>
        </p:blipFill>
        <p:spPr>
          <a:xfrm>
            <a:off x="514350" y="5321842"/>
            <a:ext cx="2514600" cy="742950"/>
          </a:xfrm>
          <a:prstGeom prst="rect">
            <a:avLst/>
          </a:prstGeom>
        </p:spPr>
      </p:pic>
      <p:pic>
        <p:nvPicPr>
          <p:cNvPr id="20" name="Picture 19">
            <a:extLst>
              <a:ext uri="{FF2B5EF4-FFF2-40B4-BE49-F238E27FC236}">
                <a16:creationId xmlns:a16="http://schemas.microsoft.com/office/drawing/2014/main" id="{C675AB4A-64BE-4B9C-ABD7-9612FDEB6720}"/>
              </a:ext>
            </a:extLst>
          </p:cNvPr>
          <p:cNvPicPr>
            <a:picLocks noChangeAspect="1"/>
          </p:cNvPicPr>
          <p:nvPr/>
        </p:nvPicPr>
        <p:blipFill>
          <a:blip r:embed="rId10"/>
          <a:stretch>
            <a:fillRect/>
          </a:stretch>
        </p:blipFill>
        <p:spPr>
          <a:xfrm>
            <a:off x="561975" y="2425501"/>
            <a:ext cx="2714625" cy="885825"/>
          </a:xfrm>
          <a:prstGeom prst="rect">
            <a:avLst/>
          </a:prstGeom>
        </p:spPr>
      </p:pic>
      <p:pic>
        <p:nvPicPr>
          <p:cNvPr id="21" name="Picture 20">
            <a:extLst>
              <a:ext uri="{FF2B5EF4-FFF2-40B4-BE49-F238E27FC236}">
                <a16:creationId xmlns:a16="http://schemas.microsoft.com/office/drawing/2014/main" id="{87BA4CA3-EF69-4953-8F12-D6F46064B98B}"/>
              </a:ext>
            </a:extLst>
          </p:cNvPr>
          <p:cNvPicPr>
            <a:picLocks noChangeAspect="1"/>
          </p:cNvPicPr>
          <p:nvPr/>
        </p:nvPicPr>
        <p:blipFill>
          <a:blip r:embed="rId11"/>
          <a:stretch>
            <a:fillRect/>
          </a:stretch>
        </p:blipFill>
        <p:spPr>
          <a:xfrm>
            <a:off x="833434" y="3369921"/>
            <a:ext cx="2486025" cy="952500"/>
          </a:xfrm>
          <a:prstGeom prst="rect">
            <a:avLst/>
          </a:prstGeom>
        </p:spPr>
      </p:pic>
    </p:spTree>
    <p:extLst>
      <p:ext uri="{BB962C8B-B14F-4D97-AF65-F5344CB8AC3E}">
        <p14:creationId xmlns:p14="http://schemas.microsoft.com/office/powerpoint/2010/main" val="2029277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C473DE-1DFD-4622-9A70-8C5AEBF0CD61}"/>
              </a:ext>
            </a:extLst>
          </p:cNvPr>
          <p:cNvSpPr>
            <a:spLocks noGrp="1"/>
          </p:cNvSpPr>
          <p:nvPr>
            <p:ph type="body" sz="quarter" idx="10"/>
          </p:nvPr>
        </p:nvSpPr>
        <p:spPr>
          <a:xfrm>
            <a:off x="1073735" y="1313377"/>
            <a:ext cx="8932414" cy="792031"/>
          </a:xfrm>
        </p:spPr>
        <p:txBody>
          <a:bodyPr/>
          <a:lstStyle/>
          <a:p>
            <a:r>
              <a:rPr lang="hr-HR" dirty="0"/>
              <a:t>Osnivanje fonda za transfer tehnologije	</a:t>
            </a:r>
          </a:p>
        </p:txBody>
      </p:sp>
      <p:sp>
        <p:nvSpPr>
          <p:cNvPr id="3" name="Text Placeholder 2">
            <a:extLst>
              <a:ext uri="{FF2B5EF4-FFF2-40B4-BE49-F238E27FC236}">
                <a16:creationId xmlns:a16="http://schemas.microsoft.com/office/drawing/2014/main" id="{DA7939F9-0F39-4AC4-B805-7EE00E5340AD}"/>
              </a:ext>
            </a:extLst>
          </p:cNvPr>
          <p:cNvSpPr>
            <a:spLocks noGrp="1"/>
          </p:cNvSpPr>
          <p:nvPr>
            <p:ph type="body" sz="quarter" idx="14"/>
          </p:nvPr>
        </p:nvSpPr>
        <p:spPr>
          <a:xfrm>
            <a:off x="865489" y="2053265"/>
            <a:ext cx="9489001" cy="4181309"/>
          </a:xfrm>
        </p:spPr>
        <p:txBody>
          <a:bodyPr/>
          <a:lstStyle/>
          <a:p>
            <a:pPr marL="342900" indent="-342900" algn="just">
              <a:buFont typeface="Arial" panose="020B0604020202020204" pitchFamily="34" charset="0"/>
              <a:buChar char="•"/>
            </a:pPr>
            <a:r>
              <a:rPr lang="hr-HR" dirty="0"/>
              <a:t>HBOR u suradnji s EIF-om i slovenskom razvojnom bankom SID banka d.d. radi na inicijativi koja za cilj ima osnivanje fonda za transfer tehnologije za područje Hrvatske i Slovenije. </a:t>
            </a:r>
          </a:p>
          <a:p>
            <a:pPr marL="342900" indent="-342900" algn="just">
              <a:buFont typeface="Arial" panose="020B0604020202020204" pitchFamily="34" charset="0"/>
              <a:buChar char="•"/>
            </a:pPr>
            <a:r>
              <a:rPr lang="hr-HR" dirty="0"/>
              <a:t>Sredstva za osnivanje fonda za transfer tehnologije osigurat će HBOR, EIF i SID banka. Planirana veličina fonda je oko 40 </a:t>
            </a:r>
            <a:r>
              <a:rPr lang="hr-HR" dirty="0" err="1"/>
              <a:t>mil</a:t>
            </a:r>
            <a:r>
              <a:rPr lang="hr-HR" dirty="0"/>
              <a:t>. EUR od čega minimalno 15 </a:t>
            </a:r>
            <a:r>
              <a:rPr lang="hr-HR" dirty="0" err="1"/>
              <a:t>mil</a:t>
            </a:r>
            <a:r>
              <a:rPr lang="hr-HR" dirty="0"/>
              <a:t>. EUR treba biti uložene u projekte u Hrvatskoj.</a:t>
            </a:r>
          </a:p>
          <a:p>
            <a:pPr marL="342900" indent="-342900" algn="just">
              <a:buFont typeface="Arial" panose="020B0604020202020204" pitchFamily="34" charset="0"/>
              <a:buChar char="•"/>
            </a:pPr>
            <a:r>
              <a:rPr lang="hr-HR" dirty="0"/>
              <a:t>EIF je objavio javni poziv temeljem kojega će izabrati društvo koje će upravljati fondom. Rok za prijave je 29.10.2021. Link na javni poziv: </a:t>
            </a:r>
            <a:r>
              <a:rPr lang="hr-HR" dirty="0">
                <a:hlinkClick r:id="rId2"/>
              </a:rPr>
              <a:t>https://www.eif.org/what_we_do/resources/ceett/index.htm</a:t>
            </a:r>
            <a:r>
              <a:rPr lang="hr-HR" dirty="0"/>
              <a:t>  </a:t>
            </a:r>
          </a:p>
          <a:p>
            <a:pPr marL="342900" indent="-342900" algn="just">
              <a:buFont typeface="Arial" panose="020B0604020202020204" pitchFamily="34" charset="0"/>
              <a:buChar char="•"/>
            </a:pPr>
            <a:r>
              <a:rPr lang="hr-HR" dirty="0"/>
              <a:t>Fond će ulagati u projekte iz područja transfera tehnologije koji dolaze sa znanstvenih i istraživačkih institucija iz Hrvatske i Slovenije. </a:t>
            </a:r>
          </a:p>
          <a:p>
            <a:endParaRPr lang="hr-HR" dirty="0"/>
          </a:p>
        </p:txBody>
      </p:sp>
      <p:sp>
        <p:nvSpPr>
          <p:cNvPr id="5" name="Slide Number Placeholder 4">
            <a:extLst>
              <a:ext uri="{FF2B5EF4-FFF2-40B4-BE49-F238E27FC236}">
                <a16:creationId xmlns:a16="http://schemas.microsoft.com/office/drawing/2014/main" id="{93B906DB-6781-4612-9434-445B62AF785B}"/>
              </a:ext>
            </a:extLst>
          </p:cNvPr>
          <p:cNvSpPr>
            <a:spLocks noGrp="1"/>
          </p:cNvSpPr>
          <p:nvPr>
            <p:ph type="sldNum" sz="quarter" idx="4"/>
          </p:nvPr>
        </p:nvSpPr>
        <p:spPr>
          <a:xfrm>
            <a:off x="9015811" y="6371735"/>
            <a:ext cx="2743200" cy="365125"/>
          </a:xfrm>
          <a:prstGeom prst="rect">
            <a:avLst/>
          </a:prstGeom>
        </p:spPr>
        <p:txBody>
          <a:bodyPr vert="horz" lIns="91440" tIns="45720" rIns="91440" bIns="45720" rtlCol="0" anchor="ctr"/>
          <a:lstStyle>
            <a:defPPr>
              <a:defRPr lang="sr-Latn-RS"/>
            </a:defPPr>
            <a:lvl1pPr marL="0" algn="r" defTabSz="914400" rtl="0" eaLnBrk="1" latinLnBrk="0" hangingPunct="1">
              <a:defRPr sz="1800" kern="120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413C1CD-45B9-42BC-8BBE-6FE1423C1D87}" type="slidenum">
              <a:rPr lang="hr-BA" smtClean="0"/>
              <a:pPr/>
              <a:t>18</a:t>
            </a:fld>
            <a:endParaRPr lang="hr-BA" dirty="0"/>
          </a:p>
        </p:txBody>
      </p:sp>
    </p:spTree>
    <p:extLst>
      <p:ext uri="{BB962C8B-B14F-4D97-AF65-F5344CB8AC3E}">
        <p14:creationId xmlns:p14="http://schemas.microsoft.com/office/powerpoint/2010/main" val="1208226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8583A818-B7D8-4F8A-8180-F12E92D42557}"/>
              </a:ext>
            </a:extLst>
          </p:cNvPr>
          <p:cNvSpPr txBox="1">
            <a:spLocks/>
          </p:cNvSpPr>
          <p:nvPr/>
        </p:nvSpPr>
        <p:spPr bwMode="auto">
          <a:xfrm>
            <a:off x="1503293" y="692943"/>
            <a:ext cx="8647871" cy="562834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891" indent="-342891" algn="l" rtl="0" eaLnBrk="0" fontAlgn="base" hangingPunct="0">
              <a:spcBef>
                <a:spcPct val="20000"/>
              </a:spcBef>
              <a:spcAft>
                <a:spcPct val="0"/>
              </a:spcAft>
              <a:buFont typeface="Arial" charset="0"/>
              <a:buChar char="•"/>
              <a:defRPr sz="3300" kern="1200">
                <a:solidFill>
                  <a:schemeClr val="tx1"/>
                </a:solidFill>
                <a:latin typeface="+mn-lt"/>
                <a:ea typeface="+mn-ea"/>
                <a:cs typeface="+mn-cs"/>
              </a:defRPr>
            </a:lvl1pPr>
            <a:lvl2pPr marL="742930" indent="-285743"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2970" indent="-228594"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158" indent="-228594"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346" indent="-228594"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53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2"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1"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98"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charset="0"/>
              <a:buNone/>
              <a:defRPr/>
            </a:pPr>
            <a:endParaRPr lang="hr-HR" sz="3200" b="1" dirty="0"/>
          </a:p>
          <a:p>
            <a:pPr marL="0" indent="0" algn="ctr">
              <a:buFont typeface="Arial" charset="0"/>
              <a:buNone/>
              <a:defRPr/>
            </a:pPr>
            <a:r>
              <a:rPr lang="hr-HR" sz="3200" b="1" dirty="0"/>
              <a:t>             HVALA NA PAŽNJI!</a:t>
            </a:r>
            <a:r>
              <a:rPr lang="hr-HR" sz="2400" dirty="0">
                <a:solidFill>
                  <a:schemeClr val="tx2"/>
                </a:solidFill>
              </a:rPr>
              <a:t>		</a:t>
            </a:r>
          </a:p>
          <a:p>
            <a:pPr algn="ctr" eaLnBrk="1" hangingPunct="1">
              <a:lnSpc>
                <a:spcPct val="80000"/>
              </a:lnSpc>
              <a:buClr>
                <a:srgbClr val="5F5F5F"/>
              </a:buClr>
              <a:buFont typeface="Arial" charset="0"/>
              <a:buNone/>
              <a:defRPr/>
            </a:pPr>
            <a:r>
              <a:rPr lang="en-US" sz="2400" dirty="0">
                <a:solidFill>
                  <a:schemeClr val="tx2"/>
                </a:solidFill>
                <a:hlinkClick r:id="rId2"/>
              </a:rPr>
              <a:t>www.hbor.hr</a:t>
            </a:r>
            <a:endParaRPr lang="en-US" sz="2400" dirty="0">
              <a:solidFill>
                <a:schemeClr val="tx2"/>
              </a:solidFill>
            </a:endParaRPr>
          </a:p>
          <a:p>
            <a:pPr algn="ctr" eaLnBrk="1" hangingPunct="1">
              <a:lnSpc>
                <a:spcPct val="80000"/>
              </a:lnSpc>
              <a:buClr>
                <a:srgbClr val="5F5F5F"/>
              </a:buClr>
              <a:buFont typeface="Arial" charset="0"/>
              <a:buNone/>
              <a:defRPr/>
            </a:pPr>
            <a:r>
              <a:rPr lang="en-US" sz="2400" dirty="0" err="1"/>
              <a:t>Strossmayerov</a:t>
            </a:r>
            <a:r>
              <a:rPr lang="en-US" sz="2400" dirty="0"/>
              <a:t> </a:t>
            </a:r>
            <a:r>
              <a:rPr lang="en-US" sz="2400" dirty="0" err="1"/>
              <a:t>trg</a:t>
            </a:r>
            <a:r>
              <a:rPr lang="en-US" sz="2400" dirty="0"/>
              <a:t> 9</a:t>
            </a:r>
          </a:p>
          <a:p>
            <a:pPr algn="ctr" eaLnBrk="1" hangingPunct="1">
              <a:lnSpc>
                <a:spcPct val="80000"/>
              </a:lnSpc>
              <a:buClr>
                <a:srgbClr val="5F5F5F"/>
              </a:buClr>
              <a:buFont typeface="Arial" charset="0"/>
              <a:buNone/>
              <a:defRPr/>
            </a:pPr>
            <a:r>
              <a:rPr lang="en-US" sz="2400" dirty="0"/>
              <a:t>10000 Zagreb, </a:t>
            </a:r>
            <a:r>
              <a:rPr lang="hr-HR" sz="2400" dirty="0"/>
              <a:t>Croatia</a:t>
            </a:r>
          </a:p>
          <a:p>
            <a:pPr marL="0" indent="0" algn="ctr">
              <a:buFont typeface="Arial" charset="0"/>
              <a:buNone/>
              <a:defRPr/>
            </a:pPr>
            <a:r>
              <a:rPr lang="hr-HR" sz="2400" dirty="0"/>
              <a:t>hbor@hbor.hr</a:t>
            </a:r>
          </a:p>
          <a:p>
            <a:pPr algn="ctr" eaLnBrk="1" hangingPunct="1">
              <a:buClr>
                <a:schemeClr val="bg1"/>
              </a:buClr>
              <a:buFont typeface="Wingdings" pitchFamily="2" charset="2"/>
              <a:buNone/>
              <a:defRPr/>
            </a:pPr>
            <a:r>
              <a:rPr lang="hr-HR" altLang="sr-Latn-RS" sz="2400" dirty="0"/>
              <a:t>Područni ureda za Slavoniju i Baranju</a:t>
            </a:r>
          </a:p>
          <a:p>
            <a:pPr algn="ctr" eaLnBrk="1" hangingPunct="1">
              <a:buClr>
                <a:schemeClr val="bg1"/>
              </a:buClr>
              <a:buFont typeface="Wingdings" pitchFamily="2" charset="2"/>
              <a:buNone/>
              <a:defRPr/>
            </a:pPr>
            <a:r>
              <a:rPr lang="hr-HR" altLang="sr-Latn-RS" sz="2400" dirty="0"/>
              <a:t>Trg Ljudevita Gaja 6</a:t>
            </a:r>
          </a:p>
          <a:p>
            <a:pPr algn="ctr" eaLnBrk="1" hangingPunct="1">
              <a:buClr>
                <a:schemeClr val="bg1"/>
              </a:buClr>
              <a:buFont typeface="Wingdings" pitchFamily="2" charset="2"/>
              <a:buNone/>
              <a:defRPr/>
            </a:pPr>
            <a:r>
              <a:rPr lang="hr-HR" altLang="sr-Latn-RS" sz="2400" dirty="0" err="1"/>
              <a:t>Tel</a:t>
            </a:r>
            <a:r>
              <a:rPr lang="hr-HR" altLang="sr-Latn-RS" sz="2400" dirty="0"/>
              <a:t> / </a:t>
            </a:r>
            <a:r>
              <a:rPr lang="hr-HR" altLang="sr-Latn-RS" sz="2400" dirty="0" err="1"/>
              <a:t>fax</a:t>
            </a:r>
            <a:r>
              <a:rPr lang="hr-HR" altLang="sr-Latn-RS" sz="2400" dirty="0"/>
              <a:t>: 031 251 015   </a:t>
            </a:r>
            <a:r>
              <a:rPr lang="hr-HR" altLang="sr-Latn-RS" sz="2400" dirty="0" err="1"/>
              <a:t>Mob</a:t>
            </a:r>
            <a:r>
              <a:rPr lang="hr-HR" altLang="sr-Latn-RS" sz="2400" dirty="0"/>
              <a:t> 098 289 276</a:t>
            </a:r>
          </a:p>
          <a:p>
            <a:pPr algn="ctr" eaLnBrk="1" hangingPunct="1">
              <a:buClr>
                <a:schemeClr val="bg1"/>
              </a:buClr>
              <a:buFont typeface="Wingdings" pitchFamily="2" charset="2"/>
              <a:buNone/>
              <a:defRPr/>
            </a:pPr>
            <a:r>
              <a:rPr lang="hr-HR" altLang="sr-Latn-RS" sz="2400" dirty="0" err="1">
                <a:solidFill>
                  <a:srgbClr val="5F5F5F"/>
                </a:solidFill>
                <a:hlinkClick r:id="rId3"/>
              </a:rPr>
              <a:t>hbor</a:t>
            </a:r>
            <a:r>
              <a:rPr lang="hr-HR" altLang="sr-Latn-RS" sz="2400" dirty="0">
                <a:solidFill>
                  <a:srgbClr val="5F5F5F"/>
                </a:solidFill>
                <a:hlinkClick r:id="rId3"/>
              </a:rPr>
              <a:t>-</a:t>
            </a:r>
            <a:r>
              <a:rPr lang="hr-HR" altLang="sr-Latn-RS" sz="2400" dirty="0" err="1">
                <a:solidFill>
                  <a:srgbClr val="5F5F5F"/>
                </a:solidFill>
                <a:hlinkClick r:id="rId3"/>
              </a:rPr>
              <a:t>osijek</a:t>
            </a:r>
            <a:r>
              <a:rPr lang="hr-HR" altLang="sr-Latn-RS" sz="2400" dirty="0">
                <a:solidFill>
                  <a:srgbClr val="5F5F5F"/>
                </a:solidFill>
                <a:hlinkClick r:id="rId3"/>
              </a:rPr>
              <a:t>@</a:t>
            </a:r>
            <a:r>
              <a:rPr lang="hr-HR" altLang="sr-Latn-RS" sz="2400" dirty="0" err="1">
                <a:solidFill>
                  <a:srgbClr val="5F5F5F"/>
                </a:solidFill>
                <a:hlinkClick r:id="rId3"/>
              </a:rPr>
              <a:t>hbor.hr</a:t>
            </a:r>
            <a:r>
              <a:rPr lang="hr-HR" altLang="sr-Latn-RS" sz="2400" dirty="0"/>
              <a:t> </a:t>
            </a:r>
          </a:p>
          <a:p>
            <a:pPr>
              <a:buFont typeface="Wingdings" panose="05000000000000000000" pitchFamily="2" charset="2"/>
              <a:buChar char="ü"/>
              <a:defRPr/>
            </a:pPr>
            <a:endParaRPr lang="hr-HR" sz="2400" dirty="0"/>
          </a:p>
        </p:txBody>
      </p:sp>
    </p:spTree>
    <p:extLst>
      <p:ext uri="{BB962C8B-B14F-4D97-AF65-F5344CB8AC3E}">
        <p14:creationId xmlns:p14="http://schemas.microsoft.com/office/powerpoint/2010/main" val="664612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5DEEC1EB-988B-4C91-8681-5557D041110F}"/>
              </a:ext>
            </a:extLst>
          </p:cNvPr>
          <p:cNvSpPr txBox="1">
            <a:spLocks noChangeArrowheads="1"/>
          </p:cNvSpPr>
          <p:nvPr/>
        </p:nvSpPr>
        <p:spPr>
          <a:xfrm>
            <a:off x="1228725" y="777863"/>
            <a:ext cx="9144000" cy="10604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Wingdings" pitchFamily="2" charset="2"/>
              <a:buNone/>
            </a:pPr>
            <a:r>
              <a:rPr lang="hr-HR" altLang="sr-Latn-RS" b="1" dirty="0">
                <a:solidFill>
                  <a:srgbClr val="FF0000"/>
                </a:solidFill>
                <a:latin typeface="+mj-lt"/>
              </a:rPr>
              <a:t>Kako financirati projekt?</a:t>
            </a:r>
          </a:p>
          <a:p>
            <a:pPr algn="ctr">
              <a:buFont typeface="Wingdings" pitchFamily="2" charset="2"/>
              <a:buNone/>
            </a:pPr>
            <a:r>
              <a:rPr lang="hr-HR" altLang="sr-Latn-RS" dirty="0">
                <a:solidFill>
                  <a:srgbClr val="FF0000"/>
                </a:solidFill>
                <a:latin typeface="+mj-lt"/>
              </a:rPr>
              <a:t>Za svaki projekt potreban je određeni izvor financiranja:</a:t>
            </a:r>
          </a:p>
          <a:p>
            <a:pPr>
              <a:buFont typeface="Wingdings" pitchFamily="2" charset="2"/>
              <a:buNone/>
            </a:pPr>
            <a:endParaRPr lang="hr-HR" altLang="sr-Latn-RS" dirty="0">
              <a:solidFill>
                <a:schemeClr val="accent1">
                  <a:lumMod val="75000"/>
                </a:schemeClr>
              </a:solidFill>
              <a:latin typeface="+mj-lt"/>
            </a:endParaRPr>
          </a:p>
          <a:p>
            <a:pPr marL="0" indent="0">
              <a:buFont typeface="Arial" panose="020B0604020202020204" pitchFamily="34" charset="0"/>
              <a:buNone/>
            </a:pPr>
            <a:endParaRPr lang="hr-HR" altLang="sr-Latn-RS" dirty="0">
              <a:solidFill>
                <a:srgbClr val="FF0000"/>
              </a:solidFill>
              <a:latin typeface="Arial" pitchFamily="34" charset="0"/>
            </a:endParaRPr>
          </a:p>
        </p:txBody>
      </p:sp>
      <p:pic>
        <p:nvPicPr>
          <p:cNvPr id="8" name="Slika 7">
            <a:extLst>
              <a:ext uri="{FF2B5EF4-FFF2-40B4-BE49-F238E27FC236}">
                <a16:creationId xmlns:a16="http://schemas.microsoft.com/office/drawing/2014/main" id="{2DDB1AC3-94F3-4A9E-8832-89E558D5A5EC}"/>
              </a:ext>
            </a:extLst>
          </p:cNvPr>
          <p:cNvPicPr>
            <a:picLocks noChangeAspect="1"/>
          </p:cNvPicPr>
          <p:nvPr/>
        </p:nvPicPr>
        <p:blipFill>
          <a:blip r:embed="rId2"/>
          <a:stretch>
            <a:fillRect/>
          </a:stretch>
        </p:blipFill>
        <p:spPr>
          <a:xfrm>
            <a:off x="1497929" y="1876669"/>
            <a:ext cx="4139543" cy="4554107"/>
          </a:xfrm>
          <a:prstGeom prst="rect">
            <a:avLst/>
          </a:prstGeom>
        </p:spPr>
      </p:pic>
      <p:graphicFrame>
        <p:nvGraphicFramePr>
          <p:cNvPr id="9" name="Table 5">
            <a:extLst>
              <a:ext uri="{FF2B5EF4-FFF2-40B4-BE49-F238E27FC236}">
                <a16:creationId xmlns:a16="http://schemas.microsoft.com/office/drawing/2014/main" id="{4B06992D-1B78-49C4-A4BC-12FBBFFD22E9}"/>
              </a:ext>
            </a:extLst>
          </p:cNvPr>
          <p:cNvGraphicFramePr>
            <a:graphicFrameLocks noGrp="1"/>
          </p:cNvGraphicFramePr>
          <p:nvPr>
            <p:extLst>
              <p:ext uri="{D42A27DB-BD31-4B8C-83A1-F6EECF244321}">
                <p14:modId xmlns:p14="http://schemas.microsoft.com/office/powerpoint/2010/main" val="2002566669"/>
              </p:ext>
            </p:extLst>
          </p:nvPr>
        </p:nvGraphicFramePr>
        <p:xfrm>
          <a:off x="6023992" y="1916833"/>
          <a:ext cx="4104456" cy="4714233"/>
        </p:xfrm>
        <a:graphic>
          <a:graphicData uri="http://schemas.openxmlformats.org/drawingml/2006/table">
            <a:tbl>
              <a:tblPr firstRow="1" bandRow="1">
                <a:tableStyleId>{5C22544A-7EE6-4342-B048-85BDC9FD1C3A}</a:tableStyleId>
              </a:tblPr>
              <a:tblGrid>
                <a:gridCol w="4104456">
                  <a:extLst>
                    <a:ext uri="{9D8B030D-6E8A-4147-A177-3AD203B41FA5}">
                      <a16:colId xmlns:a16="http://schemas.microsoft.com/office/drawing/2014/main" val="20000"/>
                    </a:ext>
                  </a:extLst>
                </a:gridCol>
              </a:tblGrid>
              <a:tr h="1385817">
                <a:tc>
                  <a:txBody>
                    <a:bodyPr/>
                    <a:lstStyle/>
                    <a:p>
                      <a:pPr algn="ctr">
                        <a:lnSpc>
                          <a:spcPct val="150000"/>
                        </a:lnSpc>
                      </a:pPr>
                      <a:r>
                        <a:rPr lang="hr-HR" sz="2000" b="1" dirty="0"/>
                        <a:t>Vanjski izvori financiranja</a:t>
                      </a:r>
                    </a:p>
                    <a:p>
                      <a:pPr marL="0" marR="0" indent="0" algn="l" defTabSz="914400" rtl="0" eaLnBrk="1" fontAlgn="auto" latinLnBrk="0" hangingPunct="1">
                        <a:lnSpc>
                          <a:spcPct val="100000"/>
                        </a:lnSpc>
                        <a:spcBef>
                          <a:spcPts val="0"/>
                        </a:spcBef>
                        <a:spcAft>
                          <a:spcPts val="0"/>
                        </a:spcAft>
                        <a:buClrTx/>
                        <a:buSzTx/>
                        <a:buFontTx/>
                        <a:buNone/>
                        <a:tabLst/>
                        <a:defRPr/>
                      </a:pPr>
                      <a:endParaRPr lang="hr-HR" altLang="sr-Latn-RS" sz="1800" b="1" kern="1200" dirty="0">
                        <a:solidFill>
                          <a:schemeClr val="bg1"/>
                        </a:solidFill>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hr-HR" altLang="sr-Latn-RS" sz="1800" b="1" kern="1200" dirty="0">
                          <a:solidFill>
                            <a:schemeClr val="bg1"/>
                          </a:solidFill>
                          <a:latin typeface="+mn-lt"/>
                          <a:ea typeface="+mn-ea"/>
                          <a:cs typeface="+mn-cs"/>
                        </a:rPr>
                        <a:t>Najčešći vanjski oblici financiranja</a:t>
                      </a:r>
                    </a:p>
                    <a:p>
                      <a:endParaRPr lang="en-US" dirty="0"/>
                    </a:p>
                  </a:txBody>
                  <a:tcPr/>
                </a:tc>
                <a:extLst>
                  <a:ext uri="{0D108BD9-81ED-4DB2-BD59-A6C34878D82A}">
                    <a16:rowId xmlns:a16="http://schemas.microsoft.com/office/drawing/2014/main" val="10000"/>
                  </a:ext>
                </a:extLst>
              </a:tr>
              <a:tr h="3128126">
                <a:tc>
                  <a:txBody>
                    <a:bodyPr/>
                    <a:lstStyle/>
                    <a:p>
                      <a:pPr marL="342900" indent="-342900">
                        <a:lnSpc>
                          <a:spcPct val="90000"/>
                        </a:lnSpc>
                        <a:buFont typeface="Arial" panose="020B0604020202020204" pitchFamily="34" charset="0"/>
                        <a:buChar char="•"/>
                      </a:pPr>
                      <a:endParaRPr lang="hr-HR" altLang="sr-Latn-RS" sz="2400" kern="1200" dirty="0">
                        <a:solidFill>
                          <a:schemeClr val="accent1">
                            <a:lumMod val="75000"/>
                          </a:schemeClr>
                        </a:solidFill>
                        <a:latin typeface="+mn-lt"/>
                        <a:ea typeface="+mn-ea"/>
                        <a:cs typeface="+mn-cs"/>
                      </a:endParaRPr>
                    </a:p>
                    <a:p>
                      <a:pPr marL="342900" indent="-342900">
                        <a:lnSpc>
                          <a:spcPct val="90000"/>
                        </a:lnSpc>
                        <a:buFont typeface="Arial" panose="020B0604020202020204" pitchFamily="34" charset="0"/>
                        <a:buChar char="•"/>
                      </a:pPr>
                      <a:r>
                        <a:rPr lang="hr-HR" altLang="sr-Latn-RS" sz="2400" kern="1200" dirty="0">
                          <a:solidFill>
                            <a:schemeClr val="accent1">
                              <a:lumMod val="75000"/>
                            </a:schemeClr>
                          </a:solidFill>
                          <a:latin typeface="+mn-lt"/>
                          <a:ea typeface="+mn-ea"/>
                          <a:cs typeface="+mn-cs"/>
                        </a:rPr>
                        <a:t>Bankarski kredit</a:t>
                      </a:r>
                    </a:p>
                    <a:p>
                      <a:pPr marL="342900" indent="-342900">
                        <a:lnSpc>
                          <a:spcPct val="90000"/>
                        </a:lnSpc>
                        <a:buFont typeface="Arial" panose="020B0604020202020204" pitchFamily="34" charset="0"/>
                        <a:buChar char="•"/>
                      </a:pPr>
                      <a:r>
                        <a:rPr lang="hr-HR" altLang="sr-Latn-RS" sz="2400" kern="1200" dirty="0" err="1">
                          <a:solidFill>
                            <a:schemeClr val="accent1">
                              <a:lumMod val="75000"/>
                            </a:schemeClr>
                          </a:solidFill>
                          <a:latin typeface="+mn-lt"/>
                          <a:ea typeface="+mn-ea"/>
                          <a:cs typeface="+mn-cs"/>
                        </a:rPr>
                        <a:t>Leasing</a:t>
                      </a:r>
                      <a:endParaRPr lang="hr-HR" altLang="sr-Latn-RS" sz="2400" kern="1200" dirty="0">
                        <a:solidFill>
                          <a:schemeClr val="accent1">
                            <a:lumMod val="75000"/>
                          </a:schemeClr>
                        </a:solidFill>
                        <a:latin typeface="+mn-lt"/>
                        <a:ea typeface="+mn-ea"/>
                        <a:cs typeface="+mn-cs"/>
                      </a:endParaRPr>
                    </a:p>
                    <a:p>
                      <a:pPr marL="342900" indent="-342900">
                        <a:lnSpc>
                          <a:spcPct val="90000"/>
                        </a:lnSpc>
                        <a:buFont typeface="Arial" panose="020B0604020202020204" pitchFamily="34" charset="0"/>
                        <a:buChar char="•"/>
                      </a:pPr>
                      <a:r>
                        <a:rPr lang="hr-HR" altLang="sr-Latn-RS" sz="2400" kern="1200" dirty="0">
                          <a:solidFill>
                            <a:schemeClr val="accent1">
                              <a:lumMod val="75000"/>
                            </a:schemeClr>
                          </a:solidFill>
                          <a:latin typeface="+mn-lt"/>
                          <a:ea typeface="+mn-ea"/>
                          <a:cs typeface="+mn-cs"/>
                        </a:rPr>
                        <a:t>Dobavljači</a:t>
                      </a:r>
                    </a:p>
                    <a:p>
                      <a:pPr marL="342900" indent="-342900">
                        <a:lnSpc>
                          <a:spcPct val="90000"/>
                        </a:lnSpc>
                        <a:buFont typeface="Arial" panose="020B0604020202020204" pitchFamily="34" charset="0"/>
                        <a:buChar char="•"/>
                      </a:pPr>
                      <a:r>
                        <a:rPr lang="hr-HR" altLang="sr-Latn-RS" sz="2400" kern="1200" dirty="0">
                          <a:solidFill>
                            <a:schemeClr val="accent1">
                              <a:lumMod val="75000"/>
                            </a:schemeClr>
                          </a:solidFill>
                          <a:latin typeface="+mn-lt"/>
                          <a:ea typeface="+mn-ea"/>
                          <a:cs typeface="+mn-cs"/>
                        </a:rPr>
                        <a:t>Državne potpore i potpore JLS</a:t>
                      </a:r>
                    </a:p>
                    <a:p>
                      <a:pPr marL="342900" indent="-342900">
                        <a:lnSpc>
                          <a:spcPct val="90000"/>
                        </a:lnSpc>
                        <a:buFont typeface="Arial" panose="020B0604020202020204" pitchFamily="34" charset="0"/>
                        <a:buChar char="•"/>
                      </a:pPr>
                      <a:r>
                        <a:rPr lang="hr-HR" altLang="sr-Latn-RS" sz="2400" kern="1200" dirty="0">
                          <a:solidFill>
                            <a:schemeClr val="accent1">
                              <a:lumMod val="75000"/>
                            </a:schemeClr>
                          </a:solidFill>
                          <a:latin typeface="+mn-lt"/>
                          <a:ea typeface="+mn-ea"/>
                          <a:cs typeface="+mn-cs"/>
                        </a:rPr>
                        <a:t>Prijatelji i rodbina</a:t>
                      </a:r>
                    </a:p>
                    <a:p>
                      <a:pPr marL="342900" indent="-342900">
                        <a:lnSpc>
                          <a:spcPct val="90000"/>
                        </a:lnSpc>
                        <a:buFont typeface="Arial" panose="020B0604020202020204" pitchFamily="34" charset="0"/>
                        <a:buChar char="•"/>
                      </a:pPr>
                      <a:r>
                        <a:rPr lang="hr-HR" altLang="sr-Latn-RS" sz="2400" kern="1200" dirty="0">
                          <a:solidFill>
                            <a:schemeClr val="accent1">
                              <a:lumMod val="75000"/>
                            </a:schemeClr>
                          </a:solidFill>
                          <a:latin typeface="+mn-lt"/>
                          <a:ea typeface="+mn-ea"/>
                          <a:cs typeface="+mn-cs"/>
                        </a:rPr>
                        <a:t>Poslovni anđeli</a:t>
                      </a:r>
                    </a:p>
                    <a:p>
                      <a:pPr marL="342900" indent="-342900">
                        <a:lnSpc>
                          <a:spcPct val="90000"/>
                        </a:lnSpc>
                        <a:buFont typeface="Arial" panose="020B0604020202020204" pitchFamily="34" charset="0"/>
                        <a:buChar char="•"/>
                      </a:pPr>
                      <a:r>
                        <a:rPr lang="hr-HR" altLang="sr-Latn-RS" sz="2400" kern="1200" dirty="0">
                          <a:solidFill>
                            <a:schemeClr val="accent1">
                              <a:lumMod val="75000"/>
                            </a:schemeClr>
                          </a:solidFill>
                          <a:latin typeface="+mn-lt"/>
                          <a:ea typeface="+mn-ea"/>
                          <a:cs typeface="+mn-cs"/>
                        </a:rPr>
                        <a:t>Fondovi</a:t>
                      </a:r>
                    </a:p>
                    <a:p>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57605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Placeholder 2">
            <a:extLst>
              <a:ext uri="{FF2B5EF4-FFF2-40B4-BE49-F238E27FC236}">
                <a16:creationId xmlns:a16="http://schemas.microsoft.com/office/drawing/2014/main" id="{073BDC62-961B-4856-A674-FB21F6506B07}"/>
              </a:ext>
            </a:extLst>
          </p:cNvPr>
          <p:cNvSpPr>
            <a:spLocks noGrp="1"/>
          </p:cNvSpPr>
          <p:nvPr>
            <p:ph type="body" sz="quarter" idx="10"/>
          </p:nvPr>
        </p:nvSpPr>
        <p:spPr bwMode="auto">
          <a:xfrm>
            <a:off x="1519238" y="231775"/>
            <a:ext cx="10450512" cy="555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r" eaLnBrk="1" hangingPunct="1"/>
            <a:r>
              <a:rPr lang="hr-HR" altLang="sr-Latn-RS" sz="3200" b="1">
                <a:latin typeface="Arial" panose="020B0604020202020204" pitchFamily="34" charset="0"/>
                <a:cs typeface="Arial" panose="020B0604020202020204" pitchFamily="34" charset="0"/>
              </a:rPr>
              <a:t>KREDITIRANJE KAO PROCES</a:t>
            </a:r>
          </a:p>
        </p:txBody>
      </p:sp>
      <p:sp>
        <p:nvSpPr>
          <p:cNvPr id="6" name="Slide Number Placeholder 5">
            <a:extLst>
              <a:ext uri="{FF2B5EF4-FFF2-40B4-BE49-F238E27FC236}">
                <a16:creationId xmlns:a16="http://schemas.microsoft.com/office/drawing/2014/main" id="{360228A1-8731-4A8D-845C-C02F31EFA1FC}"/>
              </a:ext>
            </a:extLst>
          </p:cNvPr>
          <p:cNvSpPr>
            <a:spLocks noGrp="1"/>
          </p:cNvSpPr>
          <p:nvPr>
            <p:ph type="sldNum" sz="quarter" idx="17"/>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9DB5535-B409-4BD5-B9E2-87B71E88C52A}" type="slidenum">
              <a:rPr lang="hr-BA" altLang="sr-Latn-RS" sz="1200">
                <a:solidFill>
                  <a:srgbClr val="898989"/>
                </a:solidFill>
              </a:rPr>
              <a:pPr eaLnBrk="1" hangingPunct="1"/>
              <a:t>3</a:t>
            </a:fld>
            <a:endParaRPr lang="hr-BA" altLang="sr-Latn-RS" sz="1200">
              <a:solidFill>
                <a:srgbClr val="898989"/>
              </a:solidFill>
            </a:endParaRPr>
          </a:p>
        </p:txBody>
      </p:sp>
      <p:sp>
        <p:nvSpPr>
          <p:cNvPr id="7" name="AutoShape 31">
            <a:extLst>
              <a:ext uri="{FF2B5EF4-FFF2-40B4-BE49-F238E27FC236}">
                <a16:creationId xmlns:a16="http://schemas.microsoft.com/office/drawing/2014/main" id="{BDF08ACB-0158-437B-8B35-693CC53383A7}"/>
              </a:ext>
            </a:extLst>
          </p:cNvPr>
          <p:cNvSpPr>
            <a:spLocks noChangeArrowheads="1"/>
          </p:cNvSpPr>
          <p:nvPr/>
        </p:nvSpPr>
        <p:spPr bwMode="auto">
          <a:xfrm>
            <a:off x="7272338" y="4151313"/>
            <a:ext cx="2089150" cy="863600"/>
          </a:xfrm>
          <a:prstGeom prst="flowChartAlternateProcess">
            <a:avLst/>
          </a:prstGeom>
          <a:gradFill rotWithShape="1">
            <a:gsLst>
              <a:gs pos="0">
                <a:schemeClr val="accent1"/>
              </a:gs>
              <a:gs pos="100000">
                <a:schemeClr val="accent1">
                  <a:gamma/>
                  <a:tint val="6275"/>
                  <a:invGamma/>
                </a:schemeClr>
              </a:gs>
            </a:gsLst>
            <a:path path="rect">
              <a:fillToRect t="100000" r="100000"/>
            </a:path>
          </a:gradFill>
          <a:ln w="9525" algn="ctr">
            <a:solidFill>
              <a:srgbClr val="DDDDDD"/>
            </a:solidFill>
            <a:miter lim="800000"/>
            <a:headEnd/>
            <a:tailEnd/>
          </a:ln>
          <a:effectLst/>
        </p:spPr>
        <p:txBody>
          <a:bodyPr wrap="none" anchor="ctr"/>
          <a:lstStyle/>
          <a:p>
            <a:pPr>
              <a:defRPr/>
            </a:pPr>
            <a:r>
              <a:rPr lang="hr-HR" sz="1400">
                <a:latin typeface="Arial" charset="0"/>
                <a:cs typeface="Arial" charset="0"/>
              </a:rPr>
              <a:t>Obavještavaj kreditora</a:t>
            </a:r>
          </a:p>
          <a:p>
            <a:pPr>
              <a:defRPr/>
            </a:pPr>
            <a:r>
              <a:rPr lang="hr-HR" sz="1400">
                <a:latin typeface="Arial" charset="0"/>
                <a:cs typeface="Arial" charset="0"/>
              </a:rPr>
              <a:t>o poslovanju nakon </a:t>
            </a:r>
          </a:p>
          <a:p>
            <a:pPr>
              <a:defRPr/>
            </a:pPr>
            <a:r>
              <a:rPr lang="hr-HR" sz="1400">
                <a:latin typeface="Arial" charset="0"/>
                <a:cs typeface="Arial" charset="0"/>
              </a:rPr>
              <a:t>iskorištenja kredita !</a:t>
            </a:r>
          </a:p>
        </p:txBody>
      </p:sp>
      <p:sp>
        <p:nvSpPr>
          <p:cNvPr id="8" name="AutoShape 32">
            <a:extLst>
              <a:ext uri="{FF2B5EF4-FFF2-40B4-BE49-F238E27FC236}">
                <a16:creationId xmlns:a16="http://schemas.microsoft.com/office/drawing/2014/main" id="{AEAE4ED6-DE73-4E38-B637-E9BC6D9C0FDC}"/>
              </a:ext>
            </a:extLst>
          </p:cNvPr>
          <p:cNvSpPr>
            <a:spLocks noChangeArrowheads="1"/>
          </p:cNvSpPr>
          <p:nvPr/>
        </p:nvSpPr>
        <p:spPr bwMode="auto">
          <a:xfrm>
            <a:off x="1943100" y="3216275"/>
            <a:ext cx="2087563" cy="935038"/>
          </a:xfrm>
          <a:prstGeom prst="flowChartAlternateProcess">
            <a:avLst/>
          </a:prstGeom>
          <a:gradFill rotWithShape="1">
            <a:gsLst>
              <a:gs pos="0">
                <a:schemeClr val="accent1"/>
              </a:gs>
              <a:gs pos="100000">
                <a:schemeClr val="accent1">
                  <a:gamma/>
                  <a:tint val="6275"/>
                  <a:invGamma/>
                </a:schemeClr>
              </a:gs>
            </a:gsLst>
            <a:path path="rect">
              <a:fillToRect t="100000" r="100000"/>
            </a:path>
          </a:gradFill>
          <a:ln w="9525" algn="ctr">
            <a:solidFill>
              <a:srgbClr val="DDDDDD"/>
            </a:solidFill>
            <a:miter lim="800000"/>
            <a:headEnd/>
            <a:tailEnd/>
          </a:ln>
          <a:effectLst/>
        </p:spPr>
        <p:txBody>
          <a:bodyPr wrap="none" anchor="ctr"/>
          <a:lstStyle/>
          <a:p>
            <a:pPr>
              <a:defRPr/>
            </a:pPr>
            <a:r>
              <a:rPr lang="hr-HR" sz="1400">
                <a:latin typeface="Arial" charset="0"/>
                <a:cs typeface="Arial" charset="0"/>
              </a:rPr>
              <a:t>Koristi odgovarajuću</a:t>
            </a:r>
          </a:p>
          <a:p>
            <a:pPr>
              <a:defRPr/>
            </a:pPr>
            <a:r>
              <a:rPr lang="hr-HR" sz="1400">
                <a:latin typeface="Arial" charset="0"/>
                <a:cs typeface="Arial" charset="0"/>
              </a:rPr>
              <a:t>savjetodavnu podršku !</a:t>
            </a:r>
          </a:p>
        </p:txBody>
      </p:sp>
      <p:sp>
        <p:nvSpPr>
          <p:cNvPr id="9" name="AutoShape 33">
            <a:extLst>
              <a:ext uri="{FF2B5EF4-FFF2-40B4-BE49-F238E27FC236}">
                <a16:creationId xmlns:a16="http://schemas.microsoft.com/office/drawing/2014/main" id="{CBD08D66-03E0-4696-8AB2-90DDA4C50510}"/>
              </a:ext>
            </a:extLst>
          </p:cNvPr>
          <p:cNvSpPr>
            <a:spLocks noChangeArrowheads="1"/>
          </p:cNvSpPr>
          <p:nvPr/>
        </p:nvSpPr>
        <p:spPr bwMode="auto">
          <a:xfrm>
            <a:off x="5327650" y="1558925"/>
            <a:ext cx="2017713" cy="863600"/>
          </a:xfrm>
          <a:prstGeom prst="flowChartAlternateProcess">
            <a:avLst/>
          </a:prstGeom>
          <a:gradFill rotWithShape="1">
            <a:gsLst>
              <a:gs pos="0">
                <a:schemeClr val="accent1"/>
              </a:gs>
              <a:gs pos="100000">
                <a:schemeClr val="accent1">
                  <a:gamma/>
                  <a:tint val="6275"/>
                  <a:invGamma/>
                </a:schemeClr>
              </a:gs>
            </a:gsLst>
            <a:path path="rect">
              <a:fillToRect t="100000" r="100000"/>
            </a:path>
          </a:gradFill>
          <a:ln w="9525" algn="ctr">
            <a:solidFill>
              <a:srgbClr val="DDDDDD"/>
            </a:solidFill>
            <a:miter lim="800000"/>
            <a:headEnd/>
            <a:tailEnd/>
          </a:ln>
          <a:effectLst/>
        </p:spPr>
        <p:txBody>
          <a:bodyPr wrap="none" anchor="ctr"/>
          <a:lstStyle/>
          <a:p>
            <a:pPr>
              <a:defRPr/>
            </a:pPr>
            <a:r>
              <a:rPr lang="hr-HR" sz="1400" dirty="0">
                <a:latin typeface="Arial" charset="0"/>
                <a:cs typeface="Arial" charset="0"/>
              </a:rPr>
              <a:t>Što ako se kreditni</a:t>
            </a:r>
          </a:p>
          <a:p>
            <a:pPr>
              <a:defRPr/>
            </a:pPr>
            <a:r>
              <a:rPr lang="hr-HR" sz="1400" dirty="0">
                <a:latin typeface="Arial" charset="0"/>
                <a:cs typeface="Arial" charset="0"/>
              </a:rPr>
              <a:t>zahtjev odbije ?</a:t>
            </a:r>
          </a:p>
        </p:txBody>
      </p:sp>
      <p:grpSp>
        <p:nvGrpSpPr>
          <p:cNvPr id="13319" name="Group 95">
            <a:extLst>
              <a:ext uri="{FF2B5EF4-FFF2-40B4-BE49-F238E27FC236}">
                <a16:creationId xmlns:a16="http://schemas.microsoft.com/office/drawing/2014/main" id="{262EC67B-6A69-4AD7-A0A0-B8BCEFE6D9C1}"/>
              </a:ext>
            </a:extLst>
          </p:cNvPr>
          <p:cNvGrpSpPr>
            <a:grpSpLocks/>
          </p:cNvGrpSpPr>
          <p:nvPr/>
        </p:nvGrpSpPr>
        <p:grpSpPr bwMode="auto">
          <a:xfrm>
            <a:off x="1655763" y="1416050"/>
            <a:ext cx="7920037" cy="5256213"/>
            <a:chOff x="567" y="845"/>
            <a:chExt cx="4989" cy="3311"/>
          </a:xfrm>
        </p:grpSpPr>
        <p:grpSp>
          <p:nvGrpSpPr>
            <p:cNvPr id="13320" name="Group 91">
              <a:extLst>
                <a:ext uri="{FF2B5EF4-FFF2-40B4-BE49-F238E27FC236}">
                  <a16:creationId xmlns:a16="http://schemas.microsoft.com/office/drawing/2014/main" id="{D6E6DACF-5828-4DB4-829A-59806BD0C51B}"/>
                </a:ext>
              </a:extLst>
            </p:cNvPr>
            <p:cNvGrpSpPr>
              <a:grpSpLocks/>
            </p:cNvGrpSpPr>
            <p:nvPr/>
          </p:nvGrpSpPr>
          <p:grpSpPr bwMode="auto">
            <a:xfrm>
              <a:off x="4890" y="845"/>
              <a:ext cx="571" cy="460"/>
              <a:chOff x="249" y="2976"/>
              <a:chExt cx="545" cy="454"/>
            </a:xfrm>
          </p:grpSpPr>
          <p:pic>
            <p:nvPicPr>
              <p:cNvPr id="13360" name="Picture 92" descr="6132696-illustration-of-a-human-foot-on-a-white-background">
                <a:extLst>
                  <a:ext uri="{FF2B5EF4-FFF2-40B4-BE49-F238E27FC236}">
                    <a16:creationId xmlns:a16="http://schemas.microsoft.com/office/drawing/2014/main" id="{54DA12A3-BCFF-424D-8AE4-28205E8C24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440652">
                <a:off x="431" y="3067"/>
                <a:ext cx="363"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61" name="Oval 93">
                <a:extLst>
                  <a:ext uri="{FF2B5EF4-FFF2-40B4-BE49-F238E27FC236}">
                    <a16:creationId xmlns:a16="http://schemas.microsoft.com/office/drawing/2014/main" id="{2B0680D3-24D9-43B4-8367-AD77870979B3}"/>
                  </a:ext>
                </a:extLst>
              </p:cNvPr>
              <p:cNvSpPr>
                <a:spLocks noChangeArrowheads="1"/>
              </p:cNvSpPr>
              <p:nvPr/>
            </p:nvSpPr>
            <p:spPr bwMode="auto">
              <a:xfrm>
                <a:off x="249" y="2976"/>
                <a:ext cx="409" cy="27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2400" b="1"/>
                  <a:t>#7</a:t>
                </a:r>
              </a:p>
            </p:txBody>
          </p:sp>
        </p:grpSp>
        <p:grpSp>
          <p:nvGrpSpPr>
            <p:cNvPr id="13321" name="Group 88">
              <a:extLst>
                <a:ext uri="{FF2B5EF4-FFF2-40B4-BE49-F238E27FC236}">
                  <a16:creationId xmlns:a16="http://schemas.microsoft.com/office/drawing/2014/main" id="{16DBA25A-4190-422B-A3CB-1318F240BFDA}"/>
                </a:ext>
              </a:extLst>
            </p:cNvPr>
            <p:cNvGrpSpPr>
              <a:grpSpLocks/>
            </p:cNvGrpSpPr>
            <p:nvPr/>
          </p:nvGrpSpPr>
          <p:grpSpPr bwMode="auto">
            <a:xfrm>
              <a:off x="4225" y="1213"/>
              <a:ext cx="571" cy="460"/>
              <a:chOff x="249" y="2976"/>
              <a:chExt cx="545" cy="454"/>
            </a:xfrm>
          </p:grpSpPr>
          <p:pic>
            <p:nvPicPr>
              <p:cNvPr id="13358" name="Picture 89" descr="6132696-illustration-of-a-human-foot-on-a-white-background">
                <a:extLst>
                  <a:ext uri="{FF2B5EF4-FFF2-40B4-BE49-F238E27FC236}">
                    <a16:creationId xmlns:a16="http://schemas.microsoft.com/office/drawing/2014/main" id="{88814443-EDAD-48E8-AC81-63A95051DF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440652">
                <a:off x="431" y="3067"/>
                <a:ext cx="363"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59" name="Oval 90">
                <a:extLst>
                  <a:ext uri="{FF2B5EF4-FFF2-40B4-BE49-F238E27FC236}">
                    <a16:creationId xmlns:a16="http://schemas.microsoft.com/office/drawing/2014/main" id="{6673B0F7-7608-4258-9E0B-6BED1BA1851B}"/>
                  </a:ext>
                </a:extLst>
              </p:cNvPr>
              <p:cNvSpPr>
                <a:spLocks noChangeArrowheads="1"/>
              </p:cNvSpPr>
              <p:nvPr/>
            </p:nvSpPr>
            <p:spPr bwMode="auto">
              <a:xfrm>
                <a:off x="249" y="2976"/>
                <a:ext cx="409" cy="27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2400" b="1"/>
                  <a:t>#6</a:t>
                </a:r>
              </a:p>
            </p:txBody>
          </p:sp>
        </p:grpSp>
        <p:grpSp>
          <p:nvGrpSpPr>
            <p:cNvPr id="13322" name="Group 85">
              <a:extLst>
                <a:ext uri="{FF2B5EF4-FFF2-40B4-BE49-F238E27FC236}">
                  <a16:creationId xmlns:a16="http://schemas.microsoft.com/office/drawing/2014/main" id="{CF05F626-B926-4E67-B49E-6FA31293286F}"/>
                </a:ext>
              </a:extLst>
            </p:cNvPr>
            <p:cNvGrpSpPr>
              <a:grpSpLocks/>
            </p:cNvGrpSpPr>
            <p:nvPr/>
          </p:nvGrpSpPr>
          <p:grpSpPr bwMode="auto">
            <a:xfrm>
              <a:off x="3513" y="1581"/>
              <a:ext cx="571" cy="460"/>
              <a:chOff x="249" y="2976"/>
              <a:chExt cx="545" cy="454"/>
            </a:xfrm>
          </p:grpSpPr>
          <p:pic>
            <p:nvPicPr>
              <p:cNvPr id="13356" name="Picture 86" descr="6132696-illustration-of-a-human-foot-on-a-white-background">
                <a:extLst>
                  <a:ext uri="{FF2B5EF4-FFF2-40B4-BE49-F238E27FC236}">
                    <a16:creationId xmlns:a16="http://schemas.microsoft.com/office/drawing/2014/main" id="{141B3EE7-A8AC-4CE3-8287-CA4B7B67E8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440652">
                <a:off x="431" y="3067"/>
                <a:ext cx="363"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57" name="Oval 87">
                <a:extLst>
                  <a:ext uri="{FF2B5EF4-FFF2-40B4-BE49-F238E27FC236}">
                    <a16:creationId xmlns:a16="http://schemas.microsoft.com/office/drawing/2014/main" id="{EA978C51-0189-4F84-9FF9-6F4C39D26AFC}"/>
                  </a:ext>
                </a:extLst>
              </p:cNvPr>
              <p:cNvSpPr>
                <a:spLocks noChangeArrowheads="1"/>
              </p:cNvSpPr>
              <p:nvPr/>
            </p:nvSpPr>
            <p:spPr bwMode="auto">
              <a:xfrm>
                <a:off x="249" y="2976"/>
                <a:ext cx="409" cy="27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2400" b="1"/>
                  <a:t>#5</a:t>
                </a:r>
              </a:p>
            </p:txBody>
          </p:sp>
        </p:grpSp>
        <p:grpSp>
          <p:nvGrpSpPr>
            <p:cNvPr id="13323" name="Group 82">
              <a:extLst>
                <a:ext uri="{FF2B5EF4-FFF2-40B4-BE49-F238E27FC236}">
                  <a16:creationId xmlns:a16="http://schemas.microsoft.com/office/drawing/2014/main" id="{176605FB-A208-4C78-ADF5-72A6BC959F77}"/>
                </a:ext>
              </a:extLst>
            </p:cNvPr>
            <p:cNvGrpSpPr>
              <a:grpSpLocks/>
            </p:cNvGrpSpPr>
            <p:nvPr/>
          </p:nvGrpSpPr>
          <p:grpSpPr bwMode="auto">
            <a:xfrm>
              <a:off x="2800" y="1995"/>
              <a:ext cx="570" cy="460"/>
              <a:chOff x="249" y="2976"/>
              <a:chExt cx="545" cy="454"/>
            </a:xfrm>
          </p:grpSpPr>
          <p:pic>
            <p:nvPicPr>
              <p:cNvPr id="13354" name="Picture 83" descr="6132696-illustration-of-a-human-foot-on-a-white-background">
                <a:extLst>
                  <a:ext uri="{FF2B5EF4-FFF2-40B4-BE49-F238E27FC236}">
                    <a16:creationId xmlns:a16="http://schemas.microsoft.com/office/drawing/2014/main" id="{19C634EE-5FC5-41F6-9F53-19948296B0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440652">
                <a:off x="431" y="3067"/>
                <a:ext cx="363"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55" name="Oval 84">
                <a:extLst>
                  <a:ext uri="{FF2B5EF4-FFF2-40B4-BE49-F238E27FC236}">
                    <a16:creationId xmlns:a16="http://schemas.microsoft.com/office/drawing/2014/main" id="{7AC0B4FA-63D1-4DD7-A234-CB322C3A1181}"/>
                  </a:ext>
                </a:extLst>
              </p:cNvPr>
              <p:cNvSpPr>
                <a:spLocks noChangeArrowheads="1"/>
              </p:cNvSpPr>
              <p:nvPr/>
            </p:nvSpPr>
            <p:spPr bwMode="auto">
              <a:xfrm>
                <a:off x="249" y="2976"/>
                <a:ext cx="409" cy="27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2400" b="1"/>
                  <a:t>#4</a:t>
                </a:r>
              </a:p>
            </p:txBody>
          </p:sp>
        </p:grpSp>
        <p:grpSp>
          <p:nvGrpSpPr>
            <p:cNvPr id="13324" name="Group 79">
              <a:extLst>
                <a:ext uri="{FF2B5EF4-FFF2-40B4-BE49-F238E27FC236}">
                  <a16:creationId xmlns:a16="http://schemas.microsoft.com/office/drawing/2014/main" id="{EEC7BB5E-FC0F-4156-A15A-18331B99CB31}"/>
                </a:ext>
              </a:extLst>
            </p:cNvPr>
            <p:cNvGrpSpPr>
              <a:grpSpLocks/>
            </p:cNvGrpSpPr>
            <p:nvPr/>
          </p:nvGrpSpPr>
          <p:grpSpPr bwMode="auto">
            <a:xfrm>
              <a:off x="2040" y="2455"/>
              <a:ext cx="571" cy="460"/>
              <a:chOff x="249" y="2976"/>
              <a:chExt cx="545" cy="454"/>
            </a:xfrm>
          </p:grpSpPr>
          <p:pic>
            <p:nvPicPr>
              <p:cNvPr id="13352" name="Picture 80" descr="6132696-illustration-of-a-human-foot-on-a-white-background">
                <a:extLst>
                  <a:ext uri="{FF2B5EF4-FFF2-40B4-BE49-F238E27FC236}">
                    <a16:creationId xmlns:a16="http://schemas.microsoft.com/office/drawing/2014/main" id="{9846B586-DACC-470C-B187-4441EDE36F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440652">
                <a:off x="431" y="3067"/>
                <a:ext cx="363"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53" name="Oval 81">
                <a:extLst>
                  <a:ext uri="{FF2B5EF4-FFF2-40B4-BE49-F238E27FC236}">
                    <a16:creationId xmlns:a16="http://schemas.microsoft.com/office/drawing/2014/main" id="{701EEDE1-94C3-43D2-BDD8-52E564D560BF}"/>
                  </a:ext>
                </a:extLst>
              </p:cNvPr>
              <p:cNvSpPr>
                <a:spLocks noChangeArrowheads="1"/>
              </p:cNvSpPr>
              <p:nvPr/>
            </p:nvSpPr>
            <p:spPr bwMode="auto">
              <a:xfrm>
                <a:off x="249" y="2976"/>
                <a:ext cx="409" cy="27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2400" b="1"/>
                  <a:t>#3</a:t>
                </a:r>
              </a:p>
            </p:txBody>
          </p:sp>
        </p:grpSp>
        <p:grpSp>
          <p:nvGrpSpPr>
            <p:cNvPr id="13325" name="Group 76">
              <a:extLst>
                <a:ext uri="{FF2B5EF4-FFF2-40B4-BE49-F238E27FC236}">
                  <a16:creationId xmlns:a16="http://schemas.microsoft.com/office/drawing/2014/main" id="{B82F3F1D-D2A8-437D-A545-648AD070EF7E}"/>
                </a:ext>
              </a:extLst>
            </p:cNvPr>
            <p:cNvGrpSpPr>
              <a:grpSpLocks/>
            </p:cNvGrpSpPr>
            <p:nvPr/>
          </p:nvGrpSpPr>
          <p:grpSpPr bwMode="auto">
            <a:xfrm>
              <a:off x="1375" y="2869"/>
              <a:ext cx="571" cy="460"/>
              <a:chOff x="249" y="2976"/>
              <a:chExt cx="545" cy="454"/>
            </a:xfrm>
          </p:grpSpPr>
          <p:pic>
            <p:nvPicPr>
              <p:cNvPr id="13350" name="Picture 77" descr="6132696-illustration-of-a-human-foot-on-a-white-background">
                <a:extLst>
                  <a:ext uri="{FF2B5EF4-FFF2-40B4-BE49-F238E27FC236}">
                    <a16:creationId xmlns:a16="http://schemas.microsoft.com/office/drawing/2014/main" id="{971FB576-C71A-4313-BD83-3989219D6F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440652">
                <a:off x="431" y="3067"/>
                <a:ext cx="363"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51" name="Oval 78">
                <a:extLst>
                  <a:ext uri="{FF2B5EF4-FFF2-40B4-BE49-F238E27FC236}">
                    <a16:creationId xmlns:a16="http://schemas.microsoft.com/office/drawing/2014/main" id="{3B107F96-0DC0-45F8-B47C-717BCC874C6D}"/>
                  </a:ext>
                </a:extLst>
              </p:cNvPr>
              <p:cNvSpPr>
                <a:spLocks noChangeArrowheads="1"/>
              </p:cNvSpPr>
              <p:nvPr/>
            </p:nvSpPr>
            <p:spPr bwMode="auto">
              <a:xfrm>
                <a:off x="249" y="2976"/>
                <a:ext cx="409" cy="27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2400" b="1"/>
                  <a:t>#2</a:t>
                </a:r>
              </a:p>
            </p:txBody>
          </p:sp>
        </p:grpSp>
        <p:grpSp>
          <p:nvGrpSpPr>
            <p:cNvPr id="13326" name="Group 75">
              <a:extLst>
                <a:ext uri="{FF2B5EF4-FFF2-40B4-BE49-F238E27FC236}">
                  <a16:creationId xmlns:a16="http://schemas.microsoft.com/office/drawing/2014/main" id="{3C9ACEED-D40A-4053-AF70-B9BF7DF81559}"/>
                </a:ext>
              </a:extLst>
            </p:cNvPr>
            <p:cNvGrpSpPr>
              <a:grpSpLocks/>
            </p:cNvGrpSpPr>
            <p:nvPr/>
          </p:nvGrpSpPr>
          <p:grpSpPr bwMode="auto">
            <a:xfrm>
              <a:off x="662" y="3282"/>
              <a:ext cx="571" cy="460"/>
              <a:chOff x="249" y="2976"/>
              <a:chExt cx="545" cy="454"/>
            </a:xfrm>
          </p:grpSpPr>
          <p:pic>
            <p:nvPicPr>
              <p:cNvPr id="13348" name="Picture 73" descr="6132696-illustration-of-a-human-foot-on-a-white-background">
                <a:extLst>
                  <a:ext uri="{FF2B5EF4-FFF2-40B4-BE49-F238E27FC236}">
                    <a16:creationId xmlns:a16="http://schemas.microsoft.com/office/drawing/2014/main" id="{6D981087-C032-4098-9AC0-62E26FFF4F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440652">
                <a:off x="431" y="3067"/>
                <a:ext cx="363"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49" name="Oval 74">
                <a:extLst>
                  <a:ext uri="{FF2B5EF4-FFF2-40B4-BE49-F238E27FC236}">
                    <a16:creationId xmlns:a16="http://schemas.microsoft.com/office/drawing/2014/main" id="{4884A1D8-D601-4051-B4A0-03102083E1FD}"/>
                  </a:ext>
                </a:extLst>
              </p:cNvPr>
              <p:cNvSpPr>
                <a:spLocks noChangeArrowheads="1"/>
              </p:cNvSpPr>
              <p:nvPr/>
            </p:nvSpPr>
            <p:spPr bwMode="auto">
              <a:xfrm>
                <a:off x="249" y="2976"/>
                <a:ext cx="409" cy="27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2400" b="1"/>
                  <a:t>#1</a:t>
                </a:r>
              </a:p>
            </p:txBody>
          </p:sp>
        </p:grpSp>
        <p:sp>
          <p:nvSpPr>
            <p:cNvPr id="13327" name="Rectangle 35">
              <a:extLst>
                <a:ext uri="{FF2B5EF4-FFF2-40B4-BE49-F238E27FC236}">
                  <a16:creationId xmlns:a16="http://schemas.microsoft.com/office/drawing/2014/main" id="{7DEB42FE-B349-4953-B0A2-8BAF685400A8}"/>
                </a:ext>
              </a:extLst>
            </p:cNvPr>
            <p:cNvSpPr>
              <a:spLocks noChangeArrowheads="1"/>
            </p:cNvSpPr>
            <p:nvPr/>
          </p:nvSpPr>
          <p:spPr bwMode="auto">
            <a:xfrm>
              <a:off x="615" y="3788"/>
              <a:ext cx="665" cy="368"/>
            </a:xfrm>
            <a:prstGeom prst="rect">
              <a:avLst/>
            </a:prstGeom>
            <a:solidFill>
              <a:srgbClr val="D0CFC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1000"/>
                <a:t>Pripremi </a:t>
              </a:r>
            </a:p>
            <a:p>
              <a:pPr eaLnBrk="1" hangingPunct="1"/>
              <a:r>
                <a:rPr lang="hr-HR" altLang="sr-Latn-RS" sz="1000"/>
                <a:t>dokumentaciju!</a:t>
              </a:r>
            </a:p>
          </p:txBody>
        </p:sp>
        <p:sp>
          <p:nvSpPr>
            <p:cNvPr id="13328" name="Line 37">
              <a:extLst>
                <a:ext uri="{FF2B5EF4-FFF2-40B4-BE49-F238E27FC236}">
                  <a16:creationId xmlns:a16="http://schemas.microsoft.com/office/drawing/2014/main" id="{31580B00-B44D-433A-ADD1-0A3A44BEE77E}"/>
                </a:ext>
              </a:extLst>
            </p:cNvPr>
            <p:cNvSpPr>
              <a:spLocks noChangeShapeType="1"/>
            </p:cNvSpPr>
            <p:nvPr/>
          </p:nvSpPr>
          <p:spPr bwMode="auto">
            <a:xfrm>
              <a:off x="567" y="3742"/>
              <a:ext cx="713"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29" name="Line 38">
              <a:extLst>
                <a:ext uri="{FF2B5EF4-FFF2-40B4-BE49-F238E27FC236}">
                  <a16:creationId xmlns:a16="http://schemas.microsoft.com/office/drawing/2014/main" id="{97D7CF47-6F1F-4E04-9D13-3C6BDDC0E7C9}"/>
                </a:ext>
              </a:extLst>
            </p:cNvPr>
            <p:cNvSpPr>
              <a:spLocks noChangeShapeType="1"/>
            </p:cNvSpPr>
            <p:nvPr/>
          </p:nvSpPr>
          <p:spPr bwMode="auto">
            <a:xfrm>
              <a:off x="567" y="3742"/>
              <a:ext cx="0" cy="414"/>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30" name="Rectangle 41">
              <a:extLst>
                <a:ext uri="{FF2B5EF4-FFF2-40B4-BE49-F238E27FC236}">
                  <a16:creationId xmlns:a16="http://schemas.microsoft.com/office/drawing/2014/main" id="{11736775-5216-4CBC-98CE-D88475C38F6C}"/>
                </a:ext>
              </a:extLst>
            </p:cNvPr>
            <p:cNvSpPr>
              <a:spLocks noChangeArrowheads="1"/>
            </p:cNvSpPr>
            <p:nvPr/>
          </p:nvSpPr>
          <p:spPr bwMode="auto">
            <a:xfrm>
              <a:off x="1327" y="3374"/>
              <a:ext cx="665" cy="414"/>
            </a:xfrm>
            <a:prstGeom prst="rect">
              <a:avLst/>
            </a:prstGeom>
            <a:solidFill>
              <a:srgbClr val="D0CFC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1000"/>
                <a:t>Procjeni kreditnu</a:t>
              </a:r>
            </a:p>
            <a:p>
              <a:pPr eaLnBrk="1" hangingPunct="1"/>
              <a:r>
                <a:rPr lang="hr-HR" altLang="sr-Latn-RS" sz="1000"/>
                <a:t>sposobnost!</a:t>
              </a:r>
            </a:p>
          </p:txBody>
        </p:sp>
        <p:sp>
          <p:nvSpPr>
            <p:cNvPr id="13331" name="Rectangle 44">
              <a:extLst>
                <a:ext uri="{FF2B5EF4-FFF2-40B4-BE49-F238E27FC236}">
                  <a16:creationId xmlns:a16="http://schemas.microsoft.com/office/drawing/2014/main" id="{D34D352A-F582-45A4-8850-E647514A86CF}"/>
                </a:ext>
              </a:extLst>
            </p:cNvPr>
            <p:cNvSpPr>
              <a:spLocks noChangeArrowheads="1"/>
            </p:cNvSpPr>
            <p:nvPr/>
          </p:nvSpPr>
          <p:spPr bwMode="auto">
            <a:xfrm>
              <a:off x="2040" y="2961"/>
              <a:ext cx="665" cy="368"/>
            </a:xfrm>
            <a:prstGeom prst="rect">
              <a:avLst/>
            </a:prstGeom>
            <a:solidFill>
              <a:srgbClr val="D0CFC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900"/>
                <a:t>Utvrdi vrijednost,</a:t>
              </a:r>
            </a:p>
            <a:p>
              <a:pPr eaLnBrk="1" hangingPunct="1"/>
              <a:r>
                <a:rPr lang="hr-HR" altLang="sr-Latn-RS" sz="900"/>
                <a:t>dinamiku i strukturu</a:t>
              </a:r>
            </a:p>
            <a:p>
              <a:pPr eaLnBrk="1" hangingPunct="1"/>
              <a:r>
                <a:rPr lang="hr-HR" altLang="sr-Latn-RS" sz="900"/>
                <a:t>kredita!</a:t>
              </a:r>
            </a:p>
          </p:txBody>
        </p:sp>
        <p:sp>
          <p:nvSpPr>
            <p:cNvPr id="13332" name="Rectangle 47">
              <a:extLst>
                <a:ext uri="{FF2B5EF4-FFF2-40B4-BE49-F238E27FC236}">
                  <a16:creationId xmlns:a16="http://schemas.microsoft.com/office/drawing/2014/main" id="{8D2726B7-BA49-44DD-9B78-E539E0BF5505}"/>
                </a:ext>
              </a:extLst>
            </p:cNvPr>
            <p:cNvSpPr>
              <a:spLocks noChangeArrowheads="1"/>
            </p:cNvSpPr>
            <p:nvPr/>
          </p:nvSpPr>
          <p:spPr bwMode="auto">
            <a:xfrm>
              <a:off x="2753" y="2547"/>
              <a:ext cx="665" cy="368"/>
            </a:xfrm>
            <a:prstGeom prst="rect">
              <a:avLst/>
            </a:prstGeom>
            <a:solidFill>
              <a:srgbClr val="D0CFC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1000"/>
                <a:t>Analiziraj izvore</a:t>
              </a:r>
            </a:p>
            <a:p>
              <a:pPr eaLnBrk="1" hangingPunct="1"/>
              <a:r>
                <a:rPr lang="hr-HR" altLang="sr-Latn-RS" sz="1000"/>
                <a:t>kreditiranja!</a:t>
              </a:r>
            </a:p>
          </p:txBody>
        </p:sp>
        <p:sp>
          <p:nvSpPr>
            <p:cNvPr id="13333" name="Line 48">
              <a:extLst>
                <a:ext uri="{FF2B5EF4-FFF2-40B4-BE49-F238E27FC236}">
                  <a16:creationId xmlns:a16="http://schemas.microsoft.com/office/drawing/2014/main" id="{BEC6BAB8-85C0-41C3-8491-7ACF543FBCD3}"/>
                </a:ext>
              </a:extLst>
            </p:cNvPr>
            <p:cNvSpPr>
              <a:spLocks noChangeShapeType="1"/>
            </p:cNvSpPr>
            <p:nvPr/>
          </p:nvSpPr>
          <p:spPr bwMode="auto">
            <a:xfrm>
              <a:off x="1280" y="3329"/>
              <a:ext cx="0" cy="413"/>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34" name="Line 50">
              <a:extLst>
                <a:ext uri="{FF2B5EF4-FFF2-40B4-BE49-F238E27FC236}">
                  <a16:creationId xmlns:a16="http://schemas.microsoft.com/office/drawing/2014/main" id="{7B4F44AF-C0A0-42D9-ADC3-476AD6C9F864}"/>
                </a:ext>
              </a:extLst>
            </p:cNvPr>
            <p:cNvSpPr>
              <a:spLocks noChangeShapeType="1"/>
            </p:cNvSpPr>
            <p:nvPr/>
          </p:nvSpPr>
          <p:spPr bwMode="auto">
            <a:xfrm>
              <a:off x="1992" y="2915"/>
              <a:ext cx="0" cy="414"/>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35" name="Line 52">
              <a:extLst>
                <a:ext uri="{FF2B5EF4-FFF2-40B4-BE49-F238E27FC236}">
                  <a16:creationId xmlns:a16="http://schemas.microsoft.com/office/drawing/2014/main" id="{6CDCBCED-F0A9-435B-9582-948308E2E889}"/>
                </a:ext>
              </a:extLst>
            </p:cNvPr>
            <p:cNvSpPr>
              <a:spLocks noChangeShapeType="1"/>
            </p:cNvSpPr>
            <p:nvPr/>
          </p:nvSpPr>
          <p:spPr bwMode="auto">
            <a:xfrm>
              <a:off x="2705" y="2501"/>
              <a:ext cx="0" cy="413"/>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36" name="Line 57">
              <a:extLst>
                <a:ext uri="{FF2B5EF4-FFF2-40B4-BE49-F238E27FC236}">
                  <a16:creationId xmlns:a16="http://schemas.microsoft.com/office/drawing/2014/main" id="{A50CE424-F718-4E58-9FF9-2F000EC14FA7}"/>
                </a:ext>
              </a:extLst>
            </p:cNvPr>
            <p:cNvSpPr>
              <a:spLocks noChangeShapeType="1"/>
            </p:cNvSpPr>
            <p:nvPr/>
          </p:nvSpPr>
          <p:spPr bwMode="auto">
            <a:xfrm>
              <a:off x="3418" y="2087"/>
              <a:ext cx="0" cy="414"/>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37" name="Rectangle 59">
              <a:extLst>
                <a:ext uri="{FF2B5EF4-FFF2-40B4-BE49-F238E27FC236}">
                  <a16:creationId xmlns:a16="http://schemas.microsoft.com/office/drawing/2014/main" id="{1793C6B1-E0B5-4204-833C-976851D79798}"/>
                </a:ext>
              </a:extLst>
            </p:cNvPr>
            <p:cNvSpPr>
              <a:spLocks noChangeArrowheads="1"/>
            </p:cNvSpPr>
            <p:nvPr/>
          </p:nvSpPr>
          <p:spPr bwMode="auto">
            <a:xfrm>
              <a:off x="3465" y="2132"/>
              <a:ext cx="665" cy="369"/>
            </a:xfrm>
            <a:prstGeom prst="rect">
              <a:avLst/>
            </a:prstGeom>
            <a:solidFill>
              <a:srgbClr val="D0CFC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1000"/>
                <a:t>Pripremi</a:t>
              </a:r>
            </a:p>
            <a:p>
              <a:pPr eaLnBrk="1" hangingPunct="1"/>
              <a:r>
                <a:rPr lang="hr-HR" altLang="sr-Latn-RS" sz="1000"/>
                <a:t>kreditni</a:t>
              </a:r>
            </a:p>
            <a:p>
              <a:pPr eaLnBrk="1" hangingPunct="1"/>
              <a:r>
                <a:rPr lang="hr-HR" altLang="sr-Latn-RS" sz="1000"/>
                <a:t>zahtjev!</a:t>
              </a:r>
            </a:p>
          </p:txBody>
        </p:sp>
        <p:sp>
          <p:nvSpPr>
            <p:cNvPr id="13338" name="Line 61">
              <a:extLst>
                <a:ext uri="{FF2B5EF4-FFF2-40B4-BE49-F238E27FC236}">
                  <a16:creationId xmlns:a16="http://schemas.microsoft.com/office/drawing/2014/main" id="{DB11989F-B024-4943-97AA-DF70988298AB}"/>
                </a:ext>
              </a:extLst>
            </p:cNvPr>
            <p:cNvSpPr>
              <a:spLocks noChangeShapeType="1"/>
            </p:cNvSpPr>
            <p:nvPr/>
          </p:nvSpPr>
          <p:spPr bwMode="auto">
            <a:xfrm>
              <a:off x="4130" y="1673"/>
              <a:ext cx="0" cy="414"/>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39" name="Rectangle 63">
              <a:extLst>
                <a:ext uri="{FF2B5EF4-FFF2-40B4-BE49-F238E27FC236}">
                  <a16:creationId xmlns:a16="http://schemas.microsoft.com/office/drawing/2014/main" id="{D5DBEB77-0C05-4BDD-9B65-02D0F6BF0066}"/>
                </a:ext>
              </a:extLst>
            </p:cNvPr>
            <p:cNvSpPr>
              <a:spLocks noChangeArrowheads="1"/>
            </p:cNvSpPr>
            <p:nvPr/>
          </p:nvSpPr>
          <p:spPr bwMode="auto">
            <a:xfrm>
              <a:off x="4178" y="1719"/>
              <a:ext cx="665" cy="368"/>
            </a:xfrm>
            <a:prstGeom prst="rect">
              <a:avLst/>
            </a:prstGeom>
            <a:solidFill>
              <a:srgbClr val="D0CFC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1000"/>
                <a:t>Predstavi</a:t>
              </a:r>
            </a:p>
            <a:p>
              <a:pPr eaLnBrk="1" hangingPunct="1"/>
              <a:r>
                <a:rPr lang="hr-HR" altLang="sr-Latn-RS" sz="1000"/>
                <a:t>ulaganje</a:t>
              </a:r>
            </a:p>
            <a:p>
              <a:pPr eaLnBrk="1" hangingPunct="1"/>
              <a:r>
                <a:rPr lang="hr-HR" altLang="sr-Latn-RS" sz="1000"/>
                <a:t>kreditoru!</a:t>
              </a:r>
            </a:p>
          </p:txBody>
        </p:sp>
        <p:sp>
          <p:nvSpPr>
            <p:cNvPr id="13340" name="Line 64">
              <a:extLst>
                <a:ext uri="{FF2B5EF4-FFF2-40B4-BE49-F238E27FC236}">
                  <a16:creationId xmlns:a16="http://schemas.microsoft.com/office/drawing/2014/main" id="{483CEA75-9046-4EE5-A8A6-025B679E2CA8}"/>
                </a:ext>
              </a:extLst>
            </p:cNvPr>
            <p:cNvSpPr>
              <a:spLocks noChangeShapeType="1"/>
            </p:cNvSpPr>
            <p:nvPr/>
          </p:nvSpPr>
          <p:spPr bwMode="auto">
            <a:xfrm>
              <a:off x="4843" y="1260"/>
              <a:ext cx="0" cy="413"/>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41" name="Rectangle 66">
              <a:extLst>
                <a:ext uri="{FF2B5EF4-FFF2-40B4-BE49-F238E27FC236}">
                  <a16:creationId xmlns:a16="http://schemas.microsoft.com/office/drawing/2014/main" id="{BF0030B8-318B-4C4E-A032-C566759E75CF}"/>
                </a:ext>
              </a:extLst>
            </p:cNvPr>
            <p:cNvSpPr>
              <a:spLocks noChangeArrowheads="1"/>
            </p:cNvSpPr>
            <p:nvPr/>
          </p:nvSpPr>
          <p:spPr bwMode="auto">
            <a:xfrm>
              <a:off x="4890" y="1305"/>
              <a:ext cx="665" cy="368"/>
            </a:xfrm>
            <a:prstGeom prst="rect">
              <a:avLst/>
            </a:prstGeom>
            <a:solidFill>
              <a:srgbClr val="D0CFC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r-HR" altLang="sr-Latn-RS" sz="1000"/>
                <a:t>Prati proces</a:t>
              </a:r>
            </a:p>
            <a:p>
              <a:pPr eaLnBrk="1" hangingPunct="1"/>
              <a:r>
                <a:rPr lang="hr-HR" altLang="sr-Latn-RS" sz="1000"/>
                <a:t>obrade</a:t>
              </a:r>
            </a:p>
            <a:p>
              <a:pPr eaLnBrk="1" hangingPunct="1"/>
              <a:r>
                <a:rPr lang="hr-HR" altLang="sr-Latn-RS" sz="1000"/>
                <a:t>zahtjeva!</a:t>
              </a:r>
            </a:p>
          </p:txBody>
        </p:sp>
        <p:sp>
          <p:nvSpPr>
            <p:cNvPr id="13342" name="Line 67">
              <a:extLst>
                <a:ext uri="{FF2B5EF4-FFF2-40B4-BE49-F238E27FC236}">
                  <a16:creationId xmlns:a16="http://schemas.microsoft.com/office/drawing/2014/main" id="{19D2BC15-9CE7-41CF-84BF-9FA126865A6E}"/>
                </a:ext>
              </a:extLst>
            </p:cNvPr>
            <p:cNvSpPr>
              <a:spLocks noChangeShapeType="1"/>
            </p:cNvSpPr>
            <p:nvPr/>
          </p:nvSpPr>
          <p:spPr bwMode="auto">
            <a:xfrm>
              <a:off x="1280" y="3329"/>
              <a:ext cx="713"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43" name="Line 68">
              <a:extLst>
                <a:ext uri="{FF2B5EF4-FFF2-40B4-BE49-F238E27FC236}">
                  <a16:creationId xmlns:a16="http://schemas.microsoft.com/office/drawing/2014/main" id="{2AB07AAF-90A9-463F-B921-6C1981EA9257}"/>
                </a:ext>
              </a:extLst>
            </p:cNvPr>
            <p:cNvSpPr>
              <a:spLocks noChangeShapeType="1"/>
            </p:cNvSpPr>
            <p:nvPr/>
          </p:nvSpPr>
          <p:spPr bwMode="auto">
            <a:xfrm>
              <a:off x="1992" y="2915"/>
              <a:ext cx="713"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44" name="Line 69">
              <a:extLst>
                <a:ext uri="{FF2B5EF4-FFF2-40B4-BE49-F238E27FC236}">
                  <a16:creationId xmlns:a16="http://schemas.microsoft.com/office/drawing/2014/main" id="{49499EB4-F470-429E-9C52-E49122893F91}"/>
                </a:ext>
              </a:extLst>
            </p:cNvPr>
            <p:cNvSpPr>
              <a:spLocks noChangeShapeType="1"/>
            </p:cNvSpPr>
            <p:nvPr/>
          </p:nvSpPr>
          <p:spPr bwMode="auto">
            <a:xfrm>
              <a:off x="2705" y="2501"/>
              <a:ext cx="71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45" name="Line 70">
              <a:extLst>
                <a:ext uri="{FF2B5EF4-FFF2-40B4-BE49-F238E27FC236}">
                  <a16:creationId xmlns:a16="http://schemas.microsoft.com/office/drawing/2014/main" id="{D56F8322-6320-4162-8A0D-4D3CAC9AF19F}"/>
                </a:ext>
              </a:extLst>
            </p:cNvPr>
            <p:cNvSpPr>
              <a:spLocks noChangeShapeType="1"/>
            </p:cNvSpPr>
            <p:nvPr/>
          </p:nvSpPr>
          <p:spPr bwMode="auto">
            <a:xfrm>
              <a:off x="3418" y="2087"/>
              <a:ext cx="713"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46" name="Line 71">
              <a:extLst>
                <a:ext uri="{FF2B5EF4-FFF2-40B4-BE49-F238E27FC236}">
                  <a16:creationId xmlns:a16="http://schemas.microsoft.com/office/drawing/2014/main" id="{0B036026-82C9-40C1-9892-A7E64BE982B4}"/>
                </a:ext>
              </a:extLst>
            </p:cNvPr>
            <p:cNvSpPr>
              <a:spLocks noChangeShapeType="1"/>
            </p:cNvSpPr>
            <p:nvPr/>
          </p:nvSpPr>
          <p:spPr bwMode="auto">
            <a:xfrm>
              <a:off x="4130" y="1673"/>
              <a:ext cx="713"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sp>
          <p:nvSpPr>
            <p:cNvPr id="13347" name="Line 72">
              <a:extLst>
                <a:ext uri="{FF2B5EF4-FFF2-40B4-BE49-F238E27FC236}">
                  <a16:creationId xmlns:a16="http://schemas.microsoft.com/office/drawing/2014/main" id="{1698DA54-8876-44C4-8980-DD88377B86EB}"/>
                </a:ext>
              </a:extLst>
            </p:cNvPr>
            <p:cNvSpPr>
              <a:spLocks noChangeShapeType="1"/>
            </p:cNvSpPr>
            <p:nvPr/>
          </p:nvSpPr>
          <p:spPr bwMode="auto">
            <a:xfrm>
              <a:off x="4843" y="1260"/>
              <a:ext cx="713"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hr-H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liennummernplatzhalter 5">
            <a:extLst>
              <a:ext uri="{FF2B5EF4-FFF2-40B4-BE49-F238E27FC236}">
                <a16:creationId xmlns:a16="http://schemas.microsoft.com/office/drawing/2014/main" id="{FCEE326E-DDD5-49E9-8C79-B20DAF746F6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fld id="{F457508C-1919-4F0D-887E-9D81964597D9}" type="slidenum">
              <a:rPr lang="de-DE" altLang="sr-Latn-RS" sz="1200" b="0">
                <a:solidFill>
                  <a:srgbClr val="898989"/>
                </a:solidFill>
                <a:latin typeface="Arial" panose="020B0604020202020204" pitchFamily="34" charset="0"/>
              </a:rPr>
              <a:pPr/>
              <a:t>4</a:t>
            </a:fld>
            <a:endParaRPr lang="de-DE" altLang="sr-Latn-RS" sz="1200" b="0">
              <a:solidFill>
                <a:srgbClr val="898989"/>
              </a:solidFill>
              <a:latin typeface="Arial" panose="020B0604020202020204" pitchFamily="34" charset="0"/>
            </a:endParaRPr>
          </a:p>
        </p:txBody>
      </p:sp>
      <p:sp>
        <p:nvSpPr>
          <p:cNvPr id="13315" name="Rectangle 2">
            <a:extLst>
              <a:ext uri="{FF2B5EF4-FFF2-40B4-BE49-F238E27FC236}">
                <a16:creationId xmlns:a16="http://schemas.microsoft.com/office/drawing/2014/main" id="{89712CDD-3A89-4528-94AB-65F91CC07011}"/>
              </a:ext>
            </a:extLst>
          </p:cNvPr>
          <p:cNvSpPr>
            <a:spLocks noGrp="1" noChangeArrowheads="1"/>
          </p:cNvSpPr>
          <p:nvPr>
            <p:ph type="title"/>
          </p:nvPr>
        </p:nvSpPr>
        <p:spPr bwMode="auto">
          <a:xfrm>
            <a:off x="1774825" y="0"/>
            <a:ext cx="8642350" cy="6921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hr-HR" altLang="sr-Latn-RS" sz="3200"/>
              <a:t>Poslovni plan</a:t>
            </a:r>
          </a:p>
        </p:txBody>
      </p:sp>
      <p:sp>
        <p:nvSpPr>
          <p:cNvPr id="13316" name="Rectangle 4">
            <a:extLst>
              <a:ext uri="{FF2B5EF4-FFF2-40B4-BE49-F238E27FC236}">
                <a16:creationId xmlns:a16="http://schemas.microsoft.com/office/drawing/2014/main" id="{26EFE60D-66D3-420D-A8EE-FD76262A51FC}"/>
              </a:ext>
            </a:extLst>
          </p:cNvPr>
          <p:cNvSpPr>
            <a:spLocks noGrp="1" noChangeArrowheads="1"/>
          </p:cNvSpPr>
          <p:nvPr>
            <p:ph type="body" sz="half" idx="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ctr">
              <a:buFontTx/>
              <a:buNone/>
            </a:pPr>
            <a:r>
              <a:rPr lang="hr-HR" altLang="sr-Latn-RS" sz="2400" b="1"/>
              <a:t>ZA PODUZETNIKA:</a:t>
            </a:r>
          </a:p>
          <a:p>
            <a:pPr algn="ctr">
              <a:buFontTx/>
              <a:buNone/>
            </a:pPr>
            <a:endParaRPr lang="hr-HR" altLang="sr-Latn-RS" sz="2400"/>
          </a:p>
          <a:p>
            <a:pPr>
              <a:buClr>
                <a:srgbClr val="FF0000"/>
              </a:buClr>
              <a:buSzPct val="80000"/>
              <a:buFont typeface="Wingdings" panose="05000000000000000000" pitchFamily="2" charset="2"/>
              <a:buChar char="q"/>
            </a:pPr>
            <a:r>
              <a:rPr lang="hr-HR" altLang="sr-Latn-RS" sz="2400"/>
              <a:t>Analiza tržišne i financijske pozicije</a:t>
            </a:r>
          </a:p>
          <a:p>
            <a:pPr>
              <a:buClr>
                <a:srgbClr val="FF0000"/>
              </a:buClr>
              <a:buSzPct val="80000"/>
              <a:buFont typeface="Wingdings" panose="05000000000000000000" pitchFamily="2" charset="2"/>
              <a:buChar char="q"/>
            </a:pPr>
            <a:r>
              <a:rPr lang="hr-HR" altLang="sr-Latn-RS" sz="2400"/>
              <a:t>Projekcija plana prodaje i troškova - višegodišnja</a:t>
            </a:r>
          </a:p>
          <a:p>
            <a:pPr>
              <a:buClr>
                <a:srgbClr val="FF0000"/>
              </a:buClr>
              <a:buSzPct val="80000"/>
              <a:buFont typeface="Wingdings" panose="05000000000000000000" pitchFamily="2" charset="2"/>
              <a:buChar char="q"/>
            </a:pPr>
            <a:r>
              <a:rPr lang="hr-HR" altLang="sr-Latn-RS" sz="2400"/>
              <a:t>Procjena vrijednosti i dinamike ulaganja</a:t>
            </a:r>
          </a:p>
          <a:p>
            <a:pPr>
              <a:buClr>
                <a:srgbClr val="FF0000"/>
              </a:buClr>
              <a:buSzPct val="80000"/>
              <a:buFont typeface="Wingdings" panose="05000000000000000000" pitchFamily="2" charset="2"/>
              <a:buChar char="q"/>
            </a:pPr>
            <a:r>
              <a:rPr lang="hr-HR" altLang="sr-Latn-RS" sz="2400"/>
              <a:t>Provjera ekonomske i financijske opravdanosti ulaganja</a:t>
            </a:r>
          </a:p>
        </p:txBody>
      </p:sp>
      <p:sp>
        <p:nvSpPr>
          <p:cNvPr id="13317" name="Rectangle 5">
            <a:extLst>
              <a:ext uri="{FF2B5EF4-FFF2-40B4-BE49-F238E27FC236}">
                <a16:creationId xmlns:a16="http://schemas.microsoft.com/office/drawing/2014/main" id="{34EFC4E3-3A42-46C2-B5FA-131544DF4E2E}"/>
              </a:ext>
            </a:extLst>
          </p:cNvPr>
          <p:cNvSpPr>
            <a:spLocks noGrp="1" noChangeArrowheads="1"/>
          </p:cNvSpPr>
          <p:nvPr>
            <p:ph type="body" sz="half" idx="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ctr">
              <a:buFontTx/>
              <a:buNone/>
            </a:pPr>
            <a:r>
              <a:rPr lang="hr-HR" altLang="sr-Latn-RS" sz="2400" b="1"/>
              <a:t>ZA KREDITORA:</a:t>
            </a:r>
          </a:p>
          <a:p>
            <a:pPr>
              <a:buFontTx/>
              <a:buNone/>
            </a:pPr>
            <a:endParaRPr lang="hr-HR" altLang="sr-Latn-RS" sz="2400" b="1"/>
          </a:p>
          <a:p>
            <a:pPr>
              <a:buClr>
                <a:srgbClr val="FF0000"/>
              </a:buClr>
              <a:buSzPct val="80000"/>
              <a:buFont typeface="Wingdings" panose="05000000000000000000" pitchFamily="2" charset="2"/>
              <a:buChar char="q"/>
            </a:pPr>
            <a:r>
              <a:rPr lang="hr-HR" altLang="sr-Latn-RS" sz="2400"/>
              <a:t>Stupanj pripremljenosti projekta i organizacija ulaganja</a:t>
            </a:r>
          </a:p>
          <a:p>
            <a:pPr>
              <a:buClr>
                <a:srgbClr val="FF0000"/>
              </a:buClr>
              <a:buSzPct val="80000"/>
              <a:buFont typeface="Wingdings" panose="05000000000000000000" pitchFamily="2" charset="2"/>
              <a:buChar char="q"/>
            </a:pPr>
            <a:r>
              <a:rPr lang="hr-HR" altLang="sr-Latn-RS" sz="2400"/>
              <a:t>Osnova za provjeru realnosti procjena (tržišta, ulaganja, povrata kredita)</a:t>
            </a:r>
          </a:p>
          <a:p>
            <a:pPr>
              <a:buClr>
                <a:srgbClr val="FF0000"/>
              </a:buClr>
              <a:buSzPct val="80000"/>
              <a:buFont typeface="Wingdings" panose="05000000000000000000" pitchFamily="2" charset="2"/>
              <a:buChar char="q"/>
            </a:pPr>
            <a:r>
              <a:rPr lang="hr-HR" altLang="sr-Latn-RS" sz="2400"/>
              <a:t>Osnova za praćenje ulaganja i poslovanja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fld id="{DE8D1F8E-73C8-40D9-84C8-428AE06E7399}" type="slidenum">
              <a:rPr lang="de-DE" altLang="sr-Latn-RS" sz="1200" b="0">
                <a:solidFill>
                  <a:srgbClr val="898989"/>
                </a:solidFill>
                <a:latin typeface="Arial" panose="020B0604020202020204" pitchFamily="34" charset="0"/>
              </a:rPr>
              <a:pPr/>
              <a:t>5</a:t>
            </a:fld>
            <a:endParaRPr lang="de-DE" altLang="sr-Latn-RS" sz="1200" b="0">
              <a:solidFill>
                <a:srgbClr val="898989"/>
              </a:solidFill>
              <a:latin typeface="Arial" panose="020B0604020202020204" pitchFamily="34" charset="0"/>
            </a:endParaRPr>
          </a:p>
        </p:txBody>
      </p:sp>
      <p:sp>
        <p:nvSpPr>
          <p:cNvPr id="6" name="AutoShape 8"/>
          <p:cNvSpPr>
            <a:spLocks noChangeArrowheads="1"/>
          </p:cNvSpPr>
          <p:nvPr/>
        </p:nvSpPr>
        <p:spPr bwMode="auto">
          <a:xfrm>
            <a:off x="2674939" y="1052514"/>
            <a:ext cx="6842125" cy="865187"/>
          </a:xfrm>
          <a:prstGeom prst="flowChartExtract">
            <a:avLst/>
          </a:prstGeom>
          <a:solidFill>
            <a:schemeClr val="accent1">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wrap="none" anchor="ctr"/>
          <a:lstStyle>
            <a:defPPr>
              <a:defRPr lang="sr-Latn-R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buClr>
                <a:prstClr val="white"/>
              </a:buClr>
              <a:buFont typeface="Wingdings" pitchFamily="2" charset="2"/>
              <a:buNone/>
              <a:defRPr/>
            </a:pPr>
            <a:r>
              <a:rPr lang="hr-HR" altLang="sr-Latn-RS" sz="4000" dirty="0">
                <a:solidFill>
                  <a:prstClr val="black"/>
                </a:solidFill>
                <a:latin typeface="Calibri Light" panose="020F0302020204030204"/>
                <a:cs typeface="Arial" charset="0"/>
              </a:rPr>
              <a:t>KREDIT</a:t>
            </a:r>
          </a:p>
        </p:txBody>
      </p:sp>
      <p:sp>
        <p:nvSpPr>
          <p:cNvPr id="7" name="Rectangle 6"/>
          <p:cNvSpPr>
            <a:spLocks noChangeArrowheads="1"/>
          </p:cNvSpPr>
          <p:nvPr/>
        </p:nvSpPr>
        <p:spPr bwMode="auto">
          <a:xfrm>
            <a:off x="2747963" y="2133600"/>
            <a:ext cx="1009650" cy="3600450"/>
          </a:xfrm>
          <a:prstGeom prst="rect">
            <a:avLst/>
          </a:prstGeom>
          <a:solidFill>
            <a:schemeClr val="accent1">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wrap="none" anchor="ctr"/>
          <a:lstStyle>
            <a:defPPr>
              <a:defRPr lang="sr-Latn-R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buClr>
                <a:prstClr val="white"/>
              </a:buClr>
              <a:buFont typeface="Wingdings" pitchFamily="2" charset="2"/>
              <a:buNone/>
              <a:defRPr/>
            </a:pPr>
            <a:endParaRPr lang="hr-HR" altLang="sr-Latn-RS" sz="2000" baseline="12000">
              <a:solidFill>
                <a:prstClr val="black"/>
              </a:solidFill>
            </a:endParaRPr>
          </a:p>
          <a:p>
            <a:pPr algn="ctr">
              <a:buClr>
                <a:prstClr val="white"/>
              </a:buClr>
              <a:buFont typeface="Wingdings" pitchFamily="2" charset="2"/>
              <a:buNone/>
              <a:defRPr/>
            </a:pPr>
            <a:endParaRPr lang="hr-HR" altLang="sr-Latn-RS" baseline="12000">
              <a:solidFill>
                <a:prstClr val="black"/>
              </a:solidFill>
            </a:endParaRPr>
          </a:p>
        </p:txBody>
      </p:sp>
      <p:sp>
        <p:nvSpPr>
          <p:cNvPr id="8" name="Rectangle 7"/>
          <p:cNvSpPr>
            <a:spLocks noChangeArrowheads="1"/>
          </p:cNvSpPr>
          <p:nvPr/>
        </p:nvSpPr>
        <p:spPr bwMode="auto">
          <a:xfrm>
            <a:off x="4043363" y="2133600"/>
            <a:ext cx="1009650" cy="3600450"/>
          </a:xfrm>
          <a:prstGeom prst="rect">
            <a:avLst/>
          </a:prstGeom>
          <a:solidFill>
            <a:schemeClr val="accent1">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wrap="none" anchor="ctr"/>
          <a:lstStyle>
            <a:defPPr>
              <a:defRPr lang="sr-Latn-R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defRPr/>
            </a:pPr>
            <a:endParaRPr lang="en-US">
              <a:solidFill>
                <a:prstClr val="black"/>
              </a:solidFill>
            </a:endParaRPr>
          </a:p>
        </p:txBody>
      </p:sp>
      <p:sp>
        <p:nvSpPr>
          <p:cNvPr id="9" name="Rectangle 8"/>
          <p:cNvSpPr>
            <a:spLocks noChangeArrowheads="1"/>
          </p:cNvSpPr>
          <p:nvPr/>
        </p:nvSpPr>
        <p:spPr bwMode="auto">
          <a:xfrm>
            <a:off x="5484813" y="2133600"/>
            <a:ext cx="1009650" cy="3600450"/>
          </a:xfrm>
          <a:prstGeom prst="rect">
            <a:avLst/>
          </a:prstGeom>
          <a:solidFill>
            <a:schemeClr val="accent1">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wrap="none" anchor="ctr"/>
          <a:lstStyle>
            <a:defPPr>
              <a:defRPr lang="sr-Latn-R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defRPr/>
            </a:pPr>
            <a:endParaRPr lang="en-US">
              <a:solidFill>
                <a:prstClr val="black"/>
              </a:solidFill>
            </a:endParaRPr>
          </a:p>
        </p:txBody>
      </p:sp>
      <p:sp>
        <p:nvSpPr>
          <p:cNvPr id="10" name="Rectangle 9"/>
          <p:cNvSpPr>
            <a:spLocks noChangeArrowheads="1"/>
          </p:cNvSpPr>
          <p:nvPr/>
        </p:nvSpPr>
        <p:spPr bwMode="auto">
          <a:xfrm>
            <a:off x="6923088" y="2133600"/>
            <a:ext cx="1009650" cy="3600450"/>
          </a:xfrm>
          <a:prstGeom prst="rect">
            <a:avLst/>
          </a:prstGeom>
          <a:solidFill>
            <a:schemeClr val="accent1">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wrap="none" anchor="ctr"/>
          <a:lstStyle>
            <a:defPPr>
              <a:defRPr lang="sr-Latn-R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defRPr/>
            </a:pPr>
            <a:endParaRPr lang="en-US">
              <a:solidFill>
                <a:prstClr val="black"/>
              </a:solidFill>
            </a:endParaRPr>
          </a:p>
        </p:txBody>
      </p:sp>
      <p:sp>
        <p:nvSpPr>
          <p:cNvPr id="11" name="Rectangle 10"/>
          <p:cNvSpPr>
            <a:spLocks noChangeArrowheads="1"/>
          </p:cNvSpPr>
          <p:nvPr/>
        </p:nvSpPr>
        <p:spPr bwMode="auto">
          <a:xfrm>
            <a:off x="8437563" y="2133600"/>
            <a:ext cx="1009650" cy="3600450"/>
          </a:xfrm>
          <a:prstGeom prst="rect">
            <a:avLst/>
          </a:prstGeom>
          <a:solidFill>
            <a:schemeClr val="accent1">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wrap="none" anchor="ctr"/>
          <a:lstStyle>
            <a:defPPr>
              <a:defRPr lang="sr-Latn-R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defRPr/>
            </a:pPr>
            <a:endParaRPr lang="en-US">
              <a:solidFill>
                <a:prstClr val="black"/>
              </a:solidFill>
            </a:endParaRPr>
          </a:p>
        </p:txBody>
      </p:sp>
      <p:sp>
        <p:nvSpPr>
          <p:cNvPr id="33801" name="Text Box 15"/>
          <p:cNvSpPr txBox="1">
            <a:spLocks noChangeArrowheads="1"/>
          </p:cNvSpPr>
          <p:nvPr/>
        </p:nvSpPr>
        <p:spPr bwMode="auto">
          <a:xfrm rot="5400000">
            <a:off x="1801114" y="3756969"/>
            <a:ext cx="2784287" cy="461665"/>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CCECFF"/>
                </a:solidFill>
              </a14:hiddenFill>
            </a:ext>
            <a:ext uri="{91240B29-F687-4F45-9708-019B960494DF}">
              <a14:hiddenLine xmlns:a14="http://schemas.microsoft.com/office/drawing/2010/main" w="9525" algn="ctr">
                <a:solidFill>
                  <a:schemeClr val="accent2"/>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eaLnBrk="1" hangingPunct="1">
              <a:buClr>
                <a:srgbClr val="FFFFFF"/>
              </a:buClr>
            </a:pPr>
            <a:r>
              <a:rPr lang="hr-HR" altLang="sr-Latn-RS">
                <a:solidFill>
                  <a:srgbClr val="000000"/>
                </a:solidFill>
                <a:latin typeface="Calibri Light" panose="020F0302020204030204" pitchFamily="34" charset="0"/>
              </a:rPr>
              <a:t>Financijski pokazatelji</a:t>
            </a:r>
          </a:p>
        </p:txBody>
      </p:sp>
      <p:sp>
        <p:nvSpPr>
          <p:cNvPr id="33802" name="Text Box 16"/>
          <p:cNvSpPr txBox="1">
            <a:spLocks noChangeArrowheads="1"/>
          </p:cNvSpPr>
          <p:nvPr/>
        </p:nvSpPr>
        <p:spPr bwMode="auto">
          <a:xfrm rot="5400000">
            <a:off x="3598927" y="3683150"/>
            <a:ext cx="1779461" cy="461665"/>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CCECFF"/>
                </a:solidFill>
              </a14:hiddenFill>
            </a:ext>
            <a:ext uri="{91240B29-F687-4F45-9708-019B960494DF}">
              <a14:hiddenLine xmlns:a14="http://schemas.microsoft.com/office/drawing/2010/main" w="9525" algn="ctr">
                <a:solidFill>
                  <a:schemeClr val="accent2"/>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eaLnBrk="1" hangingPunct="1">
              <a:buClr>
                <a:srgbClr val="FFFFFF"/>
              </a:buClr>
              <a:buFont typeface="Wingdings" panose="05000000000000000000" pitchFamily="2" charset="2"/>
              <a:buNone/>
            </a:pPr>
            <a:r>
              <a:rPr lang="hr-HR" altLang="sr-Latn-RS">
                <a:solidFill>
                  <a:srgbClr val="000000"/>
                </a:solidFill>
                <a:latin typeface="Calibri Light" panose="020F0302020204030204" pitchFamily="34" charset="0"/>
              </a:rPr>
              <a:t>Poslovni plan</a:t>
            </a:r>
          </a:p>
        </p:txBody>
      </p:sp>
      <p:sp>
        <p:nvSpPr>
          <p:cNvPr id="33803" name="Text Box 17"/>
          <p:cNvSpPr txBox="1">
            <a:spLocks noChangeArrowheads="1"/>
          </p:cNvSpPr>
          <p:nvPr/>
        </p:nvSpPr>
        <p:spPr bwMode="auto">
          <a:xfrm rot="5400000">
            <a:off x="4552213" y="3688706"/>
            <a:ext cx="2752613" cy="461665"/>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CCECFF"/>
                </a:solidFill>
              </a14:hiddenFill>
            </a:ext>
            <a:ext uri="{91240B29-F687-4F45-9708-019B960494DF}">
              <a14:hiddenLine xmlns:a14="http://schemas.microsoft.com/office/drawing/2010/main" w="9525" algn="ctr">
                <a:solidFill>
                  <a:schemeClr val="accent2"/>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eaLnBrk="1" hangingPunct="1">
              <a:buClr>
                <a:srgbClr val="FFFFFF"/>
              </a:buClr>
            </a:pPr>
            <a:r>
              <a:rPr lang="hr-HR" altLang="sr-Latn-RS">
                <a:solidFill>
                  <a:srgbClr val="000000"/>
                </a:solidFill>
                <a:latin typeface="Calibri Light" panose="020F0302020204030204" pitchFamily="34" charset="0"/>
              </a:rPr>
              <a:t>Kolateral (osiguranje)</a:t>
            </a:r>
          </a:p>
        </p:txBody>
      </p:sp>
      <p:sp>
        <p:nvSpPr>
          <p:cNvPr id="33804" name="Text Box 18"/>
          <p:cNvSpPr txBox="1">
            <a:spLocks noChangeArrowheads="1"/>
          </p:cNvSpPr>
          <p:nvPr/>
        </p:nvSpPr>
        <p:spPr bwMode="auto">
          <a:xfrm rot="5400000">
            <a:off x="6372148" y="3653781"/>
            <a:ext cx="1992469" cy="461665"/>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CCECFF"/>
                </a:solidFill>
              </a14:hiddenFill>
            </a:ext>
            <a:ext uri="{91240B29-F687-4F45-9708-019B960494DF}">
              <a14:hiddenLine xmlns:a14="http://schemas.microsoft.com/office/drawing/2010/main" w="9525" algn="ctr">
                <a:solidFill>
                  <a:schemeClr val="accent2"/>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eaLnBrk="1" hangingPunct="1">
              <a:buClr>
                <a:srgbClr val="FFFFFF"/>
              </a:buClr>
              <a:buFont typeface="Wingdings" panose="05000000000000000000" pitchFamily="2" charset="2"/>
              <a:buNone/>
            </a:pPr>
            <a:r>
              <a:rPr lang="hr-HR" altLang="sr-Latn-RS">
                <a:solidFill>
                  <a:srgbClr val="000000"/>
                </a:solidFill>
                <a:latin typeface="Calibri Light" panose="020F0302020204030204" pitchFamily="34" charset="0"/>
              </a:rPr>
              <a:t>Vlastito učešće</a:t>
            </a:r>
          </a:p>
        </p:txBody>
      </p:sp>
      <p:sp>
        <p:nvSpPr>
          <p:cNvPr id="33805" name="Text Box 19"/>
          <p:cNvSpPr txBox="1">
            <a:spLocks noChangeArrowheads="1"/>
          </p:cNvSpPr>
          <p:nvPr/>
        </p:nvSpPr>
        <p:spPr bwMode="auto">
          <a:xfrm rot="5400000">
            <a:off x="7099414" y="3693469"/>
            <a:ext cx="3528787" cy="461665"/>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CCECFF"/>
                </a:solidFill>
              </a14:hiddenFill>
            </a:ext>
            <a:ext uri="{91240B29-F687-4F45-9708-019B960494DF}">
              <a14:hiddenLine xmlns:a14="http://schemas.microsoft.com/office/drawing/2010/main" w="9525" algn="ctr">
                <a:solidFill>
                  <a:schemeClr val="accent2"/>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eaLnBrk="1" hangingPunct="1">
              <a:buClr>
                <a:srgbClr val="FFFFFF"/>
              </a:buClr>
              <a:buFont typeface="Wingdings" panose="05000000000000000000" pitchFamily="2" charset="2"/>
              <a:buNone/>
            </a:pPr>
            <a:r>
              <a:rPr lang="hr-HR" altLang="sr-Latn-RS">
                <a:solidFill>
                  <a:srgbClr val="000000"/>
                </a:solidFill>
                <a:latin typeface="Calibri Light" panose="020F0302020204030204" pitchFamily="34" charset="0"/>
              </a:rPr>
              <a:t>Investitor i ostali pokazatelji</a:t>
            </a:r>
          </a:p>
        </p:txBody>
      </p:sp>
      <p:sp>
        <p:nvSpPr>
          <p:cNvPr id="17" name="Text Box 6"/>
          <p:cNvSpPr txBox="1">
            <a:spLocks noChangeArrowheads="1"/>
          </p:cNvSpPr>
          <p:nvPr/>
        </p:nvSpPr>
        <p:spPr bwMode="auto">
          <a:xfrm>
            <a:off x="6521350" y="1"/>
            <a:ext cx="3749675" cy="708025"/>
          </a:xfrm>
          <a:prstGeom prst="rect">
            <a:avLst/>
          </a:prstGeom>
          <a:noFill/>
          <a:ln>
            <a:noFill/>
          </a:ln>
          <a:effectLst>
            <a:prstShdw prst="shdw13" dist="53882" dir="13500000">
              <a:srgbClr val="EEECE1">
                <a:alpha val="50000"/>
              </a:srgbClr>
            </a:prstShdw>
          </a:effectLst>
          <a:extLst>
            <a:ext uri="{909E8E84-426E-40DD-AFC4-6F175D3DCCD1}">
              <a14:hiddenFill xmlns:a14="http://schemas.microsoft.com/office/drawing/2010/main">
                <a:solidFill>
                  <a:srgbClr val="CCECFF"/>
                </a:solidFill>
              </a14:hiddenFill>
            </a:ext>
            <a:ext uri="{91240B29-F687-4F45-9708-019B960494DF}">
              <a14:hiddenLine xmlns:a14="http://schemas.microsoft.com/office/drawing/2010/main" w="9525" algn="ctr">
                <a:solidFill>
                  <a:schemeClr val="accent2"/>
                </a:solidFill>
                <a:miter lim="800000"/>
                <a:headEnd/>
                <a:tailEnd/>
              </a14:hiddenLine>
            </a:ext>
          </a:extLst>
        </p:spPr>
        <p:txBody>
          <a:bodyPr wrap="none">
            <a:spAutoFit/>
          </a:bodyPr>
          <a:ls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0" hangingPunct="0">
              <a:buClr>
                <a:prstClr val="white"/>
              </a:buClr>
              <a:buFont typeface="Wingdings" pitchFamily="2" charset="2"/>
              <a:buNone/>
              <a:defRPr/>
            </a:pPr>
            <a:r>
              <a:rPr lang="hr-HR" altLang="sr-Latn-RS" sz="4000" kern="0" dirty="0">
                <a:solidFill>
                  <a:srgbClr val="4F81BD">
                    <a:lumMod val="75000"/>
                  </a:srgbClr>
                </a:solidFill>
                <a:cs typeface="Arial" charset="0"/>
              </a:rPr>
              <a:t>Kako do kredita?</a:t>
            </a:r>
          </a:p>
        </p:txBody>
      </p:sp>
    </p:spTree>
    <p:extLst>
      <p:ext uri="{BB962C8B-B14F-4D97-AF65-F5344CB8AC3E}">
        <p14:creationId xmlns:p14="http://schemas.microsoft.com/office/powerpoint/2010/main" val="281704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68CAC-EC7A-4E95-8B10-6FC3F9AE8DF1}"/>
              </a:ext>
            </a:extLst>
          </p:cNvPr>
          <p:cNvSpPr>
            <a:spLocks noGrp="1"/>
          </p:cNvSpPr>
          <p:nvPr>
            <p:ph type="title"/>
          </p:nvPr>
        </p:nvSpPr>
        <p:spPr>
          <a:xfrm>
            <a:off x="609600" y="3476561"/>
            <a:ext cx="10972800" cy="1143000"/>
          </a:xfrm>
        </p:spPr>
        <p:txBody>
          <a:bodyPr/>
          <a:lstStyle/>
          <a:p>
            <a:pPr algn="ctr"/>
            <a:br>
              <a:rPr lang="hr-HR" b="1" dirty="0">
                <a:solidFill>
                  <a:srgbClr val="FF0000"/>
                </a:solidFill>
              </a:rPr>
            </a:br>
            <a:r>
              <a:rPr lang="hr-HR" dirty="0">
                <a:solidFill>
                  <a:srgbClr val="FF0000"/>
                </a:solidFill>
              </a:rPr>
              <a:t>Financiranje MSP-a i ciljnih skupina</a:t>
            </a:r>
          </a:p>
        </p:txBody>
      </p:sp>
      <p:pic>
        <p:nvPicPr>
          <p:cNvPr id="5" name="Picture 4" descr="A picture containing clipart&#10;&#10;Description generated with very high confidence">
            <a:extLst>
              <a:ext uri="{FF2B5EF4-FFF2-40B4-BE49-F238E27FC236}">
                <a16:creationId xmlns:a16="http://schemas.microsoft.com/office/drawing/2014/main" id="{70896057-FE62-4096-8918-99EFC3DF59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29256" y="1809621"/>
            <a:ext cx="3933826" cy="2238440"/>
          </a:xfrm>
          <a:prstGeom prst="rect">
            <a:avLst/>
          </a:prstGeom>
        </p:spPr>
      </p:pic>
    </p:spTree>
    <p:extLst>
      <p:ext uri="{BB962C8B-B14F-4D97-AF65-F5344CB8AC3E}">
        <p14:creationId xmlns:p14="http://schemas.microsoft.com/office/powerpoint/2010/main" val="1407735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1">
            <a:extLst>
              <a:ext uri="{FF2B5EF4-FFF2-40B4-BE49-F238E27FC236}">
                <a16:creationId xmlns:a16="http://schemas.microsoft.com/office/drawing/2014/main" id="{0508E80E-5BD0-4863-B242-EA26BF1D2BE9}"/>
              </a:ext>
            </a:extLst>
          </p:cNvPr>
          <p:cNvGraphicFramePr>
            <a:graphicFrameLocks noGrp="1"/>
          </p:cNvGraphicFramePr>
          <p:nvPr>
            <p:ph idx="1"/>
          </p:nvPr>
        </p:nvGraphicFramePr>
        <p:xfrm>
          <a:off x="1884000" y="1080000"/>
          <a:ext cx="8532000" cy="1944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7637CCB3-5048-47E4-937C-9AB44D35340E}"/>
              </a:ext>
            </a:extLst>
          </p:cNvPr>
          <p:cNvSpPr txBox="1"/>
          <p:nvPr/>
        </p:nvSpPr>
        <p:spPr>
          <a:xfrm>
            <a:off x="1404731" y="318053"/>
            <a:ext cx="1196674" cy="646331"/>
          </a:xfrm>
          <a:prstGeom prst="rect">
            <a:avLst/>
          </a:prstGeom>
          <a:noFill/>
        </p:spPr>
        <p:txBody>
          <a:bodyPr wrap="none" rtlCol="0">
            <a:spAutoFit/>
          </a:bodyPr>
          <a:lstStyle/>
          <a:p>
            <a:r>
              <a:rPr lang="hr-HR" sz="3600" b="1" dirty="0">
                <a:solidFill>
                  <a:schemeClr val="bg2">
                    <a:lumMod val="50000"/>
                  </a:schemeClr>
                </a:solidFill>
              </a:rPr>
              <a:t>Uvod</a:t>
            </a:r>
          </a:p>
        </p:txBody>
      </p:sp>
      <p:graphicFrame>
        <p:nvGraphicFramePr>
          <p:cNvPr id="8" name="Diagram 7">
            <a:extLst>
              <a:ext uri="{FF2B5EF4-FFF2-40B4-BE49-F238E27FC236}">
                <a16:creationId xmlns:a16="http://schemas.microsoft.com/office/drawing/2014/main" id="{C07056C2-DECD-4BB6-BA65-F4589BB5D9C4}"/>
              </a:ext>
            </a:extLst>
          </p:cNvPr>
          <p:cNvGraphicFramePr/>
          <p:nvPr/>
        </p:nvGraphicFramePr>
        <p:xfrm>
          <a:off x="926808" y="3267129"/>
          <a:ext cx="4374712" cy="26457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9" name="Group 2">
            <a:extLst>
              <a:ext uri="{FF2B5EF4-FFF2-40B4-BE49-F238E27FC236}">
                <a16:creationId xmlns:a16="http://schemas.microsoft.com/office/drawing/2014/main" id="{E3655477-A184-4445-A07A-4FDA3173A6E4}"/>
              </a:ext>
            </a:extLst>
          </p:cNvPr>
          <p:cNvGrpSpPr>
            <a:grpSpLocks/>
          </p:cNvGrpSpPr>
          <p:nvPr/>
        </p:nvGrpSpPr>
        <p:grpSpPr bwMode="auto">
          <a:xfrm>
            <a:off x="6888088" y="3139832"/>
            <a:ext cx="3527912" cy="3228453"/>
            <a:chOff x="2880" y="2259"/>
            <a:chExt cx="2767" cy="2056"/>
          </a:xfrm>
          <a:scene3d>
            <a:camera prst="orthographicFront">
              <a:rot lat="0" lon="0" rev="0"/>
            </a:camera>
            <a:lightRig rig="contrasting" dir="t">
              <a:rot lat="0" lon="0" rev="1500000"/>
            </a:lightRig>
          </a:scene3d>
        </p:grpSpPr>
        <p:sp>
          <p:nvSpPr>
            <p:cNvPr id="10" name="AutoShape 3">
              <a:extLst>
                <a:ext uri="{FF2B5EF4-FFF2-40B4-BE49-F238E27FC236}">
                  <a16:creationId xmlns:a16="http://schemas.microsoft.com/office/drawing/2014/main" id="{336342BB-21E0-4AA9-9046-3D9B00DDC691}"/>
                </a:ext>
              </a:extLst>
            </p:cNvPr>
            <p:cNvSpPr>
              <a:spLocks noChangeAspect="1" noChangeArrowheads="1" noTextEdit="1"/>
            </p:cNvSpPr>
            <p:nvPr/>
          </p:nvSpPr>
          <p:spPr bwMode="auto">
            <a:xfrm>
              <a:off x="2925" y="2259"/>
              <a:ext cx="2585" cy="2056"/>
            </a:xfrm>
            <a:prstGeom prst="rect">
              <a:avLst/>
            </a:prstGeom>
            <a:noFill/>
            <a:ln>
              <a:noFill/>
            </a:ln>
            <a:effectLst>
              <a:outerShdw blurRad="149987" dist="250190" dir="8460000" algn="ctr">
                <a:srgbClr val="000000">
                  <a:alpha val="28000"/>
                </a:srgbClr>
              </a:outerShdw>
            </a:effectLst>
            <a:sp3d prstMaterial="metal">
              <a:bevelT w="88900" h="88900"/>
            </a:sp3d>
          </p:spPr>
          <p:txBody>
            <a:bodyPr/>
            <a:lstStyle/>
            <a:p>
              <a:pPr>
                <a:defRPr/>
              </a:pPr>
              <a:endParaRPr lang="hr-HR" dirty="0"/>
            </a:p>
          </p:txBody>
        </p:sp>
        <p:sp>
          <p:nvSpPr>
            <p:cNvPr id="11" name="Freeform 4">
              <a:extLst>
                <a:ext uri="{FF2B5EF4-FFF2-40B4-BE49-F238E27FC236}">
                  <a16:creationId xmlns:a16="http://schemas.microsoft.com/office/drawing/2014/main" id="{7EF95824-7416-4D95-9FB0-5B205828203D}"/>
                </a:ext>
              </a:extLst>
            </p:cNvPr>
            <p:cNvSpPr>
              <a:spLocks/>
            </p:cNvSpPr>
            <p:nvPr/>
          </p:nvSpPr>
          <p:spPr bwMode="auto">
            <a:xfrm>
              <a:off x="3132" y="2259"/>
              <a:ext cx="2470" cy="1641"/>
            </a:xfrm>
            <a:custGeom>
              <a:avLst/>
              <a:gdLst>
                <a:gd name="T0" fmla="*/ 1 w 3554"/>
                <a:gd name="T1" fmla="*/ 1 h 2745"/>
                <a:gd name="T2" fmla="*/ 1 w 3554"/>
                <a:gd name="T3" fmla="*/ 1 h 2745"/>
                <a:gd name="T4" fmla="*/ 1 w 3554"/>
                <a:gd name="T5" fmla="*/ 1 h 2745"/>
                <a:gd name="T6" fmla="*/ 1 w 3554"/>
                <a:gd name="T7" fmla="*/ 1 h 2745"/>
                <a:gd name="T8" fmla="*/ 1 w 3554"/>
                <a:gd name="T9" fmla="*/ 1 h 2745"/>
                <a:gd name="T10" fmla="*/ 1 w 3554"/>
                <a:gd name="T11" fmla="*/ 1 h 2745"/>
                <a:gd name="T12" fmla="*/ 1 w 3554"/>
                <a:gd name="T13" fmla="*/ 1 h 2745"/>
                <a:gd name="T14" fmla="*/ 1 w 3554"/>
                <a:gd name="T15" fmla="*/ 1 h 2745"/>
                <a:gd name="T16" fmla="*/ 1 w 3554"/>
                <a:gd name="T17" fmla="*/ 1 h 2745"/>
                <a:gd name="T18" fmla="*/ 1 w 3554"/>
                <a:gd name="T19" fmla="*/ 1 h 2745"/>
                <a:gd name="T20" fmla="*/ 1 w 3554"/>
                <a:gd name="T21" fmla="*/ 1 h 2745"/>
                <a:gd name="T22" fmla="*/ 1 w 3554"/>
                <a:gd name="T23" fmla="*/ 1 h 2745"/>
                <a:gd name="T24" fmla="*/ 1 w 3554"/>
                <a:gd name="T25" fmla="*/ 1 h 2745"/>
                <a:gd name="T26" fmla="*/ 1 w 3554"/>
                <a:gd name="T27" fmla="*/ 1 h 2745"/>
                <a:gd name="T28" fmla="*/ 1 w 3554"/>
                <a:gd name="T29" fmla="*/ 0 h 2745"/>
                <a:gd name="T30" fmla="*/ 1 w 3554"/>
                <a:gd name="T31" fmla="*/ 1 h 2745"/>
                <a:gd name="T32" fmla="*/ 1 w 3554"/>
                <a:gd name="T33" fmla="*/ 1 h 2745"/>
                <a:gd name="T34" fmla="*/ 1 w 3554"/>
                <a:gd name="T35" fmla="*/ 1 h 2745"/>
                <a:gd name="T36" fmla="*/ 1 w 3554"/>
                <a:gd name="T37" fmla="*/ 1 h 2745"/>
                <a:gd name="T38" fmla="*/ 1 w 3554"/>
                <a:gd name="T39" fmla="*/ 1 h 2745"/>
                <a:gd name="T40" fmla="*/ 1 w 3554"/>
                <a:gd name="T41" fmla="*/ 1 h 2745"/>
                <a:gd name="T42" fmla="*/ 1 w 3554"/>
                <a:gd name="T43" fmla="*/ 1 h 2745"/>
                <a:gd name="T44" fmla="*/ 1 w 3554"/>
                <a:gd name="T45" fmla="*/ 1 h 2745"/>
                <a:gd name="T46" fmla="*/ 1 w 3554"/>
                <a:gd name="T47" fmla="*/ 1 h 2745"/>
                <a:gd name="T48" fmla="*/ 1 w 3554"/>
                <a:gd name="T49" fmla="*/ 1 h 2745"/>
                <a:gd name="T50" fmla="*/ 1 w 3554"/>
                <a:gd name="T51" fmla="*/ 1 h 2745"/>
                <a:gd name="T52" fmla="*/ 1 w 3554"/>
                <a:gd name="T53" fmla="*/ 1 h 2745"/>
                <a:gd name="T54" fmla="*/ 1 w 3554"/>
                <a:gd name="T55" fmla="*/ 1 h 2745"/>
                <a:gd name="T56" fmla="*/ 1 w 3554"/>
                <a:gd name="T57" fmla="*/ 1 h 2745"/>
                <a:gd name="T58" fmla="*/ 1 w 3554"/>
                <a:gd name="T59" fmla="*/ 1 h 2745"/>
                <a:gd name="T60" fmla="*/ 1 w 3554"/>
                <a:gd name="T61" fmla="*/ 1 h 2745"/>
                <a:gd name="T62" fmla="*/ 1 w 3554"/>
                <a:gd name="T63" fmla="*/ 1 h 2745"/>
                <a:gd name="T64" fmla="*/ 1 w 3554"/>
                <a:gd name="T65" fmla="*/ 1 h 2745"/>
                <a:gd name="T66" fmla="*/ 1 w 3554"/>
                <a:gd name="T67" fmla="*/ 1 h 2745"/>
                <a:gd name="T68" fmla="*/ 1 w 3554"/>
                <a:gd name="T69" fmla="*/ 1 h 2745"/>
                <a:gd name="T70" fmla="*/ 1 w 3554"/>
                <a:gd name="T71" fmla="*/ 1 h 2745"/>
                <a:gd name="T72" fmla="*/ 1 w 3554"/>
                <a:gd name="T73" fmla="*/ 1 h 2745"/>
                <a:gd name="T74" fmla="*/ 1 w 3554"/>
                <a:gd name="T75" fmla="*/ 1 h 2745"/>
                <a:gd name="T76" fmla="*/ 1 w 3554"/>
                <a:gd name="T77" fmla="*/ 1 h 2745"/>
                <a:gd name="T78" fmla="*/ 1 w 3554"/>
                <a:gd name="T79" fmla="*/ 1 h 2745"/>
                <a:gd name="T80" fmla="*/ 1 w 3554"/>
                <a:gd name="T81" fmla="*/ 1 h 2745"/>
                <a:gd name="T82" fmla="*/ 1 w 3554"/>
                <a:gd name="T83" fmla="*/ 1 h 2745"/>
                <a:gd name="T84" fmla="*/ 1 w 3554"/>
                <a:gd name="T85" fmla="*/ 1 h 2745"/>
                <a:gd name="T86" fmla="*/ 1 w 3554"/>
                <a:gd name="T87" fmla="*/ 1 h 2745"/>
                <a:gd name="T88" fmla="*/ 1 w 3554"/>
                <a:gd name="T89" fmla="*/ 1 h 2745"/>
                <a:gd name="T90" fmla="*/ 1 w 3554"/>
                <a:gd name="T91" fmla="*/ 1 h 2745"/>
                <a:gd name="T92" fmla="*/ 1 w 3554"/>
                <a:gd name="T93" fmla="*/ 1 h 2745"/>
                <a:gd name="T94" fmla="*/ 1 w 3554"/>
                <a:gd name="T95" fmla="*/ 1 h 2745"/>
                <a:gd name="T96" fmla="*/ 1 w 3554"/>
                <a:gd name="T97" fmla="*/ 1 h 2745"/>
                <a:gd name="T98" fmla="*/ 1 w 3554"/>
                <a:gd name="T99" fmla="*/ 1 h 2745"/>
                <a:gd name="T100" fmla="*/ 1 w 3554"/>
                <a:gd name="T101" fmla="*/ 1 h 2745"/>
                <a:gd name="T102" fmla="*/ 1 w 3554"/>
                <a:gd name="T103" fmla="*/ 1 h 2745"/>
                <a:gd name="T104" fmla="*/ 1 w 3554"/>
                <a:gd name="T105" fmla="*/ 1 h 2745"/>
                <a:gd name="T106" fmla="*/ 1 w 3554"/>
                <a:gd name="T107" fmla="*/ 1 h 2745"/>
                <a:gd name="T108" fmla="*/ 1 w 3554"/>
                <a:gd name="T109" fmla="*/ 1 h 2745"/>
                <a:gd name="T110" fmla="*/ 1 w 3554"/>
                <a:gd name="T111" fmla="*/ 1 h 2745"/>
                <a:gd name="T112" fmla="*/ 1 w 3554"/>
                <a:gd name="T113" fmla="*/ 1 h 2745"/>
                <a:gd name="T114" fmla="*/ 1 w 3554"/>
                <a:gd name="T115" fmla="*/ 1 h 2745"/>
                <a:gd name="T116" fmla="*/ 1 w 3554"/>
                <a:gd name="T117" fmla="*/ 1 h 2745"/>
                <a:gd name="T118" fmla="*/ 1 w 3554"/>
                <a:gd name="T119" fmla="*/ 1 h 274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554"/>
                <a:gd name="T181" fmla="*/ 0 h 2745"/>
                <a:gd name="T182" fmla="*/ 3554 w 3554"/>
                <a:gd name="T183" fmla="*/ 2745 h 274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554" h="2745">
                  <a:moveTo>
                    <a:pt x="2936" y="1099"/>
                  </a:moveTo>
                  <a:lnTo>
                    <a:pt x="2938" y="1100"/>
                  </a:lnTo>
                  <a:lnTo>
                    <a:pt x="2945" y="1105"/>
                  </a:lnTo>
                  <a:lnTo>
                    <a:pt x="2955" y="1111"/>
                  </a:lnTo>
                  <a:lnTo>
                    <a:pt x="2967" y="1118"/>
                  </a:lnTo>
                  <a:lnTo>
                    <a:pt x="2979" y="1123"/>
                  </a:lnTo>
                  <a:lnTo>
                    <a:pt x="2992" y="1125"/>
                  </a:lnTo>
                  <a:lnTo>
                    <a:pt x="3006" y="1125"/>
                  </a:lnTo>
                  <a:lnTo>
                    <a:pt x="3016" y="1118"/>
                  </a:lnTo>
                  <a:lnTo>
                    <a:pt x="3026" y="1111"/>
                  </a:lnTo>
                  <a:lnTo>
                    <a:pt x="3035" y="1107"/>
                  </a:lnTo>
                  <a:lnTo>
                    <a:pt x="3047" y="1107"/>
                  </a:lnTo>
                  <a:lnTo>
                    <a:pt x="3057" y="1111"/>
                  </a:lnTo>
                  <a:lnTo>
                    <a:pt x="3067" y="1116"/>
                  </a:lnTo>
                  <a:lnTo>
                    <a:pt x="3077" y="1123"/>
                  </a:lnTo>
                  <a:lnTo>
                    <a:pt x="3086" y="1132"/>
                  </a:lnTo>
                  <a:lnTo>
                    <a:pt x="3096" y="1142"/>
                  </a:lnTo>
                  <a:lnTo>
                    <a:pt x="3114" y="1161"/>
                  </a:lnTo>
                  <a:lnTo>
                    <a:pt x="3125" y="1177"/>
                  </a:lnTo>
                  <a:lnTo>
                    <a:pt x="3131" y="1194"/>
                  </a:lnTo>
                  <a:lnTo>
                    <a:pt x="3133" y="1213"/>
                  </a:lnTo>
                  <a:lnTo>
                    <a:pt x="3135" y="1224"/>
                  </a:lnTo>
                  <a:lnTo>
                    <a:pt x="3141" y="1236"/>
                  </a:lnTo>
                  <a:lnTo>
                    <a:pt x="3149" y="1246"/>
                  </a:lnTo>
                  <a:lnTo>
                    <a:pt x="3161" y="1257"/>
                  </a:lnTo>
                  <a:lnTo>
                    <a:pt x="3172" y="1267"/>
                  </a:lnTo>
                  <a:lnTo>
                    <a:pt x="3188" y="1276"/>
                  </a:lnTo>
                  <a:lnTo>
                    <a:pt x="3204" y="1281"/>
                  </a:lnTo>
                  <a:lnTo>
                    <a:pt x="3219" y="1285"/>
                  </a:lnTo>
                  <a:lnTo>
                    <a:pt x="3235" y="1285"/>
                  </a:lnTo>
                  <a:lnTo>
                    <a:pt x="3249" y="1285"/>
                  </a:lnTo>
                  <a:lnTo>
                    <a:pt x="3262" y="1283"/>
                  </a:lnTo>
                  <a:lnTo>
                    <a:pt x="3274" y="1280"/>
                  </a:lnTo>
                  <a:lnTo>
                    <a:pt x="3286" y="1276"/>
                  </a:lnTo>
                  <a:lnTo>
                    <a:pt x="3296" y="1271"/>
                  </a:lnTo>
                  <a:lnTo>
                    <a:pt x="3304" y="1264"/>
                  </a:lnTo>
                  <a:lnTo>
                    <a:pt x="3309" y="1255"/>
                  </a:lnTo>
                  <a:lnTo>
                    <a:pt x="3319" y="1248"/>
                  </a:lnTo>
                  <a:lnTo>
                    <a:pt x="3331" y="1241"/>
                  </a:lnTo>
                  <a:lnTo>
                    <a:pt x="3347" y="1236"/>
                  </a:lnTo>
                  <a:lnTo>
                    <a:pt x="3364" y="1231"/>
                  </a:lnTo>
                  <a:lnTo>
                    <a:pt x="3378" y="1224"/>
                  </a:lnTo>
                  <a:lnTo>
                    <a:pt x="3388" y="1215"/>
                  </a:lnTo>
                  <a:lnTo>
                    <a:pt x="3394" y="1205"/>
                  </a:lnTo>
                  <a:lnTo>
                    <a:pt x="3390" y="1189"/>
                  </a:lnTo>
                  <a:lnTo>
                    <a:pt x="3374" y="1147"/>
                  </a:lnTo>
                  <a:lnTo>
                    <a:pt x="3364" y="1099"/>
                  </a:lnTo>
                  <a:lnTo>
                    <a:pt x="3370" y="1060"/>
                  </a:lnTo>
                  <a:lnTo>
                    <a:pt x="3396" y="1046"/>
                  </a:lnTo>
                  <a:lnTo>
                    <a:pt x="3417" y="1048"/>
                  </a:lnTo>
                  <a:lnTo>
                    <a:pt x="3441" y="1050"/>
                  </a:lnTo>
                  <a:lnTo>
                    <a:pt x="3464" y="1050"/>
                  </a:lnTo>
                  <a:lnTo>
                    <a:pt x="3488" y="1048"/>
                  </a:lnTo>
                  <a:lnTo>
                    <a:pt x="3509" y="1046"/>
                  </a:lnTo>
                  <a:lnTo>
                    <a:pt x="3529" y="1039"/>
                  </a:lnTo>
                  <a:lnTo>
                    <a:pt x="3542" y="1031"/>
                  </a:lnTo>
                  <a:lnTo>
                    <a:pt x="3550" y="1018"/>
                  </a:lnTo>
                  <a:lnTo>
                    <a:pt x="3552" y="1013"/>
                  </a:lnTo>
                  <a:lnTo>
                    <a:pt x="3552" y="1008"/>
                  </a:lnTo>
                  <a:lnTo>
                    <a:pt x="3554" y="1003"/>
                  </a:lnTo>
                  <a:lnTo>
                    <a:pt x="3554" y="999"/>
                  </a:lnTo>
                  <a:lnTo>
                    <a:pt x="3552" y="984"/>
                  </a:lnTo>
                  <a:lnTo>
                    <a:pt x="3542" y="971"/>
                  </a:lnTo>
                  <a:lnTo>
                    <a:pt x="3527" y="964"/>
                  </a:lnTo>
                  <a:lnTo>
                    <a:pt x="3501" y="961"/>
                  </a:lnTo>
                  <a:lnTo>
                    <a:pt x="3486" y="959"/>
                  </a:lnTo>
                  <a:lnTo>
                    <a:pt x="3474" y="956"/>
                  </a:lnTo>
                  <a:lnTo>
                    <a:pt x="3464" y="951"/>
                  </a:lnTo>
                  <a:lnTo>
                    <a:pt x="3456" y="945"/>
                  </a:lnTo>
                  <a:lnTo>
                    <a:pt x="3446" y="942"/>
                  </a:lnTo>
                  <a:lnTo>
                    <a:pt x="3437" y="937"/>
                  </a:lnTo>
                  <a:lnTo>
                    <a:pt x="3423" y="935"/>
                  </a:lnTo>
                  <a:lnTo>
                    <a:pt x="3405" y="933"/>
                  </a:lnTo>
                  <a:lnTo>
                    <a:pt x="3388" y="931"/>
                  </a:lnTo>
                  <a:lnTo>
                    <a:pt x="3374" y="924"/>
                  </a:lnTo>
                  <a:lnTo>
                    <a:pt x="3364" y="916"/>
                  </a:lnTo>
                  <a:lnTo>
                    <a:pt x="3354" y="907"/>
                  </a:lnTo>
                  <a:lnTo>
                    <a:pt x="3347" y="897"/>
                  </a:lnTo>
                  <a:lnTo>
                    <a:pt x="3337" y="886"/>
                  </a:lnTo>
                  <a:lnTo>
                    <a:pt x="3327" y="879"/>
                  </a:lnTo>
                  <a:lnTo>
                    <a:pt x="3315" y="876"/>
                  </a:lnTo>
                  <a:lnTo>
                    <a:pt x="3313" y="874"/>
                  </a:lnTo>
                  <a:lnTo>
                    <a:pt x="3311" y="867"/>
                  </a:lnTo>
                  <a:lnTo>
                    <a:pt x="3307" y="858"/>
                  </a:lnTo>
                  <a:lnTo>
                    <a:pt x="3306" y="848"/>
                  </a:lnTo>
                  <a:lnTo>
                    <a:pt x="3304" y="837"/>
                  </a:lnTo>
                  <a:lnTo>
                    <a:pt x="3300" y="829"/>
                  </a:lnTo>
                  <a:lnTo>
                    <a:pt x="3298" y="822"/>
                  </a:lnTo>
                  <a:lnTo>
                    <a:pt x="3306" y="815"/>
                  </a:lnTo>
                  <a:lnTo>
                    <a:pt x="3313" y="810"/>
                  </a:lnTo>
                  <a:lnTo>
                    <a:pt x="3321" y="804"/>
                  </a:lnTo>
                  <a:lnTo>
                    <a:pt x="3329" y="797"/>
                  </a:lnTo>
                  <a:lnTo>
                    <a:pt x="3337" y="790"/>
                  </a:lnTo>
                  <a:lnTo>
                    <a:pt x="3341" y="782"/>
                  </a:lnTo>
                  <a:lnTo>
                    <a:pt x="3341" y="771"/>
                  </a:lnTo>
                  <a:lnTo>
                    <a:pt x="3337" y="761"/>
                  </a:lnTo>
                  <a:lnTo>
                    <a:pt x="3325" y="749"/>
                  </a:lnTo>
                  <a:lnTo>
                    <a:pt x="3311" y="738"/>
                  </a:lnTo>
                  <a:lnTo>
                    <a:pt x="3300" y="729"/>
                  </a:lnTo>
                  <a:lnTo>
                    <a:pt x="3290" y="726"/>
                  </a:lnTo>
                  <a:lnTo>
                    <a:pt x="3280" y="722"/>
                  </a:lnTo>
                  <a:lnTo>
                    <a:pt x="3272" y="722"/>
                  </a:lnTo>
                  <a:lnTo>
                    <a:pt x="3266" y="724"/>
                  </a:lnTo>
                  <a:lnTo>
                    <a:pt x="3261" y="728"/>
                  </a:lnTo>
                  <a:lnTo>
                    <a:pt x="3257" y="733"/>
                  </a:lnTo>
                  <a:lnTo>
                    <a:pt x="3249" y="738"/>
                  </a:lnTo>
                  <a:lnTo>
                    <a:pt x="3243" y="735"/>
                  </a:lnTo>
                  <a:lnTo>
                    <a:pt x="3243" y="721"/>
                  </a:lnTo>
                  <a:lnTo>
                    <a:pt x="3247" y="700"/>
                  </a:lnTo>
                  <a:lnTo>
                    <a:pt x="3253" y="679"/>
                  </a:lnTo>
                  <a:lnTo>
                    <a:pt x="3257" y="660"/>
                  </a:lnTo>
                  <a:lnTo>
                    <a:pt x="3257" y="644"/>
                  </a:lnTo>
                  <a:lnTo>
                    <a:pt x="3251" y="625"/>
                  </a:lnTo>
                  <a:lnTo>
                    <a:pt x="3249" y="604"/>
                  </a:lnTo>
                  <a:lnTo>
                    <a:pt x="3251" y="585"/>
                  </a:lnTo>
                  <a:lnTo>
                    <a:pt x="3245" y="561"/>
                  </a:lnTo>
                  <a:lnTo>
                    <a:pt x="3219" y="529"/>
                  </a:lnTo>
                  <a:lnTo>
                    <a:pt x="3202" y="514"/>
                  </a:lnTo>
                  <a:lnTo>
                    <a:pt x="3186" y="500"/>
                  </a:lnTo>
                  <a:lnTo>
                    <a:pt x="3174" y="489"/>
                  </a:lnTo>
                  <a:lnTo>
                    <a:pt x="3163" y="480"/>
                  </a:lnTo>
                  <a:lnTo>
                    <a:pt x="3151" y="475"/>
                  </a:lnTo>
                  <a:lnTo>
                    <a:pt x="3137" y="472"/>
                  </a:lnTo>
                  <a:lnTo>
                    <a:pt x="3122" y="468"/>
                  </a:lnTo>
                  <a:lnTo>
                    <a:pt x="3102" y="468"/>
                  </a:lnTo>
                  <a:lnTo>
                    <a:pt x="3082" y="468"/>
                  </a:lnTo>
                  <a:lnTo>
                    <a:pt x="3067" y="470"/>
                  </a:lnTo>
                  <a:lnTo>
                    <a:pt x="3053" y="472"/>
                  </a:lnTo>
                  <a:lnTo>
                    <a:pt x="3045" y="475"/>
                  </a:lnTo>
                  <a:lnTo>
                    <a:pt x="3037" y="480"/>
                  </a:lnTo>
                  <a:lnTo>
                    <a:pt x="3032" y="487"/>
                  </a:lnTo>
                  <a:lnTo>
                    <a:pt x="3026" y="498"/>
                  </a:lnTo>
                  <a:lnTo>
                    <a:pt x="3022" y="510"/>
                  </a:lnTo>
                  <a:lnTo>
                    <a:pt x="3014" y="534"/>
                  </a:lnTo>
                  <a:lnTo>
                    <a:pt x="3004" y="550"/>
                  </a:lnTo>
                  <a:lnTo>
                    <a:pt x="2992" y="559"/>
                  </a:lnTo>
                  <a:lnTo>
                    <a:pt x="2979" y="562"/>
                  </a:lnTo>
                  <a:lnTo>
                    <a:pt x="2971" y="564"/>
                  </a:lnTo>
                  <a:lnTo>
                    <a:pt x="2963" y="568"/>
                  </a:lnTo>
                  <a:lnTo>
                    <a:pt x="2955" y="573"/>
                  </a:lnTo>
                  <a:lnTo>
                    <a:pt x="2947" y="578"/>
                  </a:lnTo>
                  <a:lnTo>
                    <a:pt x="2938" y="583"/>
                  </a:lnTo>
                  <a:lnTo>
                    <a:pt x="2926" y="587"/>
                  </a:lnTo>
                  <a:lnTo>
                    <a:pt x="2914" y="588"/>
                  </a:lnTo>
                  <a:lnTo>
                    <a:pt x="2898" y="587"/>
                  </a:lnTo>
                  <a:lnTo>
                    <a:pt x="2881" y="583"/>
                  </a:lnTo>
                  <a:lnTo>
                    <a:pt x="2857" y="578"/>
                  </a:lnTo>
                  <a:lnTo>
                    <a:pt x="2834" y="571"/>
                  </a:lnTo>
                  <a:lnTo>
                    <a:pt x="2807" y="566"/>
                  </a:lnTo>
                  <a:lnTo>
                    <a:pt x="2779" y="562"/>
                  </a:lnTo>
                  <a:lnTo>
                    <a:pt x="2754" y="559"/>
                  </a:lnTo>
                  <a:lnTo>
                    <a:pt x="2732" y="559"/>
                  </a:lnTo>
                  <a:lnTo>
                    <a:pt x="2713" y="562"/>
                  </a:lnTo>
                  <a:lnTo>
                    <a:pt x="2699" y="566"/>
                  </a:lnTo>
                  <a:lnTo>
                    <a:pt x="2687" y="566"/>
                  </a:lnTo>
                  <a:lnTo>
                    <a:pt x="2679" y="564"/>
                  </a:lnTo>
                  <a:lnTo>
                    <a:pt x="2671" y="561"/>
                  </a:lnTo>
                  <a:lnTo>
                    <a:pt x="2664" y="557"/>
                  </a:lnTo>
                  <a:lnTo>
                    <a:pt x="2652" y="555"/>
                  </a:lnTo>
                  <a:lnTo>
                    <a:pt x="2640" y="555"/>
                  </a:lnTo>
                  <a:lnTo>
                    <a:pt x="2623" y="559"/>
                  </a:lnTo>
                  <a:lnTo>
                    <a:pt x="2605" y="562"/>
                  </a:lnTo>
                  <a:lnTo>
                    <a:pt x="2591" y="561"/>
                  </a:lnTo>
                  <a:lnTo>
                    <a:pt x="2581" y="557"/>
                  </a:lnTo>
                  <a:lnTo>
                    <a:pt x="2572" y="550"/>
                  </a:lnTo>
                  <a:lnTo>
                    <a:pt x="2564" y="543"/>
                  </a:lnTo>
                  <a:lnTo>
                    <a:pt x="2554" y="536"/>
                  </a:lnTo>
                  <a:lnTo>
                    <a:pt x="2542" y="531"/>
                  </a:lnTo>
                  <a:lnTo>
                    <a:pt x="2527" y="526"/>
                  </a:lnTo>
                  <a:lnTo>
                    <a:pt x="2509" y="519"/>
                  </a:lnTo>
                  <a:lnTo>
                    <a:pt x="2493" y="508"/>
                  </a:lnTo>
                  <a:lnTo>
                    <a:pt x="2478" y="493"/>
                  </a:lnTo>
                  <a:lnTo>
                    <a:pt x="2460" y="477"/>
                  </a:lnTo>
                  <a:lnTo>
                    <a:pt x="2439" y="463"/>
                  </a:lnTo>
                  <a:lnTo>
                    <a:pt x="2413" y="449"/>
                  </a:lnTo>
                  <a:lnTo>
                    <a:pt x="2382" y="440"/>
                  </a:lnTo>
                  <a:lnTo>
                    <a:pt x="2345" y="435"/>
                  </a:lnTo>
                  <a:lnTo>
                    <a:pt x="2309" y="432"/>
                  </a:lnTo>
                  <a:lnTo>
                    <a:pt x="2286" y="427"/>
                  </a:lnTo>
                  <a:lnTo>
                    <a:pt x="2270" y="418"/>
                  </a:lnTo>
                  <a:lnTo>
                    <a:pt x="2261" y="407"/>
                  </a:lnTo>
                  <a:lnTo>
                    <a:pt x="2255" y="395"/>
                  </a:lnTo>
                  <a:lnTo>
                    <a:pt x="2247" y="380"/>
                  </a:lnTo>
                  <a:lnTo>
                    <a:pt x="2235" y="364"/>
                  </a:lnTo>
                  <a:lnTo>
                    <a:pt x="2218" y="345"/>
                  </a:lnTo>
                  <a:lnTo>
                    <a:pt x="2200" y="327"/>
                  </a:lnTo>
                  <a:lnTo>
                    <a:pt x="2186" y="313"/>
                  </a:lnTo>
                  <a:lnTo>
                    <a:pt x="2176" y="301"/>
                  </a:lnTo>
                  <a:lnTo>
                    <a:pt x="2169" y="291"/>
                  </a:lnTo>
                  <a:lnTo>
                    <a:pt x="2159" y="282"/>
                  </a:lnTo>
                  <a:lnTo>
                    <a:pt x="2145" y="273"/>
                  </a:lnTo>
                  <a:lnTo>
                    <a:pt x="2127" y="265"/>
                  </a:lnTo>
                  <a:lnTo>
                    <a:pt x="2100" y="254"/>
                  </a:lnTo>
                  <a:lnTo>
                    <a:pt x="2073" y="244"/>
                  </a:lnTo>
                  <a:lnTo>
                    <a:pt x="2053" y="230"/>
                  </a:lnTo>
                  <a:lnTo>
                    <a:pt x="2039" y="218"/>
                  </a:lnTo>
                  <a:lnTo>
                    <a:pt x="2032" y="204"/>
                  </a:lnTo>
                  <a:lnTo>
                    <a:pt x="2026" y="191"/>
                  </a:lnTo>
                  <a:lnTo>
                    <a:pt x="2022" y="179"/>
                  </a:lnTo>
                  <a:lnTo>
                    <a:pt x="2018" y="169"/>
                  </a:lnTo>
                  <a:lnTo>
                    <a:pt x="2014" y="160"/>
                  </a:lnTo>
                  <a:lnTo>
                    <a:pt x="2008" y="153"/>
                  </a:lnTo>
                  <a:lnTo>
                    <a:pt x="2000" y="144"/>
                  </a:lnTo>
                  <a:lnTo>
                    <a:pt x="1994" y="136"/>
                  </a:lnTo>
                  <a:lnTo>
                    <a:pt x="1987" y="129"/>
                  </a:lnTo>
                  <a:lnTo>
                    <a:pt x="1977" y="120"/>
                  </a:lnTo>
                  <a:lnTo>
                    <a:pt x="1967" y="115"/>
                  </a:lnTo>
                  <a:lnTo>
                    <a:pt x="1957" y="110"/>
                  </a:lnTo>
                  <a:lnTo>
                    <a:pt x="1946" y="108"/>
                  </a:lnTo>
                  <a:lnTo>
                    <a:pt x="1934" y="104"/>
                  </a:lnTo>
                  <a:lnTo>
                    <a:pt x="1924" y="99"/>
                  </a:lnTo>
                  <a:lnTo>
                    <a:pt x="1914" y="91"/>
                  </a:lnTo>
                  <a:lnTo>
                    <a:pt x="1902" y="82"/>
                  </a:lnTo>
                  <a:lnTo>
                    <a:pt x="1891" y="73"/>
                  </a:lnTo>
                  <a:lnTo>
                    <a:pt x="1875" y="64"/>
                  </a:lnTo>
                  <a:lnTo>
                    <a:pt x="1855" y="57"/>
                  </a:lnTo>
                  <a:lnTo>
                    <a:pt x="1832" y="50"/>
                  </a:lnTo>
                  <a:lnTo>
                    <a:pt x="1812" y="45"/>
                  </a:lnTo>
                  <a:lnTo>
                    <a:pt x="1795" y="38"/>
                  </a:lnTo>
                  <a:lnTo>
                    <a:pt x="1779" y="30"/>
                  </a:lnTo>
                  <a:lnTo>
                    <a:pt x="1764" y="21"/>
                  </a:lnTo>
                  <a:lnTo>
                    <a:pt x="1748" y="12"/>
                  </a:lnTo>
                  <a:lnTo>
                    <a:pt x="1734" y="7"/>
                  </a:lnTo>
                  <a:lnTo>
                    <a:pt x="1720" y="2"/>
                  </a:lnTo>
                  <a:lnTo>
                    <a:pt x="1705" y="0"/>
                  </a:lnTo>
                  <a:lnTo>
                    <a:pt x="1697" y="0"/>
                  </a:lnTo>
                  <a:lnTo>
                    <a:pt x="1689" y="2"/>
                  </a:lnTo>
                  <a:lnTo>
                    <a:pt x="1681" y="3"/>
                  </a:lnTo>
                  <a:lnTo>
                    <a:pt x="1673" y="7"/>
                  </a:lnTo>
                  <a:lnTo>
                    <a:pt x="1656" y="17"/>
                  </a:lnTo>
                  <a:lnTo>
                    <a:pt x="1644" y="30"/>
                  </a:lnTo>
                  <a:lnTo>
                    <a:pt x="1636" y="40"/>
                  </a:lnTo>
                  <a:lnTo>
                    <a:pt x="1634" y="50"/>
                  </a:lnTo>
                  <a:lnTo>
                    <a:pt x="1634" y="61"/>
                  </a:lnTo>
                  <a:lnTo>
                    <a:pt x="1634" y="71"/>
                  </a:lnTo>
                  <a:lnTo>
                    <a:pt x="1634" y="84"/>
                  </a:lnTo>
                  <a:lnTo>
                    <a:pt x="1634" y="94"/>
                  </a:lnTo>
                  <a:lnTo>
                    <a:pt x="1630" y="111"/>
                  </a:lnTo>
                  <a:lnTo>
                    <a:pt x="1625" y="120"/>
                  </a:lnTo>
                  <a:lnTo>
                    <a:pt x="1615" y="120"/>
                  </a:lnTo>
                  <a:lnTo>
                    <a:pt x="1597" y="111"/>
                  </a:lnTo>
                  <a:lnTo>
                    <a:pt x="1585" y="106"/>
                  </a:lnTo>
                  <a:lnTo>
                    <a:pt x="1574" y="104"/>
                  </a:lnTo>
                  <a:lnTo>
                    <a:pt x="1560" y="106"/>
                  </a:lnTo>
                  <a:lnTo>
                    <a:pt x="1546" y="110"/>
                  </a:lnTo>
                  <a:lnTo>
                    <a:pt x="1535" y="117"/>
                  </a:lnTo>
                  <a:lnTo>
                    <a:pt x="1525" y="124"/>
                  </a:lnTo>
                  <a:lnTo>
                    <a:pt x="1517" y="132"/>
                  </a:lnTo>
                  <a:lnTo>
                    <a:pt x="1515" y="141"/>
                  </a:lnTo>
                  <a:lnTo>
                    <a:pt x="1515" y="157"/>
                  </a:lnTo>
                  <a:lnTo>
                    <a:pt x="1513" y="171"/>
                  </a:lnTo>
                  <a:lnTo>
                    <a:pt x="1503" y="178"/>
                  </a:lnTo>
                  <a:lnTo>
                    <a:pt x="1482" y="179"/>
                  </a:lnTo>
                  <a:lnTo>
                    <a:pt x="1470" y="179"/>
                  </a:lnTo>
                  <a:lnTo>
                    <a:pt x="1460" y="181"/>
                  </a:lnTo>
                  <a:lnTo>
                    <a:pt x="1454" y="186"/>
                  </a:lnTo>
                  <a:lnTo>
                    <a:pt x="1448" y="191"/>
                  </a:lnTo>
                  <a:lnTo>
                    <a:pt x="1441" y="197"/>
                  </a:lnTo>
                  <a:lnTo>
                    <a:pt x="1435" y="202"/>
                  </a:lnTo>
                  <a:lnTo>
                    <a:pt x="1425" y="205"/>
                  </a:lnTo>
                  <a:lnTo>
                    <a:pt x="1413" y="207"/>
                  </a:lnTo>
                  <a:lnTo>
                    <a:pt x="1400" y="209"/>
                  </a:lnTo>
                  <a:lnTo>
                    <a:pt x="1388" y="211"/>
                  </a:lnTo>
                  <a:lnTo>
                    <a:pt x="1374" y="216"/>
                  </a:lnTo>
                  <a:lnTo>
                    <a:pt x="1362" y="221"/>
                  </a:lnTo>
                  <a:lnTo>
                    <a:pt x="1351" y="226"/>
                  </a:lnTo>
                  <a:lnTo>
                    <a:pt x="1337" y="230"/>
                  </a:lnTo>
                  <a:lnTo>
                    <a:pt x="1325" y="233"/>
                  </a:lnTo>
                  <a:lnTo>
                    <a:pt x="1311" y="235"/>
                  </a:lnTo>
                  <a:lnTo>
                    <a:pt x="1298" y="237"/>
                  </a:lnTo>
                  <a:lnTo>
                    <a:pt x="1288" y="242"/>
                  </a:lnTo>
                  <a:lnTo>
                    <a:pt x="1278" y="249"/>
                  </a:lnTo>
                  <a:lnTo>
                    <a:pt x="1270" y="256"/>
                  </a:lnTo>
                  <a:lnTo>
                    <a:pt x="1265" y="266"/>
                  </a:lnTo>
                  <a:lnTo>
                    <a:pt x="1259" y="275"/>
                  </a:lnTo>
                  <a:lnTo>
                    <a:pt x="1255" y="284"/>
                  </a:lnTo>
                  <a:lnTo>
                    <a:pt x="1253" y="292"/>
                  </a:lnTo>
                  <a:lnTo>
                    <a:pt x="1249" y="312"/>
                  </a:lnTo>
                  <a:lnTo>
                    <a:pt x="1243" y="334"/>
                  </a:lnTo>
                  <a:lnTo>
                    <a:pt x="1243" y="359"/>
                  </a:lnTo>
                  <a:lnTo>
                    <a:pt x="1253" y="378"/>
                  </a:lnTo>
                  <a:lnTo>
                    <a:pt x="1270" y="390"/>
                  </a:lnTo>
                  <a:lnTo>
                    <a:pt x="1286" y="402"/>
                  </a:lnTo>
                  <a:lnTo>
                    <a:pt x="1294" y="416"/>
                  </a:lnTo>
                  <a:lnTo>
                    <a:pt x="1286" y="439"/>
                  </a:lnTo>
                  <a:lnTo>
                    <a:pt x="1278" y="468"/>
                  </a:lnTo>
                  <a:lnTo>
                    <a:pt x="1280" y="494"/>
                  </a:lnTo>
                  <a:lnTo>
                    <a:pt x="1276" y="517"/>
                  </a:lnTo>
                  <a:lnTo>
                    <a:pt x="1253" y="529"/>
                  </a:lnTo>
                  <a:lnTo>
                    <a:pt x="1233" y="534"/>
                  </a:lnTo>
                  <a:lnTo>
                    <a:pt x="1212" y="540"/>
                  </a:lnTo>
                  <a:lnTo>
                    <a:pt x="1190" y="545"/>
                  </a:lnTo>
                  <a:lnTo>
                    <a:pt x="1167" y="552"/>
                  </a:lnTo>
                  <a:lnTo>
                    <a:pt x="1145" y="561"/>
                  </a:lnTo>
                  <a:lnTo>
                    <a:pt x="1126" y="569"/>
                  </a:lnTo>
                  <a:lnTo>
                    <a:pt x="1106" y="578"/>
                  </a:lnTo>
                  <a:lnTo>
                    <a:pt x="1092" y="587"/>
                  </a:lnTo>
                  <a:lnTo>
                    <a:pt x="1079" y="595"/>
                  </a:lnTo>
                  <a:lnTo>
                    <a:pt x="1061" y="604"/>
                  </a:lnTo>
                  <a:lnTo>
                    <a:pt x="1043" y="613"/>
                  </a:lnTo>
                  <a:lnTo>
                    <a:pt x="1028" y="621"/>
                  </a:lnTo>
                  <a:lnTo>
                    <a:pt x="1014" y="632"/>
                  </a:lnTo>
                  <a:lnTo>
                    <a:pt x="1006" y="641"/>
                  </a:lnTo>
                  <a:lnTo>
                    <a:pt x="1006" y="649"/>
                  </a:lnTo>
                  <a:lnTo>
                    <a:pt x="1014" y="658"/>
                  </a:lnTo>
                  <a:lnTo>
                    <a:pt x="1028" y="665"/>
                  </a:lnTo>
                  <a:lnTo>
                    <a:pt x="1041" y="669"/>
                  </a:lnTo>
                  <a:lnTo>
                    <a:pt x="1055" y="672"/>
                  </a:lnTo>
                  <a:lnTo>
                    <a:pt x="1065" y="674"/>
                  </a:lnTo>
                  <a:lnTo>
                    <a:pt x="1071" y="677"/>
                  </a:lnTo>
                  <a:lnTo>
                    <a:pt x="1073" y="682"/>
                  </a:lnTo>
                  <a:lnTo>
                    <a:pt x="1067" y="691"/>
                  </a:lnTo>
                  <a:lnTo>
                    <a:pt x="1055" y="705"/>
                  </a:lnTo>
                  <a:lnTo>
                    <a:pt x="1036" y="735"/>
                  </a:lnTo>
                  <a:lnTo>
                    <a:pt x="1036" y="756"/>
                  </a:lnTo>
                  <a:lnTo>
                    <a:pt x="1045" y="773"/>
                  </a:lnTo>
                  <a:lnTo>
                    <a:pt x="1055" y="785"/>
                  </a:lnTo>
                  <a:lnTo>
                    <a:pt x="1059" y="796"/>
                  </a:lnTo>
                  <a:lnTo>
                    <a:pt x="1055" y="806"/>
                  </a:lnTo>
                  <a:lnTo>
                    <a:pt x="1043" y="813"/>
                  </a:lnTo>
                  <a:lnTo>
                    <a:pt x="1024" y="815"/>
                  </a:lnTo>
                  <a:lnTo>
                    <a:pt x="1012" y="815"/>
                  </a:lnTo>
                  <a:lnTo>
                    <a:pt x="1000" y="815"/>
                  </a:lnTo>
                  <a:lnTo>
                    <a:pt x="991" y="815"/>
                  </a:lnTo>
                  <a:lnTo>
                    <a:pt x="981" y="815"/>
                  </a:lnTo>
                  <a:lnTo>
                    <a:pt x="973" y="813"/>
                  </a:lnTo>
                  <a:lnTo>
                    <a:pt x="965" y="811"/>
                  </a:lnTo>
                  <a:lnTo>
                    <a:pt x="959" y="808"/>
                  </a:lnTo>
                  <a:lnTo>
                    <a:pt x="955" y="801"/>
                  </a:lnTo>
                  <a:lnTo>
                    <a:pt x="949" y="794"/>
                  </a:lnTo>
                  <a:lnTo>
                    <a:pt x="942" y="789"/>
                  </a:lnTo>
                  <a:lnTo>
                    <a:pt x="932" y="785"/>
                  </a:lnTo>
                  <a:lnTo>
                    <a:pt x="922" y="782"/>
                  </a:lnTo>
                  <a:lnTo>
                    <a:pt x="912" y="780"/>
                  </a:lnTo>
                  <a:lnTo>
                    <a:pt x="904" y="778"/>
                  </a:lnTo>
                  <a:lnTo>
                    <a:pt x="899" y="776"/>
                  </a:lnTo>
                  <a:lnTo>
                    <a:pt x="897" y="776"/>
                  </a:lnTo>
                  <a:lnTo>
                    <a:pt x="895" y="775"/>
                  </a:lnTo>
                  <a:lnTo>
                    <a:pt x="891" y="773"/>
                  </a:lnTo>
                  <a:lnTo>
                    <a:pt x="883" y="769"/>
                  </a:lnTo>
                  <a:lnTo>
                    <a:pt x="875" y="768"/>
                  </a:lnTo>
                  <a:lnTo>
                    <a:pt x="865" y="766"/>
                  </a:lnTo>
                  <a:lnTo>
                    <a:pt x="856" y="766"/>
                  </a:lnTo>
                  <a:lnTo>
                    <a:pt x="846" y="769"/>
                  </a:lnTo>
                  <a:lnTo>
                    <a:pt x="838" y="776"/>
                  </a:lnTo>
                  <a:lnTo>
                    <a:pt x="830" y="785"/>
                  </a:lnTo>
                  <a:lnTo>
                    <a:pt x="822" y="790"/>
                  </a:lnTo>
                  <a:lnTo>
                    <a:pt x="812" y="794"/>
                  </a:lnTo>
                  <a:lnTo>
                    <a:pt x="805" y="796"/>
                  </a:lnTo>
                  <a:lnTo>
                    <a:pt x="795" y="794"/>
                  </a:lnTo>
                  <a:lnTo>
                    <a:pt x="785" y="789"/>
                  </a:lnTo>
                  <a:lnTo>
                    <a:pt x="775" y="782"/>
                  </a:lnTo>
                  <a:lnTo>
                    <a:pt x="764" y="771"/>
                  </a:lnTo>
                  <a:lnTo>
                    <a:pt x="752" y="759"/>
                  </a:lnTo>
                  <a:lnTo>
                    <a:pt x="742" y="749"/>
                  </a:lnTo>
                  <a:lnTo>
                    <a:pt x="732" y="740"/>
                  </a:lnTo>
                  <a:lnTo>
                    <a:pt x="724" y="731"/>
                  </a:lnTo>
                  <a:lnTo>
                    <a:pt x="717" y="724"/>
                  </a:lnTo>
                  <a:lnTo>
                    <a:pt x="709" y="719"/>
                  </a:lnTo>
                  <a:lnTo>
                    <a:pt x="701" y="714"/>
                  </a:lnTo>
                  <a:lnTo>
                    <a:pt x="693" y="710"/>
                  </a:lnTo>
                  <a:lnTo>
                    <a:pt x="683" y="703"/>
                  </a:lnTo>
                  <a:lnTo>
                    <a:pt x="679" y="695"/>
                  </a:lnTo>
                  <a:lnTo>
                    <a:pt x="681" y="684"/>
                  </a:lnTo>
                  <a:lnTo>
                    <a:pt x="683" y="672"/>
                  </a:lnTo>
                  <a:lnTo>
                    <a:pt x="677" y="656"/>
                  </a:lnTo>
                  <a:lnTo>
                    <a:pt x="664" y="642"/>
                  </a:lnTo>
                  <a:lnTo>
                    <a:pt x="646" y="635"/>
                  </a:lnTo>
                  <a:lnTo>
                    <a:pt x="629" y="639"/>
                  </a:lnTo>
                  <a:lnTo>
                    <a:pt x="615" y="653"/>
                  </a:lnTo>
                  <a:lnTo>
                    <a:pt x="605" y="669"/>
                  </a:lnTo>
                  <a:lnTo>
                    <a:pt x="595" y="686"/>
                  </a:lnTo>
                  <a:lnTo>
                    <a:pt x="582" y="700"/>
                  </a:lnTo>
                  <a:lnTo>
                    <a:pt x="572" y="716"/>
                  </a:lnTo>
                  <a:lnTo>
                    <a:pt x="572" y="738"/>
                  </a:lnTo>
                  <a:lnTo>
                    <a:pt x="570" y="759"/>
                  </a:lnTo>
                  <a:lnTo>
                    <a:pt x="560" y="771"/>
                  </a:lnTo>
                  <a:lnTo>
                    <a:pt x="552" y="775"/>
                  </a:lnTo>
                  <a:lnTo>
                    <a:pt x="544" y="776"/>
                  </a:lnTo>
                  <a:lnTo>
                    <a:pt x="537" y="776"/>
                  </a:lnTo>
                  <a:lnTo>
                    <a:pt x="529" y="776"/>
                  </a:lnTo>
                  <a:lnTo>
                    <a:pt x="521" y="775"/>
                  </a:lnTo>
                  <a:lnTo>
                    <a:pt x="513" y="773"/>
                  </a:lnTo>
                  <a:lnTo>
                    <a:pt x="503" y="771"/>
                  </a:lnTo>
                  <a:lnTo>
                    <a:pt x="492" y="768"/>
                  </a:lnTo>
                  <a:lnTo>
                    <a:pt x="478" y="764"/>
                  </a:lnTo>
                  <a:lnTo>
                    <a:pt x="460" y="763"/>
                  </a:lnTo>
                  <a:lnTo>
                    <a:pt x="443" y="763"/>
                  </a:lnTo>
                  <a:lnTo>
                    <a:pt x="425" y="764"/>
                  </a:lnTo>
                  <a:lnTo>
                    <a:pt x="409" y="764"/>
                  </a:lnTo>
                  <a:lnTo>
                    <a:pt x="396" y="766"/>
                  </a:lnTo>
                  <a:lnTo>
                    <a:pt x="388" y="768"/>
                  </a:lnTo>
                  <a:lnTo>
                    <a:pt x="384" y="768"/>
                  </a:lnTo>
                  <a:lnTo>
                    <a:pt x="382" y="769"/>
                  </a:lnTo>
                  <a:lnTo>
                    <a:pt x="376" y="773"/>
                  </a:lnTo>
                  <a:lnTo>
                    <a:pt x="364" y="773"/>
                  </a:lnTo>
                  <a:lnTo>
                    <a:pt x="347" y="763"/>
                  </a:lnTo>
                  <a:lnTo>
                    <a:pt x="335" y="756"/>
                  </a:lnTo>
                  <a:lnTo>
                    <a:pt x="321" y="750"/>
                  </a:lnTo>
                  <a:lnTo>
                    <a:pt x="308" y="747"/>
                  </a:lnTo>
                  <a:lnTo>
                    <a:pt x="294" y="749"/>
                  </a:lnTo>
                  <a:lnTo>
                    <a:pt x="280" y="750"/>
                  </a:lnTo>
                  <a:lnTo>
                    <a:pt x="270" y="757"/>
                  </a:lnTo>
                  <a:lnTo>
                    <a:pt x="263" y="766"/>
                  </a:lnTo>
                  <a:lnTo>
                    <a:pt x="261" y="776"/>
                  </a:lnTo>
                  <a:lnTo>
                    <a:pt x="259" y="789"/>
                  </a:lnTo>
                  <a:lnTo>
                    <a:pt x="257" y="799"/>
                  </a:lnTo>
                  <a:lnTo>
                    <a:pt x="251" y="808"/>
                  </a:lnTo>
                  <a:lnTo>
                    <a:pt x="245" y="813"/>
                  </a:lnTo>
                  <a:lnTo>
                    <a:pt x="235" y="816"/>
                  </a:lnTo>
                  <a:lnTo>
                    <a:pt x="223" y="815"/>
                  </a:lnTo>
                  <a:lnTo>
                    <a:pt x="208" y="811"/>
                  </a:lnTo>
                  <a:lnTo>
                    <a:pt x="192" y="801"/>
                  </a:lnTo>
                  <a:lnTo>
                    <a:pt x="175" y="790"/>
                  </a:lnTo>
                  <a:lnTo>
                    <a:pt x="157" y="783"/>
                  </a:lnTo>
                  <a:lnTo>
                    <a:pt x="141" y="780"/>
                  </a:lnTo>
                  <a:lnTo>
                    <a:pt x="126" y="778"/>
                  </a:lnTo>
                  <a:lnTo>
                    <a:pt x="112" y="778"/>
                  </a:lnTo>
                  <a:lnTo>
                    <a:pt x="96" y="780"/>
                  </a:lnTo>
                  <a:lnTo>
                    <a:pt x="83" y="782"/>
                  </a:lnTo>
                  <a:lnTo>
                    <a:pt x="69" y="782"/>
                  </a:lnTo>
                  <a:lnTo>
                    <a:pt x="55" y="782"/>
                  </a:lnTo>
                  <a:lnTo>
                    <a:pt x="43" y="782"/>
                  </a:lnTo>
                  <a:lnTo>
                    <a:pt x="32" y="782"/>
                  </a:lnTo>
                  <a:lnTo>
                    <a:pt x="20" y="782"/>
                  </a:lnTo>
                  <a:lnTo>
                    <a:pt x="12" y="782"/>
                  </a:lnTo>
                  <a:lnTo>
                    <a:pt x="6" y="782"/>
                  </a:lnTo>
                  <a:lnTo>
                    <a:pt x="2" y="782"/>
                  </a:lnTo>
                  <a:lnTo>
                    <a:pt x="0" y="782"/>
                  </a:lnTo>
                  <a:lnTo>
                    <a:pt x="2" y="794"/>
                  </a:lnTo>
                  <a:lnTo>
                    <a:pt x="8" y="820"/>
                  </a:lnTo>
                  <a:lnTo>
                    <a:pt x="16" y="851"/>
                  </a:lnTo>
                  <a:lnTo>
                    <a:pt x="22" y="876"/>
                  </a:lnTo>
                  <a:lnTo>
                    <a:pt x="28" y="893"/>
                  </a:lnTo>
                  <a:lnTo>
                    <a:pt x="36" y="909"/>
                  </a:lnTo>
                  <a:lnTo>
                    <a:pt x="41" y="924"/>
                  </a:lnTo>
                  <a:lnTo>
                    <a:pt x="43" y="938"/>
                  </a:lnTo>
                  <a:lnTo>
                    <a:pt x="40" y="961"/>
                  </a:lnTo>
                  <a:lnTo>
                    <a:pt x="38" y="994"/>
                  </a:lnTo>
                  <a:lnTo>
                    <a:pt x="40" y="1032"/>
                  </a:lnTo>
                  <a:lnTo>
                    <a:pt x="47" y="1065"/>
                  </a:lnTo>
                  <a:lnTo>
                    <a:pt x="53" y="1079"/>
                  </a:lnTo>
                  <a:lnTo>
                    <a:pt x="61" y="1095"/>
                  </a:lnTo>
                  <a:lnTo>
                    <a:pt x="71" y="1111"/>
                  </a:lnTo>
                  <a:lnTo>
                    <a:pt x="81" y="1125"/>
                  </a:lnTo>
                  <a:lnTo>
                    <a:pt x="88" y="1137"/>
                  </a:lnTo>
                  <a:lnTo>
                    <a:pt x="98" y="1149"/>
                  </a:lnTo>
                  <a:lnTo>
                    <a:pt x="106" y="1158"/>
                  </a:lnTo>
                  <a:lnTo>
                    <a:pt x="112" y="1165"/>
                  </a:lnTo>
                  <a:lnTo>
                    <a:pt x="124" y="1175"/>
                  </a:lnTo>
                  <a:lnTo>
                    <a:pt x="139" y="1186"/>
                  </a:lnTo>
                  <a:lnTo>
                    <a:pt x="153" y="1203"/>
                  </a:lnTo>
                  <a:lnTo>
                    <a:pt x="165" y="1236"/>
                  </a:lnTo>
                  <a:lnTo>
                    <a:pt x="171" y="1257"/>
                  </a:lnTo>
                  <a:lnTo>
                    <a:pt x="178" y="1274"/>
                  </a:lnTo>
                  <a:lnTo>
                    <a:pt x="184" y="1288"/>
                  </a:lnTo>
                  <a:lnTo>
                    <a:pt x="192" y="1300"/>
                  </a:lnTo>
                  <a:lnTo>
                    <a:pt x="200" y="1311"/>
                  </a:lnTo>
                  <a:lnTo>
                    <a:pt x="208" y="1318"/>
                  </a:lnTo>
                  <a:lnTo>
                    <a:pt x="216" y="1323"/>
                  </a:lnTo>
                  <a:lnTo>
                    <a:pt x="223" y="1327"/>
                  </a:lnTo>
                  <a:lnTo>
                    <a:pt x="235" y="1325"/>
                  </a:lnTo>
                  <a:lnTo>
                    <a:pt x="241" y="1316"/>
                  </a:lnTo>
                  <a:lnTo>
                    <a:pt x="247" y="1313"/>
                  </a:lnTo>
                  <a:lnTo>
                    <a:pt x="261" y="1318"/>
                  </a:lnTo>
                  <a:lnTo>
                    <a:pt x="276" y="1318"/>
                  </a:lnTo>
                  <a:lnTo>
                    <a:pt x="284" y="1295"/>
                  </a:lnTo>
                  <a:lnTo>
                    <a:pt x="292" y="1262"/>
                  </a:lnTo>
                  <a:lnTo>
                    <a:pt x="304" y="1233"/>
                  </a:lnTo>
                  <a:lnTo>
                    <a:pt x="317" y="1213"/>
                  </a:lnTo>
                  <a:lnTo>
                    <a:pt x="329" y="1201"/>
                  </a:lnTo>
                  <a:lnTo>
                    <a:pt x="341" y="1198"/>
                  </a:lnTo>
                  <a:lnTo>
                    <a:pt x="357" y="1199"/>
                  </a:lnTo>
                  <a:lnTo>
                    <a:pt x="374" y="1196"/>
                  </a:lnTo>
                  <a:lnTo>
                    <a:pt x="384" y="1184"/>
                  </a:lnTo>
                  <a:lnTo>
                    <a:pt x="388" y="1163"/>
                  </a:lnTo>
                  <a:lnTo>
                    <a:pt x="390" y="1137"/>
                  </a:lnTo>
                  <a:lnTo>
                    <a:pt x="392" y="1111"/>
                  </a:lnTo>
                  <a:lnTo>
                    <a:pt x="400" y="1088"/>
                  </a:lnTo>
                  <a:lnTo>
                    <a:pt x="411" y="1069"/>
                  </a:lnTo>
                  <a:lnTo>
                    <a:pt x="427" y="1051"/>
                  </a:lnTo>
                  <a:lnTo>
                    <a:pt x="439" y="1034"/>
                  </a:lnTo>
                  <a:lnTo>
                    <a:pt x="445" y="1015"/>
                  </a:lnTo>
                  <a:lnTo>
                    <a:pt x="450" y="992"/>
                  </a:lnTo>
                  <a:lnTo>
                    <a:pt x="458" y="961"/>
                  </a:lnTo>
                  <a:lnTo>
                    <a:pt x="464" y="945"/>
                  </a:lnTo>
                  <a:lnTo>
                    <a:pt x="470" y="931"/>
                  </a:lnTo>
                  <a:lnTo>
                    <a:pt x="476" y="921"/>
                  </a:lnTo>
                  <a:lnTo>
                    <a:pt x="484" y="914"/>
                  </a:lnTo>
                  <a:lnTo>
                    <a:pt x="494" y="910"/>
                  </a:lnTo>
                  <a:lnTo>
                    <a:pt x="505" y="910"/>
                  </a:lnTo>
                  <a:lnTo>
                    <a:pt x="521" y="914"/>
                  </a:lnTo>
                  <a:lnTo>
                    <a:pt x="539" y="923"/>
                  </a:lnTo>
                  <a:lnTo>
                    <a:pt x="558" y="933"/>
                  </a:lnTo>
                  <a:lnTo>
                    <a:pt x="580" y="945"/>
                  </a:lnTo>
                  <a:lnTo>
                    <a:pt x="603" y="956"/>
                  </a:lnTo>
                  <a:lnTo>
                    <a:pt x="625" y="968"/>
                  </a:lnTo>
                  <a:lnTo>
                    <a:pt x="644" y="980"/>
                  </a:lnTo>
                  <a:lnTo>
                    <a:pt x="664" y="994"/>
                  </a:lnTo>
                  <a:lnTo>
                    <a:pt x="679" y="1008"/>
                  </a:lnTo>
                  <a:lnTo>
                    <a:pt x="693" y="1024"/>
                  </a:lnTo>
                  <a:lnTo>
                    <a:pt x="705" y="1039"/>
                  </a:lnTo>
                  <a:lnTo>
                    <a:pt x="719" y="1053"/>
                  </a:lnTo>
                  <a:lnTo>
                    <a:pt x="732" y="1065"/>
                  </a:lnTo>
                  <a:lnTo>
                    <a:pt x="746" y="1076"/>
                  </a:lnTo>
                  <a:lnTo>
                    <a:pt x="760" y="1085"/>
                  </a:lnTo>
                  <a:lnTo>
                    <a:pt x="771" y="1092"/>
                  </a:lnTo>
                  <a:lnTo>
                    <a:pt x="783" y="1097"/>
                  </a:lnTo>
                  <a:lnTo>
                    <a:pt x="795" y="1099"/>
                  </a:lnTo>
                  <a:lnTo>
                    <a:pt x="811" y="1112"/>
                  </a:lnTo>
                  <a:lnTo>
                    <a:pt x="818" y="1140"/>
                  </a:lnTo>
                  <a:lnTo>
                    <a:pt x="824" y="1173"/>
                  </a:lnTo>
                  <a:lnTo>
                    <a:pt x="832" y="1203"/>
                  </a:lnTo>
                  <a:lnTo>
                    <a:pt x="836" y="1229"/>
                  </a:lnTo>
                  <a:lnTo>
                    <a:pt x="828" y="1262"/>
                  </a:lnTo>
                  <a:lnTo>
                    <a:pt x="818" y="1306"/>
                  </a:lnTo>
                  <a:lnTo>
                    <a:pt x="816" y="1365"/>
                  </a:lnTo>
                  <a:lnTo>
                    <a:pt x="822" y="1398"/>
                  </a:lnTo>
                  <a:lnTo>
                    <a:pt x="832" y="1426"/>
                  </a:lnTo>
                  <a:lnTo>
                    <a:pt x="848" y="1454"/>
                  </a:lnTo>
                  <a:lnTo>
                    <a:pt x="867" y="1478"/>
                  </a:lnTo>
                  <a:lnTo>
                    <a:pt x="889" y="1502"/>
                  </a:lnTo>
                  <a:lnTo>
                    <a:pt x="912" y="1527"/>
                  </a:lnTo>
                  <a:lnTo>
                    <a:pt x="936" y="1549"/>
                  </a:lnTo>
                  <a:lnTo>
                    <a:pt x="959" y="1574"/>
                  </a:lnTo>
                  <a:lnTo>
                    <a:pt x="987" y="1600"/>
                  </a:lnTo>
                  <a:lnTo>
                    <a:pt x="1018" y="1626"/>
                  </a:lnTo>
                  <a:lnTo>
                    <a:pt x="1051" y="1652"/>
                  </a:lnTo>
                  <a:lnTo>
                    <a:pt x="1083" y="1678"/>
                  </a:lnTo>
                  <a:lnTo>
                    <a:pt x="1112" y="1701"/>
                  </a:lnTo>
                  <a:lnTo>
                    <a:pt x="1133" y="1720"/>
                  </a:lnTo>
                  <a:lnTo>
                    <a:pt x="1147" y="1732"/>
                  </a:lnTo>
                  <a:lnTo>
                    <a:pt x="1147" y="1737"/>
                  </a:lnTo>
                  <a:lnTo>
                    <a:pt x="1139" y="1737"/>
                  </a:lnTo>
                  <a:lnTo>
                    <a:pt x="1128" y="1734"/>
                  </a:lnTo>
                  <a:lnTo>
                    <a:pt x="1112" y="1729"/>
                  </a:lnTo>
                  <a:lnTo>
                    <a:pt x="1094" y="1722"/>
                  </a:lnTo>
                  <a:lnTo>
                    <a:pt x="1079" y="1717"/>
                  </a:lnTo>
                  <a:lnTo>
                    <a:pt x="1061" y="1713"/>
                  </a:lnTo>
                  <a:lnTo>
                    <a:pt x="1047" y="1713"/>
                  </a:lnTo>
                  <a:lnTo>
                    <a:pt x="1036" y="1718"/>
                  </a:lnTo>
                  <a:lnTo>
                    <a:pt x="1020" y="1732"/>
                  </a:lnTo>
                  <a:lnTo>
                    <a:pt x="1012" y="1743"/>
                  </a:lnTo>
                  <a:lnTo>
                    <a:pt x="1004" y="1748"/>
                  </a:lnTo>
                  <a:lnTo>
                    <a:pt x="993" y="1743"/>
                  </a:lnTo>
                  <a:lnTo>
                    <a:pt x="975" y="1732"/>
                  </a:lnTo>
                  <a:lnTo>
                    <a:pt x="959" y="1727"/>
                  </a:lnTo>
                  <a:lnTo>
                    <a:pt x="951" y="1730"/>
                  </a:lnTo>
                  <a:lnTo>
                    <a:pt x="955" y="1748"/>
                  </a:lnTo>
                  <a:lnTo>
                    <a:pt x="961" y="1760"/>
                  </a:lnTo>
                  <a:lnTo>
                    <a:pt x="965" y="1772"/>
                  </a:lnTo>
                  <a:lnTo>
                    <a:pt x="971" y="1786"/>
                  </a:lnTo>
                  <a:lnTo>
                    <a:pt x="977" y="1800"/>
                  </a:lnTo>
                  <a:lnTo>
                    <a:pt x="985" y="1817"/>
                  </a:lnTo>
                  <a:lnTo>
                    <a:pt x="996" y="1833"/>
                  </a:lnTo>
                  <a:lnTo>
                    <a:pt x="1010" y="1854"/>
                  </a:lnTo>
                  <a:lnTo>
                    <a:pt x="1030" y="1875"/>
                  </a:lnTo>
                  <a:lnTo>
                    <a:pt x="1053" y="1898"/>
                  </a:lnTo>
                  <a:lnTo>
                    <a:pt x="1077" y="1920"/>
                  </a:lnTo>
                  <a:lnTo>
                    <a:pt x="1102" y="1941"/>
                  </a:lnTo>
                  <a:lnTo>
                    <a:pt x="1126" y="1962"/>
                  </a:lnTo>
                  <a:lnTo>
                    <a:pt x="1149" y="1981"/>
                  </a:lnTo>
                  <a:lnTo>
                    <a:pt x="1171" y="2000"/>
                  </a:lnTo>
                  <a:lnTo>
                    <a:pt x="1190" y="2019"/>
                  </a:lnTo>
                  <a:lnTo>
                    <a:pt x="1206" y="2037"/>
                  </a:lnTo>
                  <a:lnTo>
                    <a:pt x="1225" y="2066"/>
                  </a:lnTo>
                  <a:lnTo>
                    <a:pt x="1233" y="2087"/>
                  </a:lnTo>
                  <a:lnTo>
                    <a:pt x="1239" y="2100"/>
                  </a:lnTo>
                  <a:lnTo>
                    <a:pt x="1253" y="2103"/>
                  </a:lnTo>
                  <a:lnTo>
                    <a:pt x="1268" y="2103"/>
                  </a:lnTo>
                  <a:lnTo>
                    <a:pt x="1278" y="2103"/>
                  </a:lnTo>
                  <a:lnTo>
                    <a:pt x="1286" y="2105"/>
                  </a:lnTo>
                  <a:lnTo>
                    <a:pt x="1302" y="2113"/>
                  </a:lnTo>
                  <a:lnTo>
                    <a:pt x="1311" y="2119"/>
                  </a:lnTo>
                  <a:lnTo>
                    <a:pt x="1321" y="2122"/>
                  </a:lnTo>
                  <a:lnTo>
                    <a:pt x="1333" y="2127"/>
                  </a:lnTo>
                  <a:lnTo>
                    <a:pt x="1345" y="2131"/>
                  </a:lnTo>
                  <a:lnTo>
                    <a:pt x="1355" y="2134"/>
                  </a:lnTo>
                  <a:lnTo>
                    <a:pt x="1366" y="2136"/>
                  </a:lnTo>
                  <a:lnTo>
                    <a:pt x="1376" y="2140"/>
                  </a:lnTo>
                  <a:lnTo>
                    <a:pt x="1386" y="2141"/>
                  </a:lnTo>
                  <a:lnTo>
                    <a:pt x="1403" y="2148"/>
                  </a:lnTo>
                  <a:lnTo>
                    <a:pt x="1417" y="2160"/>
                  </a:lnTo>
                  <a:lnTo>
                    <a:pt x="1427" y="2178"/>
                  </a:lnTo>
                  <a:lnTo>
                    <a:pt x="1429" y="2202"/>
                  </a:lnTo>
                  <a:lnTo>
                    <a:pt x="1427" y="2232"/>
                  </a:lnTo>
                  <a:lnTo>
                    <a:pt x="1427" y="2261"/>
                  </a:lnTo>
                  <a:lnTo>
                    <a:pt x="1437" y="2289"/>
                  </a:lnTo>
                  <a:lnTo>
                    <a:pt x="1462" y="2312"/>
                  </a:lnTo>
                  <a:lnTo>
                    <a:pt x="1480" y="2321"/>
                  </a:lnTo>
                  <a:lnTo>
                    <a:pt x="1497" y="2326"/>
                  </a:lnTo>
                  <a:lnTo>
                    <a:pt x="1515" y="2329"/>
                  </a:lnTo>
                  <a:lnTo>
                    <a:pt x="1533" y="2331"/>
                  </a:lnTo>
                  <a:lnTo>
                    <a:pt x="1552" y="2329"/>
                  </a:lnTo>
                  <a:lnTo>
                    <a:pt x="1574" y="2324"/>
                  </a:lnTo>
                  <a:lnTo>
                    <a:pt x="1599" y="2317"/>
                  </a:lnTo>
                  <a:lnTo>
                    <a:pt x="1625" y="2307"/>
                  </a:lnTo>
                  <a:lnTo>
                    <a:pt x="1652" y="2296"/>
                  </a:lnTo>
                  <a:lnTo>
                    <a:pt x="1681" y="2291"/>
                  </a:lnTo>
                  <a:lnTo>
                    <a:pt x="1707" y="2288"/>
                  </a:lnTo>
                  <a:lnTo>
                    <a:pt x="1728" y="2289"/>
                  </a:lnTo>
                  <a:lnTo>
                    <a:pt x="1746" y="2291"/>
                  </a:lnTo>
                  <a:lnTo>
                    <a:pt x="1756" y="2294"/>
                  </a:lnTo>
                  <a:lnTo>
                    <a:pt x="1760" y="2300"/>
                  </a:lnTo>
                  <a:lnTo>
                    <a:pt x="1752" y="2303"/>
                  </a:lnTo>
                  <a:lnTo>
                    <a:pt x="1736" y="2308"/>
                  </a:lnTo>
                  <a:lnTo>
                    <a:pt x="1734" y="2314"/>
                  </a:lnTo>
                  <a:lnTo>
                    <a:pt x="1746" y="2315"/>
                  </a:lnTo>
                  <a:lnTo>
                    <a:pt x="1769" y="2317"/>
                  </a:lnTo>
                  <a:lnTo>
                    <a:pt x="1783" y="2319"/>
                  </a:lnTo>
                  <a:lnTo>
                    <a:pt x="1795" y="2322"/>
                  </a:lnTo>
                  <a:lnTo>
                    <a:pt x="1807" y="2328"/>
                  </a:lnTo>
                  <a:lnTo>
                    <a:pt x="1818" y="2335"/>
                  </a:lnTo>
                  <a:lnTo>
                    <a:pt x="1828" y="2341"/>
                  </a:lnTo>
                  <a:lnTo>
                    <a:pt x="1840" y="2348"/>
                  </a:lnTo>
                  <a:lnTo>
                    <a:pt x="1852" y="2355"/>
                  </a:lnTo>
                  <a:lnTo>
                    <a:pt x="1865" y="2359"/>
                  </a:lnTo>
                  <a:lnTo>
                    <a:pt x="1883" y="2364"/>
                  </a:lnTo>
                  <a:lnTo>
                    <a:pt x="1906" y="2369"/>
                  </a:lnTo>
                  <a:lnTo>
                    <a:pt x="1936" y="2375"/>
                  </a:lnTo>
                  <a:lnTo>
                    <a:pt x="1965" y="2383"/>
                  </a:lnTo>
                  <a:lnTo>
                    <a:pt x="1996" y="2394"/>
                  </a:lnTo>
                  <a:lnTo>
                    <a:pt x="2024" y="2406"/>
                  </a:lnTo>
                  <a:lnTo>
                    <a:pt x="2047" y="2420"/>
                  </a:lnTo>
                  <a:lnTo>
                    <a:pt x="2063" y="2436"/>
                  </a:lnTo>
                  <a:lnTo>
                    <a:pt x="2077" y="2455"/>
                  </a:lnTo>
                  <a:lnTo>
                    <a:pt x="2094" y="2476"/>
                  </a:lnTo>
                  <a:lnTo>
                    <a:pt x="2114" y="2496"/>
                  </a:lnTo>
                  <a:lnTo>
                    <a:pt x="2137" y="2517"/>
                  </a:lnTo>
                  <a:lnTo>
                    <a:pt x="2159" y="2536"/>
                  </a:lnTo>
                  <a:lnTo>
                    <a:pt x="2180" y="2554"/>
                  </a:lnTo>
                  <a:lnTo>
                    <a:pt x="2202" y="2568"/>
                  </a:lnTo>
                  <a:lnTo>
                    <a:pt x="2221" y="2578"/>
                  </a:lnTo>
                  <a:lnTo>
                    <a:pt x="2239" y="2585"/>
                  </a:lnTo>
                  <a:lnTo>
                    <a:pt x="2255" y="2590"/>
                  </a:lnTo>
                  <a:lnTo>
                    <a:pt x="2268" y="2596"/>
                  </a:lnTo>
                  <a:lnTo>
                    <a:pt x="2280" y="2601"/>
                  </a:lnTo>
                  <a:lnTo>
                    <a:pt x="2290" y="2606"/>
                  </a:lnTo>
                  <a:lnTo>
                    <a:pt x="2300" y="2615"/>
                  </a:lnTo>
                  <a:lnTo>
                    <a:pt x="2309" y="2624"/>
                  </a:lnTo>
                  <a:lnTo>
                    <a:pt x="2317" y="2634"/>
                  </a:lnTo>
                  <a:lnTo>
                    <a:pt x="2325" y="2644"/>
                  </a:lnTo>
                  <a:lnTo>
                    <a:pt x="2337" y="2653"/>
                  </a:lnTo>
                  <a:lnTo>
                    <a:pt x="2347" y="2658"/>
                  </a:lnTo>
                  <a:lnTo>
                    <a:pt x="2358" y="2664"/>
                  </a:lnTo>
                  <a:lnTo>
                    <a:pt x="2368" y="2669"/>
                  </a:lnTo>
                  <a:lnTo>
                    <a:pt x="2380" y="2677"/>
                  </a:lnTo>
                  <a:lnTo>
                    <a:pt x="2390" y="2686"/>
                  </a:lnTo>
                  <a:lnTo>
                    <a:pt x="2398" y="2700"/>
                  </a:lnTo>
                  <a:lnTo>
                    <a:pt x="2405" y="2714"/>
                  </a:lnTo>
                  <a:lnTo>
                    <a:pt x="2415" y="2724"/>
                  </a:lnTo>
                  <a:lnTo>
                    <a:pt x="2423" y="2731"/>
                  </a:lnTo>
                  <a:lnTo>
                    <a:pt x="2433" y="2737"/>
                  </a:lnTo>
                  <a:lnTo>
                    <a:pt x="2443" y="2738"/>
                  </a:lnTo>
                  <a:lnTo>
                    <a:pt x="2452" y="2740"/>
                  </a:lnTo>
                  <a:lnTo>
                    <a:pt x="2462" y="2742"/>
                  </a:lnTo>
                  <a:lnTo>
                    <a:pt x="2472" y="2744"/>
                  </a:lnTo>
                  <a:lnTo>
                    <a:pt x="2484" y="2745"/>
                  </a:lnTo>
                  <a:lnTo>
                    <a:pt x="2495" y="2744"/>
                  </a:lnTo>
                  <a:lnTo>
                    <a:pt x="2507" y="2742"/>
                  </a:lnTo>
                  <a:lnTo>
                    <a:pt x="2521" y="2737"/>
                  </a:lnTo>
                  <a:lnTo>
                    <a:pt x="2531" y="2731"/>
                  </a:lnTo>
                  <a:lnTo>
                    <a:pt x="2540" y="2724"/>
                  </a:lnTo>
                  <a:lnTo>
                    <a:pt x="2546" y="2716"/>
                  </a:lnTo>
                  <a:lnTo>
                    <a:pt x="2548" y="2705"/>
                  </a:lnTo>
                  <a:lnTo>
                    <a:pt x="2548" y="2695"/>
                  </a:lnTo>
                  <a:lnTo>
                    <a:pt x="2544" y="2683"/>
                  </a:lnTo>
                  <a:lnTo>
                    <a:pt x="2540" y="2671"/>
                  </a:lnTo>
                  <a:lnTo>
                    <a:pt x="2535" y="2660"/>
                  </a:lnTo>
                  <a:lnTo>
                    <a:pt x="2525" y="2648"/>
                  </a:lnTo>
                  <a:lnTo>
                    <a:pt x="2513" y="2637"/>
                  </a:lnTo>
                  <a:lnTo>
                    <a:pt x="2499" y="2629"/>
                  </a:lnTo>
                  <a:lnTo>
                    <a:pt x="2484" y="2620"/>
                  </a:lnTo>
                  <a:lnTo>
                    <a:pt x="2466" y="2611"/>
                  </a:lnTo>
                  <a:lnTo>
                    <a:pt x="2446" y="2603"/>
                  </a:lnTo>
                  <a:lnTo>
                    <a:pt x="2429" y="2592"/>
                  </a:lnTo>
                  <a:lnTo>
                    <a:pt x="2413" y="2582"/>
                  </a:lnTo>
                  <a:lnTo>
                    <a:pt x="2399" y="2570"/>
                  </a:lnTo>
                  <a:lnTo>
                    <a:pt x="2388" y="2559"/>
                  </a:lnTo>
                  <a:lnTo>
                    <a:pt x="2378" y="2549"/>
                  </a:lnTo>
                  <a:lnTo>
                    <a:pt x="2372" y="2540"/>
                  </a:lnTo>
                  <a:lnTo>
                    <a:pt x="2362" y="2526"/>
                  </a:lnTo>
                  <a:lnTo>
                    <a:pt x="2351" y="2516"/>
                  </a:lnTo>
                  <a:lnTo>
                    <a:pt x="2335" y="2509"/>
                  </a:lnTo>
                  <a:lnTo>
                    <a:pt x="2317" y="2496"/>
                  </a:lnTo>
                  <a:lnTo>
                    <a:pt x="2309" y="2486"/>
                  </a:lnTo>
                  <a:lnTo>
                    <a:pt x="2302" y="2467"/>
                  </a:lnTo>
                  <a:lnTo>
                    <a:pt x="2294" y="2444"/>
                  </a:lnTo>
                  <a:lnTo>
                    <a:pt x="2288" y="2420"/>
                  </a:lnTo>
                  <a:lnTo>
                    <a:pt x="2282" y="2394"/>
                  </a:lnTo>
                  <a:lnTo>
                    <a:pt x="2274" y="2371"/>
                  </a:lnTo>
                  <a:lnTo>
                    <a:pt x="2264" y="2350"/>
                  </a:lnTo>
                  <a:lnTo>
                    <a:pt x="2255" y="2336"/>
                  </a:lnTo>
                  <a:lnTo>
                    <a:pt x="2241" y="2326"/>
                  </a:lnTo>
                  <a:lnTo>
                    <a:pt x="2221" y="2315"/>
                  </a:lnTo>
                  <a:lnTo>
                    <a:pt x="2202" y="2305"/>
                  </a:lnTo>
                  <a:lnTo>
                    <a:pt x="2180" y="2294"/>
                  </a:lnTo>
                  <a:lnTo>
                    <a:pt x="2161" y="2284"/>
                  </a:lnTo>
                  <a:lnTo>
                    <a:pt x="2141" y="2274"/>
                  </a:lnTo>
                  <a:lnTo>
                    <a:pt x="2127" y="2263"/>
                  </a:lnTo>
                  <a:lnTo>
                    <a:pt x="2116" y="2251"/>
                  </a:lnTo>
                  <a:lnTo>
                    <a:pt x="2106" y="2239"/>
                  </a:lnTo>
                  <a:lnTo>
                    <a:pt x="2090" y="2227"/>
                  </a:lnTo>
                  <a:lnTo>
                    <a:pt x="2073" y="2213"/>
                  </a:lnTo>
                  <a:lnTo>
                    <a:pt x="2055" y="2200"/>
                  </a:lnTo>
                  <a:lnTo>
                    <a:pt x="2037" y="2187"/>
                  </a:lnTo>
                  <a:lnTo>
                    <a:pt x="2022" y="2174"/>
                  </a:lnTo>
                  <a:lnTo>
                    <a:pt x="2010" y="2160"/>
                  </a:lnTo>
                  <a:lnTo>
                    <a:pt x="2004" y="2147"/>
                  </a:lnTo>
                  <a:lnTo>
                    <a:pt x="1998" y="2134"/>
                  </a:lnTo>
                  <a:lnTo>
                    <a:pt x="1992" y="2126"/>
                  </a:lnTo>
                  <a:lnTo>
                    <a:pt x="1987" y="2120"/>
                  </a:lnTo>
                  <a:lnTo>
                    <a:pt x="1979" y="2115"/>
                  </a:lnTo>
                  <a:lnTo>
                    <a:pt x="1969" y="2112"/>
                  </a:lnTo>
                  <a:lnTo>
                    <a:pt x="1961" y="2106"/>
                  </a:lnTo>
                  <a:lnTo>
                    <a:pt x="1953" y="2100"/>
                  </a:lnTo>
                  <a:lnTo>
                    <a:pt x="1946" y="2089"/>
                  </a:lnTo>
                  <a:lnTo>
                    <a:pt x="1938" y="2075"/>
                  </a:lnTo>
                  <a:lnTo>
                    <a:pt x="1928" y="2059"/>
                  </a:lnTo>
                  <a:lnTo>
                    <a:pt x="1918" y="2042"/>
                  </a:lnTo>
                  <a:lnTo>
                    <a:pt x="1908" y="2025"/>
                  </a:lnTo>
                  <a:lnTo>
                    <a:pt x="1897" y="2007"/>
                  </a:lnTo>
                  <a:lnTo>
                    <a:pt x="1885" y="1990"/>
                  </a:lnTo>
                  <a:lnTo>
                    <a:pt x="1873" y="1976"/>
                  </a:lnTo>
                  <a:lnTo>
                    <a:pt x="1859" y="1965"/>
                  </a:lnTo>
                  <a:lnTo>
                    <a:pt x="1846" y="1955"/>
                  </a:lnTo>
                  <a:lnTo>
                    <a:pt x="1834" y="1945"/>
                  </a:lnTo>
                  <a:lnTo>
                    <a:pt x="1822" y="1934"/>
                  </a:lnTo>
                  <a:lnTo>
                    <a:pt x="1810" y="1922"/>
                  </a:lnTo>
                  <a:lnTo>
                    <a:pt x="1799" y="1913"/>
                  </a:lnTo>
                  <a:lnTo>
                    <a:pt x="1789" y="1905"/>
                  </a:lnTo>
                  <a:lnTo>
                    <a:pt x="1779" y="1898"/>
                  </a:lnTo>
                  <a:lnTo>
                    <a:pt x="1769" y="1894"/>
                  </a:lnTo>
                  <a:lnTo>
                    <a:pt x="1758" y="1891"/>
                  </a:lnTo>
                  <a:lnTo>
                    <a:pt x="1746" y="1885"/>
                  </a:lnTo>
                  <a:lnTo>
                    <a:pt x="1734" y="1877"/>
                  </a:lnTo>
                  <a:lnTo>
                    <a:pt x="1722" y="1868"/>
                  </a:lnTo>
                  <a:lnTo>
                    <a:pt x="1711" y="1858"/>
                  </a:lnTo>
                  <a:lnTo>
                    <a:pt x="1703" y="1847"/>
                  </a:lnTo>
                  <a:lnTo>
                    <a:pt x="1695" y="1838"/>
                  </a:lnTo>
                  <a:lnTo>
                    <a:pt x="1689" y="1828"/>
                  </a:lnTo>
                  <a:lnTo>
                    <a:pt x="1677" y="1809"/>
                  </a:lnTo>
                  <a:lnTo>
                    <a:pt x="1660" y="1790"/>
                  </a:lnTo>
                  <a:lnTo>
                    <a:pt x="1646" y="1776"/>
                  </a:lnTo>
                  <a:lnTo>
                    <a:pt x="1640" y="1770"/>
                  </a:lnTo>
                  <a:lnTo>
                    <a:pt x="1638" y="1762"/>
                  </a:lnTo>
                  <a:lnTo>
                    <a:pt x="1634" y="1743"/>
                  </a:lnTo>
                  <a:lnTo>
                    <a:pt x="1630" y="1718"/>
                  </a:lnTo>
                  <a:lnTo>
                    <a:pt x="1634" y="1699"/>
                  </a:lnTo>
                  <a:lnTo>
                    <a:pt x="1634" y="1687"/>
                  </a:lnTo>
                  <a:lnTo>
                    <a:pt x="1623" y="1675"/>
                  </a:lnTo>
                  <a:lnTo>
                    <a:pt x="1605" y="1663"/>
                  </a:lnTo>
                  <a:lnTo>
                    <a:pt x="1593" y="1647"/>
                  </a:lnTo>
                  <a:lnTo>
                    <a:pt x="1587" y="1623"/>
                  </a:lnTo>
                  <a:lnTo>
                    <a:pt x="1585" y="1589"/>
                  </a:lnTo>
                  <a:lnTo>
                    <a:pt x="1580" y="1556"/>
                  </a:lnTo>
                  <a:lnTo>
                    <a:pt x="1566" y="1530"/>
                  </a:lnTo>
                  <a:lnTo>
                    <a:pt x="1546" y="1513"/>
                  </a:lnTo>
                  <a:lnTo>
                    <a:pt x="1531" y="1495"/>
                  </a:lnTo>
                  <a:lnTo>
                    <a:pt x="1519" y="1483"/>
                  </a:lnTo>
                  <a:lnTo>
                    <a:pt x="1515" y="1478"/>
                  </a:lnTo>
                  <a:lnTo>
                    <a:pt x="1511" y="1471"/>
                  </a:lnTo>
                  <a:lnTo>
                    <a:pt x="1503" y="1454"/>
                  </a:lnTo>
                  <a:lnTo>
                    <a:pt x="1488" y="1431"/>
                  </a:lnTo>
                  <a:lnTo>
                    <a:pt x="1466" y="1407"/>
                  </a:lnTo>
                  <a:lnTo>
                    <a:pt x="1454" y="1398"/>
                  </a:lnTo>
                  <a:lnTo>
                    <a:pt x="1445" y="1389"/>
                  </a:lnTo>
                  <a:lnTo>
                    <a:pt x="1435" y="1384"/>
                  </a:lnTo>
                  <a:lnTo>
                    <a:pt x="1427" y="1377"/>
                  </a:lnTo>
                  <a:lnTo>
                    <a:pt x="1417" y="1374"/>
                  </a:lnTo>
                  <a:lnTo>
                    <a:pt x="1411" y="1368"/>
                  </a:lnTo>
                  <a:lnTo>
                    <a:pt x="1403" y="1365"/>
                  </a:lnTo>
                  <a:lnTo>
                    <a:pt x="1398" y="1360"/>
                  </a:lnTo>
                  <a:lnTo>
                    <a:pt x="1384" y="1347"/>
                  </a:lnTo>
                  <a:lnTo>
                    <a:pt x="1368" y="1334"/>
                  </a:lnTo>
                  <a:lnTo>
                    <a:pt x="1358" y="1318"/>
                  </a:lnTo>
                  <a:lnTo>
                    <a:pt x="1364" y="1304"/>
                  </a:lnTo>
                  <a:lnTo>
                    <a:pt x="1374" y="1288"/>
                  </a:lnTo>
                  <a:lnTo>
                    <a:pt x="1376" y="1269"/>
                  </a:lnTo>
                  <a:lnTo>
                    <a:pt x="1372" y="1250"/>
                  </a:lnTo>
                  <a:lnTo>
                    <a:pt x="1364" y="1233"/>
                  </a:lnTo>
                  <a:lnTo>
                    <a:pt x="1360" y="1196"/>
                  </a:lnTo>
                  <a:lnTo>
                    <a:pt x="1360" y="1139"/>
                  </a:lnTo>
                  <a:lnTo>
                    <a:pt x="1362" y="1085"/>
                  </a:lnTo>
                  <a:lnTo>
                    <a:pt x="1364" y="1062"/>
                  </a:lnTo>
                  <a:lnTo>
                    <a:pt x="1392" y="1018"/>
                  </a:lnTo>
                  <a:lnTo>
                    <a:pt x="1488" y="1024"/>
                  </a:lnTo>
                  <a:lnTo>
                    <a:pt x="1488" y="1029"/>
                  </a:lnTo>
                  <a:lnTo>
                    <a:pt x="1490" y="1041"/>
                  </a:lnTo>
                  <a:lnTo>
                    <a:pt x="1499" y="1058"/>
                  </a:lnTo>
                  <a:lnTo>
                    <a:pt x="1521" y="1079"/>
                  </a:lnTo>
                  <a:lnTo>
                    <a:pt x="1533" y="1090"/>
                  </a:lnTo>
                  <a:lnTo>
                    <a:pt x="1544" y="1100"/>
                  </a:lnTo>
                  <a:lnTo>
                    <a:pt x="1552" y="1109"/>
                  </a:lnTo>
                  <a:lnTo>
                    <a:pt x="1560" y="1118"/>
                  </a:lnTo>
                  <a:lnTo>
                    <a:pt x="1568" y="1126"/>
                  </a:lnTo>
                  <a:lnTo>
                    <a:pt x="1574" y="1133"/>
                  </a:lnTo>
                  <a:lnTo>
                    <a:pt x="1578" y="1142"/>
                  </a:lnTo>
                  <a:lnTo>
                    <a:pt x="1582" y="1151"/>
                  </a:lnTo>
                  <a:lnTo>
                    <a:pt x="1587" y="1159"/>
                  </a:lnTo>
                  <a:lnTo>
                    <a:pt x="1595" y="1166"/>
                  </a:lnTo>
                  <a:lnTo>
                    <a:pt x="1605" y="1173"/>
                  </a:lnTo>
                  <a:lnTo>
                    <a:pt x="1615" y="1179"/>
                  </a:lnTo>
                  <a:lnTo>
                    <a:pt x="1627" y="1184"/>
                  </a:lnTo>
                  <a:lnTo>
                    <a:pt x="1640" y="1187"/>
                  </a:lnTo>
                  <a:lnTo>
                    <a:pt x="1654" y="1189"/>
                  </a:lnTo>
                  <a:lnTo>
                    <a:pt x="1668" y="1189"/>
                  </a:lnTo>
                  <a:lnTo>
                    <a:pt x="1681" y="1187"/>
                  </a:lnTo>
                  <a:lnTo>
                    <a:pt x="1693" y="1184"/>
                  </a:lnTo>
                  <a:lnTo>
                    <a:pt x="1705" y="1179"/>
                  </a:lnTo>
                  <a:lnTo>
                    <a:pt x="1715" y="1172"/>
                  </a:lnTo>
                  <a:lnTo>
                    <a:pt x="1722" y="1165"/>
                  </a:lnTo>
                  <a:lnTo>
                    <a:pt x="1728" y="1156"/>
                  </a:lnTo>
                  <a:lnTo>
                    <a:pt x="1734" y="1146"/>
                  </a:lnTo>
                  <a:lnTo>
                    <a:pt x="1736" y="1137"/>
                  </a:lnTo>
                  <a:lnTo>
                    <a:pt x="1740" y="1126"/>
                  </a:lnTo>
                  <a:lnTo>
                    <a:pt x="1746" y="1112"/>
                  </a:lnTo>
                  <a:lnTo>
                    <a:pt x="1756" y="1095"/>
                  </a:lnTo>
                  <a:lnTo>
                    <a:pt x="1765" y="1079"/>
                  </a:lnTo>
                  <a:lnTo>
                    <a:pt x="1775" y="1062"/>
                  </a:lnTo>
                  <a:lnTo>
                    <a:pt x="1785" y="1048"/>
                  </a:lnTo>
                  <a:lnTo>
                    <a:pt x="1793" y="1036"/>
                  </a:lnTo>
                  <a:lnTo>
                    <a:pt x="1801" y="1027"/>
                  </a:lnTo>
                  <a:lnTo>
                    <a:pt x="1807" y="1022"/>
                  </a:lnTo>
                  <a:lnTo>
                    <a:pt x="1814" y="1018"/>
                  </a:lnTo>
                  <a:lnTo>
                    <a:pt x="1822" y="1017"/>
                  </a:lnTo>
                  <a:lnTo>
                    <a:pt x="1832" y="1015"/>
                  </a:lnTo>
                  <a:lnTo>
                    <a:pt x="1842" y="1015"/>
                  </a:lnTo>
                  <a:lnTo>
                    <a:pt x="1852" y="1017"/>
                  </a:lnTo>
                  <a:lnTo>
                    <a:pt x="1863" y="1018"/>
                  </a:lnTo>
                  <a:lnTo>
                    <a:pt x="1875" y="1024"/>
                  </a:lnTo>
                  <a:lnTo>
                    <a:pt x="1889" y="1029"/>
                  </a:lnTo>
                  <a:lnTo>
                    <a:pt x="1904" y="1034"/>
                  </a:lnTo>
                  <a:lnTo>
                    <a:pt x="1924" y="1038"/>
                  </a:lnTo>
                  <a:lnTo>
                    <a:pt x="1944" y="1039"/>
                  </a:lnTo>
                  <a:lnTo>
                    <a:pt x="1963" y="1038"/>
                  </a:lnTo>
                  <a:lnTo>
                    <a:pt x="1983" y="1036"/>
                  </a:lnTo>
                  <a:lnTo>
                    <a:pt x="2002" y="1029"/>
                  </a:lnTo>
                  <a:lnTo>
                    <a:pt x="2020" y="1018"/>
                  </a:lnTo>
                  <a:lnTo>
                    <a:pt x="2036" y="1010"/>
                  </a:lnTo>
                  <a:lnTo>
                    <a:pt x="2053" y="1008"/>
                  </a:lnTo>
                  <a:lnTo>
                    <a:pt x="2069" y="1013"/>
                  </a:lnTo>
                  <a:lnTo>
                    <a:pt x="2082" y="1020"/>
                  </a:lnTo>
                  <a:lnTo>
                    <a:pt x="2096" y="1031"/>
                  </a:lnTo>
                  <a:lnTo>
                    <a:pt x="2108" y="1041"/>
                  </a:lnTo>
                  <a:lnTo>
                    <a:pt x="2118" y="1050"/>
                  </a:lnTo>
                  <a:lnTo>
                    <a:pt x="2126" y="1057"/>
                  </a:lnTo>
                  <a:lnTo>
                    <a:pt x="2133" y="1062"/>
                  </a:lnTo>
                  <a:lnTo>
                    <a:pt x="2145" y="1067"/>
                  </a:lnTo>
                  <a:lnTo>
                    <a:pt x="2161" y="1071"/>
                  </a:lnTo>
                  <a:lnTo>
                    <a:pt x="2178" y="1072"/>
                  </a:lnTo>
                  <a:lnTo>
                    <a:pt x="2196" y="1074"/>
                  </a:lnTo>
                  <a:lnTo>
                    <a:pt x="2216" y="1072"/>
                  </a:lnTo>
                  <a:lnTo>
                    <a:pt x="2235" y="1069"/>
                  </a:lnTo>
                  <a:lnTo>
                    <a:pt x="2255" y="1062"/>
                  </a:lnTo>
                  <a:lnTo>
                    <a:pt x="2257" y="1064"/>
                  </a:lnTo>
                  <a:lnTo>
                    <a:pt x="2263" y="1065"/>
                  </a:lnTo>
                  <a:lnTo>
                    <a:pt x="2270" y="1069"/>
                  </a:lnTo>
                  <a:lnTo>
                    <a:pt x="2282" y="1071"/>
                  </a:lnTo>
                  <a:lnTo>
                    <a:pt x="2296" y="1074"/>
                  </a:lnTo>
                  <a:lnTo>
                    <a:pt x="2308" y="1076"/>
                  </a:lnTo>
                  <a:lnTo>
                    <a:pt x="2321" y="1074"/>
                  </a:lnTo>
                  <a:lnTo>
                    <a:pt x="2335" y="1071"/>
                  </a:lnTo>
                  <a:lnTo>
                    <a:pt x="2339" y="1072"/>
                  </a:lnTo>
                  <a:lnTo>
                    <a:pt x="2347" y="1078"/>
                  </a:lnTo>
                  <a:lnTo>
                    <a:pt x="2362" y="1085"/>
                  </a:lnTo>
                  <a:lnTo>
                    <a:pt x="2380" y="1093"/>
                  </a:lnTo>
                  <a:lnTo>
                    <a:pt x="2399" y="1099"/>
                  </a:lnTo>
                  <a:lnTo>
                    <a:pt x="2423" y="1100"/>
                  </a:lnTo>
                  <a:lnTo>
                    <a:pt x="2445" y="1099"/>
                  </a:lnTo>
                  <a:lnTo>
                    <a:pt x="2468" y="1090"/>
                  </a:lnTo>
                  <a:lnTo>
                    <a:pt x="2470" y="1090"/>
                  </a:lnTo>
                  <a:lnTo>
                    <a:pt x="2474" y="1088"/>
                  </a:lnTo>
                  <a:lnTo>
                    <a:pt x="2482" y="1086"/>
                  </a:lnTo>
                  <a:lnTo>
                    <a:pt x="2490" y="1086"/>
                  </a:lnTo>
                  <a:lnTo>
                    <a:pt x="2499" y="1088"/>
                  </a:lnTo>
                  <a:lnTo>
                    <a:pt x="2509" y="1092"/>
                  </a:lnTo>
                  <a:lnTo>
                    <a:pt x="2519" y="1099"/>
                  </a:lnTo>
                  <a:lnTo>
                    <a:pt x="2527" y="1109"/>
                  </a:lnTo>
                  <a:lnTo>
                    <a:pt x="2538" y="1119"/>
                  </a:lnTo>
                  <a:lnTo>
                    <a:pt x="2556" y="1128"/>
                  </a:lnTo>
                  <a:lnTo>
                    <a:pt x="2576" y="1133"/>
                  </a:lnTo>
                  <a:lnTo>
                    <a:pt x="2599" y="1135"/>
                  </a:lnTo>
                  <a:lnTo>
                    <a:pt x="2623" y="1132"/>
                  </a:lnTo>
                  <a:lnTo>
                    <a:pt x="2646" y="1123"/>
                  </a:lnTo>
                  <a:lnTo>
                    <a:pt x="2666" y="1109"/>
                  </a:lnTo>
                  <a:lnTo>
                    <a:pt x="2681" y="1090"/>
                  </a:lnTo>
                  <a:lnTo>
                    <a:pt x="2685" y="1085"/>
                  </a:lnTo>
                  <a:lnTo>
                    <a:pt x="2697" y="1078"/>
                  </a:lnTo>
                  <a:lnTo>
                    <a:pt x="2709" y="1079"/>
                  </a:lnTo>
                  <a:lnTo>
                    <a:pt x="2722" y="1099"/>
                  </a:lnTo>
                  <a:lnTo>
                    <a:pt x="2732" y="1112"/>
                  </a:lnTo>
                  <a:lnTo>
                    <a:pt x="2746" y="1119"/>
                  </a:lnTo>
                  <a:lnTo>
                    <a:pt x="2763" y="1121"/>
                  </a:lnTo>
                  <a:lnTo>
                    <a:pt x="2783" y="1119"/>
                  </a:lnTo>
                  <a:lnTo>
                    <a:pt x="2801" y="1116"/>
                  </a:lnTo>
                  <a:lnTo>
                    <a:pt x="2816" y="1111"/>
                  </a:lnTo>
                  <a:lnTo>
                    <a:pt x="2826" y="1104"/>
                  </a:lnTo>
                  <a:lnTo>
                    <a:pt x="2830" y="1099"/>
                  </a:lnTo>
                  <a:lnTo>
                    <a:pt x="2836" y="1092"/>
                  </a:lnTo>
                  <a:lnTo>
                    <a:pt x="2852" y="1088"/>
                  </a:lnTo>
                  <a:lnTo>
                    <a:pt x="2867" y="1090"/>
                  </a:lnTo>
                  <a:lnTo>
                    <a:pt x="2873" y="1090"/>
                  </a:lnTo>
                  <a:lnTo>
                    <a:pt x="2936" y="1099"/>
                  </a:lnTo>
                  <a:close/>
                </a:path>
              </a:pathLst>
            </a:custGeom>
            <a:solidFill>
              <a:schemeClr val="tx1">
                <a:lumMod val="50000"/>
                <a:lumOff val="50000"/>
                <a:alpha val="89803"/>
              </a:schemeClr>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grpSp>
          <p:nvGrpSpPr>
            <p:cNvPr id="12" name="Group 5">
              <a:extLst>
                <a:ext uri="{FF2B5EF4-FFF2-40B4-BE49-F238E27FC236}">
                  <a16:creationId xmlns:a16="http://schemas.microsoft.com/office/drawing/2014/main" id="{75665299-F5CA-4B90-B197-F9EEA9F633ED}"/>
                </a:ext>
              </a:extLst>
            </p:cNvPr>
            <p:cNvGrpSpPr>
              <a:grpSpLocks/>
            </p:cNvGrpSpPr>
            <p:nvPr/>
          </p:nvGrpSpPr>
          <p:grpSpPr bwMode="auto">
            <a:xfrm>
              <a:off x="3061" y="2424"/>
              <a:ext cx="2586" cy="1874"/>
              <a:chOff x="3061" y="2424"/>
              <a:chExt cx="2586" cy="1874"/>
            </a:xfrm>
          </p:grpSpPr>
          <p:sp>
            <p:nvSpPr>
              <p:cNvPr id="16" name="Freeform 6">
                <a:extLst>
                  <a:ext uri="{FF2B5EF4-FFF2-40B4-BE49-F238E27FC236}">
                    <a16:creationId xmlns:a16="http://schemas.microsoft.com/office/drawing/2014/main" id="{7C6F3E7C-6B54-4549-96FC-61A43858D0B7}"/>
                  </a:ext>
                </a:extLst>
              </p:cNvPr>
              <p:cNvSpPr>
                <a:spLocks/>
              </p:cNvSpPr>
              <p:nvPr/>
            </p:nvSpPr>
            <p:spPr bwMode="auto">
              <a:xfrm>
                <a:off x="4351" y="4071"/>
                <a:ext cx="4" cy="6"/>
              </a:xfrm>
              <a:custGeom>
                <a:avLst/>
                <a:gdLst>
                  <a:gd name="T0" fmla="*/ 0 w 6"/>
                  <a:gd name="T1" fmla="*/ 0 h 11"/>
                  <a:gd name="T2" fmla="*/ 1 w 6"/>
                  <a:gd name="T3" fmla="*/ 1 h 11"/>
                  <a:gd name="T4" fmla="*/ 1 w 6"/>
                  <a:gd name="T5" fmla="*/ 1 h 11"/>
                  <a:gd name="T6" fmla="*/ 1 w 6"/>
                  <a:gd name="T7" fmla="*/ 1 h 11"/>
                  <a:gd name="T8" fmla="*/ 1 w 6"/>
                  <a:gd name="T9" fmla="*/ 1 h 11"/>
                  <a:gd name="T10" fmla="*/ 1 w 6"/>
                  <a:gd name="T11" fmla="*/ 1 h 11"/>
                  <a:gd name="T12" fmla="*/ 1 w 6"/>
                  <a:gd name="T13" fmla="*/ 1 h 11"/>
                  <a:gd name="T14" fmla="*/ 1 w 6"/>
                  <a:gd name="T15" fmla="*/ 1 h 11"/>
                  <a:gd name="T16" fmla="*/ 0 w 6"/>
                  <a:gd name="T17" fmla="*/ 0 h 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11"/>
                  <a:gd name="T29" fmla="*/ 6 w 6"/>
                  <a:gd name="T30" fmla="*/ 11 h 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11">
                    <a:moveTo>
                      <a:pt x="0" y="0"/>
                    </a:moveTo>
                    <a:lnTo>
                      <a:pt x="2" y="2"/>
                    </a:lnTo>
                    <a:lnTo>
                      <a:pt x="4" y="6"/>
                    </a:lnTo>
                    <a:lnTo>
                      <a:pt x="4" y="7"/>
                    </a:lnTo>
                    <a:lnTo>
                      <a:pt x="6" y="11"/>
                    </a:lnTo>
                    <a:lnTo>
                      <a:pt x="6" y="7"/>
                    </a:lnTo>
                    <a:lnTo>
                      <a:pt x="4" y="6"/>
                    </a:lnTo>
                    <a:lnTo>
                      <a:pt x="2" y="2"/>
                    </a:lnTo>
                    <a:lnTo>
                      <a:pt x="0" y="0"/>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17" name="Freeform 7">
                <a:extLst>
                  <a:ext uri="{FF2B5EF4-FFF2-40B4-BE49-F238E27FC236}">
                    <a16:creationId xmlns:a16="http://schemas.microsoft.com/office/drawing/2014/main" id="{F102F45E-5B17-4437-9CEE-668A729CFC2F}"/>
                  </a:ext>
                </a:extLst>
              </p:cNvPr>
              <p:cNvSpPr>
                <a:spLocks/>
              </p:cNvSpPr>
              <p:nvPr/>
            </p:nvSpPr>
            <p:spPr bwMode="auto">
              <a:xfrm>
                <a:off x="3061" y="2888"/>
                <a:ext cx="272" cy="329"/>
              </a:xfrm>
              <a:custGeom>
                <a:avLst/>
                <a:gdLst>
                  <a:gd name="T0" fmla="*/ 1 w 391"/>
                  <a:gd name="T1" fmla="*/ 1 h 548"/>
                  <a:gd name="T2" fmla="*/ 1 w 391"/>
                  <a:gd name="T3" fmla="*/ 1 h 548"/>
                  <a:gd name="T4" fmla="*/ 1 w 391"/>
                  <a:gd name="T5" fmla="*/ 1 h 548"/>
                  <a:gd name="T6" fmla="*/ 1 w 391"/>
                  <a:gd name="T7" fmla="*/ 1 h 548"/>
                  <a:gd name="T8" fmla="*/ 1 w 391"/>
                  <a:gd name="T9" fmla="*/ 1 h 548"/>
                  <a:gd name="T10" fmla="*/ 1 w 391"/>
                  <a:gd name="T11" fmla="*/ 1 h 548"/>
                  <a:gd name="T12" fmla="*/ 1 w 391"/>
                  <a:gd name="T13" fmla="*/ 1 h 548"/>
                  <a:gd name="T14" fmla="*/ 1 w 391"/>
                  <a:gd name="T15" fmla="*/ 1 h 548"/>
                  <a:gd name="T16" fmla="*/ 1 w 391"/>
                  <a:gd name="T17" fmla="*/ 1 h 548"/>
                  <a:gd name="T18" fmla="*/ 1 w 391"/>
                  <a:gd name="T19" fmla="*/ 1 h 548"/>
                  <a:gd name="T20" fmla="*/ 1 w 391"/>
                  <a:gd name="T21" fmla="*/ 1 h 548"/>
                  <a:gd name="T22" fmla="*/ 1 w 391"/>
                  <a:gd name="T23" fmla="*/ 1 h 548"/>
                  <a:gd name="T24" fmla="*/ 1 w 391"/>
                  <a:gd name="T25" fmla="*/ 1 h 548"/>
                  <a:gd name="T26" fmla="*/ 1 w 391"/>
                  <a:gd name="T27" fmla="*/ 1 h 548"/>
                  <a:gd name="T28" fmla="*/ 1 w 391"/>
                  <a:gd name="T29" fmla="*/ 1 h 548"/>
                  <a:gd name="T30" fmla="*/ 1 w 391"/>
                  <a:gd name="T31" fmla="*/ 0 h 548"/>
                  <a:gd name="T32" fmla="*/ 1 w 391"/>
                  <a:gd name="T33" fmla="*/ 1 h 548"/>
                  <a:gd name="T34" fmla="*/ 1 w 391"/>
                  <a:gd name="T35" fmla="*/ 1 h 548"/>
                  <a:gd name="T36" fmla="*/ 1 w 391"/>
                  <a:gd name="T37" fmla="*/ 1 h 548"/>
                  <a:gd name="T38" fmla="*/ 1 w 391"/>
                  <a:gd name="T39" fmla="*/ 1 h 548"/>
                  <a:gd name="T40" fmla="*/ 1 w 391"/>
                  <a:gd name="T41" fmla="*/ 1 h 548"/>
                  <a:gd name="T42" fmla="*/ 1 w 391"/>
                  <a:gd name="T43" fmla="*/ 1 h 548"/>
                  <a:gd name="T44" fmla="*/ 1 w 391"/>
                  <a:gd name="T45" fmla="*/ 1 h 548"/>
                  <a:gd name="T46" fmla="*/ 1 w 391"/>
                  <a:gd name="T47" fmla="*/ 1 h 548"/>
                  <a:gd name="T48" fmla="*/ 1 w 391"/>
                  <a:gd name="T49" fmla="*/ 1 h 548"/>
                  <a:gd name="T50" fmla="*/ 1 w 391"/>
                  <a:gd name="T51" fmla="*/ 1 h 548"/>
                  <a:gd name="T52" fmla="*/ 1 w 391"/>
                  <a:gd name="T53" fmla="*/ 1 h 548"/>
                  <a:gd name="T54" fmla="*/ 1 w 391"/>
                  <a:gd name="T55" fmla="*/ 1 h 548"/>
                  <a:gd name="T56" fmla="*/ 1 w 391"/>
                  <a:gd name="T57" fmla="*/ 1 h 548"/>
                  <a:gd name="T58" fmla="*/ 1 w 391"/>
                  <a:gd name="T59" fmla="*/ 1 h 548"/>
                  <a:gd name="T60" fmla="*/ 1 w 391"/>
                  <a:gd name="T61" fmla="*/ 1 h 548"/>
                  <a:gd name="T62" fmla="*/ 1 w 391"/>
                  <a:gd name="T63" fmla="*/ 1 h 548"/>
                  <a:gd name="T64" fmla="*/ 1 w 391"/>
                  <a:gd name="T65" fmla="*/ 1 h 548"/>
                  <a:gd name="T66" fmla="*/ 1 w 391"/>
                  <a:gd name="T67" fmla="*/ 1 h 548"/>
                  <a:gd name="T68" fmla="*/ 1 w 391"/>
                  <a:gd name="T69" fmla="*/ 1 h 548"/>
                  <a:gd name="T70" fmla="*/ 1 w 391"/>
                  <a:gd name="T71" fmla="*/ 1 h 548"/>
                  <a:gd name="T72" fmla="*/ 1 w 391"/>
                  <a:gd name="T73" fmla="*/ 1 h 548"/>
                  <a:gd name="T74" fmla="*/ 1 w 391"/>
                  <a:gd name="T75" fmla="*/ 1 h 548"/>
                  <a:gd name="T76" fmla="*/ 1 w 391"/>
                  <a:gd name="T77" fmla="*/ 1 h 548"/>
                  <a:gd name="T78" fmla="*/ 1 w 391"/>
                  <a:gd name="T79" fmla="*/ 1 h 548"/>
                  <a:gd name="T80" fmla="*/ 1 w 391"/>
                  <a:gd name="T81" fmla="*/ 1 h 548"/>
                  <a:gd name="T82" fmla="*/ 1 w 391"/>
                  <a:gd name="T83" fmla="*/ 1 h 548"/>
                  <a:gd name="T84" fmla="*/ 1 w 391"/>
                  <a:gd name="T85" fmla="*/ 1 h 548"/>
                  <a:gd name="T86" fmla="*/ 1 w 391"/>
                  <a:gd name="T87" fmla="*/ 1 h 548"/>
                  <a:gd name="T88" fmla="*/ 1 w 391"/>
                  <a:gd name="T89" fmla="*/ 1 h 548"/>
                  <a:gd name="T90" fmla="*/ 1 w 391"/>
                  <a:gd name="T91" fmla="*/ 1 h 548"/>
                  <a:gd name="T92" fmla="*/ 1 w 391"/>
                  <a:gd name="T93" fmla="*/ 1 h 548"/>
                  <a:gd name="T94" fmla="*/ 1 w 391"/>
                  <a:gd name="T95" fmla="*/ 1 h 548"/>
                  <a:gd name="T96" fmla="*/ 1 w 391"/>
                  <a:gd name="T97" fmla="*/ 1 h 548"/>
                  <a:gd name="T98" fmla="*/ 1 w 391"/>
                  <a:gd name="T99" fmla="*/ 1 h 54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91"/>
                  <a:gd name="T151" fmla="*/ 0 h 548"/>
                  <a:gd name="T152" fmla="*/ 391 w 391"/>
                  <a:gd name="T153" fmla="*/ 548 h 54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91" h="548">
                    <a:moveTo>
                      <a:pt x="376" y="351"/>
                    </a:moveTo>
                    <a:lnTo>
                      <a:pt x="362" y="346"/>
                    </a:lnTo>
                    <a:lnTo>
                      <a:pt x="356" y="350"/>
                    </a:lnTo>
                    <a:lnTo>
                      <a:pt x="350" y="358"/>
                    </a:lnTo>
                    <a:lnTo>
                      <a:pt x="339" y="360"/>
                    </a:lnTo>
                    <a:lnTo>
                      <a:pt x="331" y="357"/>
                    </a:lnTo>
                    <a:lnTo>
                      <a:pt x="323" y="351"/>
                    </a:lnTo>
                    <a:lnTo>
                      <a:pt x="315" y="344"/>
                    </a:lnTo>
                    <a:lnTo>
                      <a:pt x="307" y="334"/>
                    </a:lnTo>
                    <a:lnTo>
                      <a:pt x="299" y="322"/>
                    </a:lnTo>
                    <a:lnTo>
                      <a:pt x="294" y="308"/>
                    </a:lnTo>
                    <a:lnTo>
                      <a:pt x="286" y="290"/>
                    </a:lnTo>
                    <a:lnTo>
                      <a:pt x="280" y="270"/>
                    </a:lnTo>
                    <a:lnTo>
                      <a:pt x="268" y="237"/>
                    </a:lnTo>
                    <a:lnTo>
                      <a:pt x="254" y="219"/>
                    </a:lnTo>
                    <a:lnTo>
                      <a:pt x="239" y="209"/>
                    </a:lnTo>
                    <a:lnTo>
                      <a:pt x="227" y="200"/>
                    </a:lnTo>
                    <a:lnTo>
                      <a:pt x="221" y="193"/>
                    </a:lnTo>
                    <a:lnTo>
                      <a:pt x="213" y="183"/>
                    </a:lnTo>
                    <a:lnTo>
                      <a:pt x="204" y="170"/>
                    </a:lnTo>
                    <a:lnTo>
                      <a:pt x="196" y="158"/>
                    </a:lnTo>
                    <a:lnTo>
                      <a:pt x="186" y="144"/>
                    </a:lnTo>
                    <a:lnTo>
                      <a:pt x="176" y="129"/>
                    </a:lnTo>
                    <a:lnTo>
                      <a:pt x="168" y="113"/>
                    </a:lnTo>
                    <a:lnTo>
                      <a:pt x="162" y="99"/>
                    </a:lnTo>
                    <a:lnTo>
                      <a:pt x="157" y="78"/>
                    </a:lnTo>
                    <a:lnTo>
                      <a:pt x="153" y="54"/>
                    </a:lnTo>
                    <a:lnTo>
                      <a:pt x="153" y="28"/>
                    </a:lnTo>
                    <a:lnTo>
                      <a:pt x="153" y="3"/>
                    </a:lnTo>
                    <a:lnTo>
                      <a:pt x="141" y="2"/>
                    </a:lnTo>
                    <a:lnTo>
                      <a:pt x="131" y="0"/>
                    </a:lnTo>
                    <a:lnTo>
                      <a:pt x="121" y="0"/>
                    </a:lnTo>
                    <a:lnTo>
                      <a:pt x="110" y="0"/>
                    </a:lnTo>
                    <a:lnTo>
                      <a:pt x="100" y="2"/>
                    </a:lnTo>
                    <a:lnTo>
                      <a:pt x="90" y="2"/>
                    </a:lnTo>
                    <a:lnTo>
                      <a:pt x="80" y="3"/>
                    </a:lnTo>
                    <a:lnTo>
                      <a:pt x="70" y="3"/>
                    </a:lnTo>
                    <a:lnTo>
                      <a:pt x="57" y="3"/>
                    </a:lnTo>
                    <a:lnTo>
                      <a:pt x="43" y="3"/>
                    </a:lnTo>
                    <a:lnTo>
                      <a:pt x="31" y="3"/>
                    </a:lnTo>
                    <a:lnTo>
                      <a:pt x="22" y="3"/>
                    </a:lnTo>
                    <a:lnTo>
                      <a:pt x="12" y="3"/>
                    </a:lnTo>
                    <a:lnTo>
                      <a:pt x="6" y="3"/>
                    </a:lnTo>
                    <a:lnTo>
                      <a:pt x="2" y="3"/>
                    </a:lnTo>
                    <a:lnTo>
                      <a:pt x="0" y="3"/>
                    </a:lnTo>
                    <a:lnTo>
                      <a:pt x="2" y="15"/>
                    </a:lnTo>
                    <a:lnTo>
                      <a:pt x="10" y="42"/>
                    </a:lnTo>
                    <a:lnTo>
                      <a:pt x="16" y="73"/>
                    </a:lnTo>
                    <a:lnTo>
                      <a:pt x="22" y="99"/>
                    </a:lnTo>
                    <a:lnTo>
                      <a:pt x="27" y="115"/>
                    </a:lnTo>
                    <a:lnTo>
                      <a:pt x="37" y="130"/>
                    </a:lnTo>
                    <a:lnTo>
                      <a:pt x="43" y="146"/>
                    </a:lnTo>
                    <a:lnTo>
                      <a:pt x="43" y="160"/>
                    </a:lnTo>
                    <a:lnTo>
                      <a:pt x="39" y="183"/>
                    </a:lnTo>
                    <a:lnTo>
                      <a:pt x="37" y="217"/>
                    </a:lnTo>
                    <a:lnTo>
                      <a:pt x="41" y="256"/>
                    </a:lnTo>
                    <a:lnTo>
                      <a:pt x="49" y="289"/>
                    </a:lnTo>
                    <a:lnTo>
                      <a:pt x="55" y="303"/>
                    </a:lnTo>
                    <a:lnTo>
                      <a:pt x="63" y="318"/>
                    </a:lnTo>
                    <a:lnTo>
                      <a:pt x="72" y="332"/>
                    </a:lnTo>
                    <a:lnTo>
                      <a:pt x="80" y="346"/>
                    </a:lnTo>
                    <a:lnTo>
                      <a:pt x="90" y="360"/>
                    </a:lnTo>
                    <a:lnTo>
                      <a:pt x="98" y="372"/>
                    </a:lnTo>
                    <a:lnTo>
                      <a:pt x="106" y="381"/>
                    </a:lnTo>
                    <a:lnTo>
                      <a:pt x="113" y="388"/>
                    </a:lnTo>
                    <a:lnTo>
                      <a:pt x="125" y="397"/>
                    </a:lnTo>
                    <a:lnTo>
                      <a:pt x="141" y="407"/>
                    </a:lnTo>
                    <a:lnTo>
                      <a:pt x="155" y="426"/>
                    </a:lnTo>
                    <a:lnTo>
                      <a:pt x="166" y="459"/>
                    </a:lnTo>
                    <a:lnTo>
                      <a:pt x="172" y="479"/>
                    </a:lnTo>
                    <a:lnTo>
                      <a:pt x="180" y="496"/>
                    </a:lnTo>
                    <a:lnTo>
                      <a:pt x="186" y="510"/>
                    </a:lnTo>
                    <a:lnTo>
                      <a:pt x="194" y="522"/>
                    </a:lnTo>
                    <a:lnTo>
                      <a:pt x="202" y="532"/>
                    </a:lnTo>
                    <a:lnTo>
                      <a:pt x="209" y="539"/>
                    </a:lnTo>
                    <a:lnTo>
                      <a:pt x="217" y="545"/>
                    </a:lnTo>
                    <a:lnTo>
                      <a:pt x="225" y="548"/>
                    </a:lnTo>
                    <a:lnTo>
                      <a:pt x="237" y="545"/>
                    </a:lnTo>
                    <a:lnTo>
                      <a:pt x="241" y="538"/>
                    </a:lnTo>
                    <a:lnTo>
                      <a:pt x="249" y="532"/>
                    </a:lnTo>
                    <a:lnTo>
                      <a:pt x="262" y="538"/>
                    </a:lnTo>
                    <a:lnTo>
                      <a:pt x="278" y="538"/>
                    </a:lnTo>
                    <a:lnTo>
                      <a:pt x="286" y="515"/>
                    </a:lnTo>
                    <a:lnTo>
                      <a:pt x="294" y="484"/>
                    </a:lnTo>
                    <a:lnTo>
                      <a:pt x="305" y="454"/>
                    </a:lnTo>
                    <a:lnTo>
                      <a:pt x="319" y="435"/>
                    </a:lnTo>
                    <a:lnTo>
                      <a:pt x="329" y="423"/>
                    </a:lnTo>
                    <a:lnTo>
                      <a:pt x="340" y="419"/>
                    </a:lnTo>
                    <a:lnTo>
                      <a:pt x="358" y="421"/>
                    </a:lnTo>
                    <a:lnTo>
                      <a:pt x="374" y="419"/>
                    </a:lnTo>
                    <a:lnTo>
                      <a:pt x="384" y="405"/>
                    </a:lnTo>
                    <a:lnTo>
                      <a:pt x="387" y="386"/>
                    </a:lnTo>
                    <a:lnTo>
                      <a:pt x="389" y="360"/>
                    </a:lnTo>
                    <a:lnTo>
                      <a:pt x="389" y="358"/>
                    </a:lnTo>
                    <a:lnTo>
                      <a:pt x="389" y="355"/>
                    </a:lnTo>
                    <a:lnTo>
                      <a:pt x="389" y="353"/>
                    </a:lnTo>
                    <a:lnTo>
                      <a:pt x="391" y="351"/>
                    </a:lnTo>
                    <a:lnTo>
                      <a:pt x="387" y="353"/>
                    </a:lnTo>
                    <a:lnTo>
                      <a:pt x="386" y="353"/>
                    </a:lnTo>
                    <a:lnTo>
                      <a:pt x="382" y="353"/>
                    </a:lnTo>
                    <a:lnTo>
                      <a:pt x="376" y="351"/>
                    </a:lnTo>
                    <a:close/>
                  </a:path>
                </a:pathLst>
              </a:custGeom>
              <a:gradFill rotWithShape="1">
                <a:gsLst>
                  <a:gs pos="0">
                    <a:srgbClr val="CC9900"/>
                  </a:gs>
                  <a:gs pos="100000">
                    <a:srgbClr val="5E4700"/>
                  </a:gs>
                </a:gsLst>
                <a:lin ang="5400000" scaled="1"/>
              </a:gra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18" name="Freeform 8">
                <a:extLst>
                  <a:ext uri="{FF2B5EF4-FFF2-40B4-BE49-F238E27FC236}">
                    <a16:creationId xmlns:a16="http://schemas.microsoft.com/office/drawing/2014/main" id="{A101D57D-9910-4D91-BB72-47020BE43801}"/>
                  </a:ext>
                </a:extLst>
              </p:cNvPr>
              <p:cNvSpPr>
                <a:spLocks/>
              </p:cNvSpPr>
              <p:nvPr/>
            </p:nvSpPr>
            <p:spPr bwMode="auto">
              <a:xfrm>
                <a:off x="3310" y="3032"/>
                <a:ext cx="151" cy="132"/>
              </a:xfrm>
              <a:custGeom>
                <a:avLst/>
                <a:gdLst>
                  <a:gd name="T0" fmla="*/ 1 w 219"/>
                  <a:gd name="T1" fmla="*/ 1 h 221"/>
                  <a:gd name="T2" fmla="*/ 1 w 219"/>
                  <a:gd name="T3" fmla="*/ 1 h 221"/>
                  <a:gd name="T4" fmla="*/ 1 w 219"/>
                  <a:gd name="T5" fmla="*/ 1 h 221"/>
                  <a:gd name="T6" fmla="*/ 1 w 219"/>
                  <a:gd name="T7" fmla="*/ 0 h 221"/>
                  <a:gd name="T8" fmla="*/ 1 w 219"/>
                  <a:gd name="T9" fmla="*/ 1 h 221"/>
                  <a:gd name="T10" fmla="*/ 1 w 219"/>
                  <a:gd name="T11" fmla="*/ 1 h 221"/>
                  <a:gd name="T12" fmla="*/ 1 w 219"/>
                  <a:gd name="T13" fmla="*/ 1 h 221"/>
                  <a:gd name="T14" fmla="*/ 1 w 219"/>
                  <a:gd name="T15" fmla="*/ 1 h 221"/>
                  <a:gd name="T16" fmla="*/ 1 w 219"/>
                  <a:gd name="T17" fmla="*/ 1 h 221"/>
                  <a:gd name="T18" fmla="*/ 1 w 219"/>
                  <a:gd name="T19" fmla="*/ 1 h 221"/>
                  <a:gd name="T20" fmla="*/ 1 w 219"/>
                  <a:gd name="T21" fmla="*/ 1 h 221"/>
                  <a:gd name="T22" fmla="*/ 0 w 219"/>
                  <a:gd name="T23" fmla="*/ 1 h 221"/>
                  <a:gd name="T24" fmla="*/ 1 w 219"/>
                  <a:gd name="T25" fmla="*/ 1 h 221"/>
                  <a:gd name="T26" fmla="*/ 1 w 219"/>
                  <a:gd name="T27" fmla="*/ 1 h 221"/>
                  <a:gd name="T28" fmla="*/ 1 w 219"/>
                  <a:gd name="T29" fmla="*/ 1 h 221"/>
                  <a:gd name="T30" fmla="*/ 1 w 219"/>
                  <a:gd name="T31" fmla="*/ 1 h 221"/>
                  <a:gd name="T32" fmla="*/ 1 w 219"/>
                  <a:gd name="T33" fmla="*/ 1 h 221"/>
                  <a:gd name="T34" fmla="*/ 1 w 219"/>
                  <a:gd name="T35" fmla="*/ 1 h 221"/>
                  <a:gd name="T36" fmla="*/ 1 w 219"/>
                  <a:gd name="T37" fmla="*/ 1 h 221"/>
                  <a:gd name="T38" fmla="*/ 1 w 219"/>
                  <a:gd name="T39" fmla="*/ 1 h 221"/>
                  <a:gd name="T40" fmla="*/ 1 w 219"/>
                  <a:gd name="T41" fmla="*/ 1 h 221"/>
                  <a:gd name="T42" fmla="*/ 1 w 219"/>
                  <a:gd name="T43" fmla="*/ 1 h 221"/>
                  <a:gd name="T44" fmla="*/ 1 w 219"/>
                  <a:gd name="T45" fmla="*/ 1 h 221"/>
                  <a:gd name="T46" fmla="*/ 1 w 219"/>
                  <a:gd name="T47" fmla="*/ 1 h 221"/>
                  <a:gd name="T48" fmla="*/ 1 w 219"/>
                  <a:gd name="T49" fmla="*/ 1 h 221"/>
                  <a:gd name="T50" fmla="*/ 1 w 219"/>
                  <a:gd name="T51" fmla="*/ 1 h 221"/>
                  <a:gd name="T52" fmla="*/ 1 w 219"/>
                  <a:gd name="T53" fmla="*/ 1 h 221"/>
                  <a:gd name="T54" fmla="*/ 1 w 219"/>
                  <a:gd name="T55" fmla="*/ 1 h 221"/>
                  <a:gd name="T56" fmla="*/ 1 w 219"/>
                  <a:gd name="T57" fmla="*/ 1 h 221"/>
                  <a:gd name="T58" fmla="*/ 1 w 219"/>
                  <a:gd name="T59" fmla="*/ 1 h 221"/>
                  <a:gd name="T60" fmla="*/ 1 w 219"/>
                  <a:gd name="T61" fmla="*/ 1 h 221"/>
                  <a:gd name="T62" fmla="*/ 1 w 219"/>
                  <a:gd name="T63" fmla="*/ 1 h 221"/>
                  <a:gd name="T64" fmla="*/ 1 w 219"/>
                  <a:gd name="T65" fmla="*/ 1 h 221"/>
                  <a:gd name="T66" fmla="*/ 1 w 219"/>
                  <a:gd name="T67" fmla="*/ 1 h 221"/>
                  <a:gd name="T68" fmla="*/ 1 w 219"/>
                  <a:gd name="T69" fmla="*/ 1 h 221"/>
                  <a:gd name="T70" fmla="*/ 1 w 219"/>
                  <a:gd name="T71" fmla="*/ 1 h 221"/>
                  <a:gd name="T72" fmla="*/ 1 w 219"/>
                  <a:gd name="T73" fmla="*/ 1 h 221"/>
                  <a:gd name="T74" fmla="*/ 1 w 219"/>
                  <a:gd name="T75" fmla="*/ 1 h 221"/>
                  <a:gd name="T76" fmla="*/ 1 w 219"/>
                  <a:gd name="T77" fmla="*/ 1 h 221"/>
                  <a:gd name="T78" fmla="*/ 1 w 219"/>
                  <a:gd name="T79" fmla="*/ 1 h 221"/>
                  <a:gd name="T80" fmla="*/ 1 w 219"/>
                  <a:gd name="T81" fmla="*/ 1 h 221"/>
                  <a:gd name="T82" fmla="*/ 1 w 219"/>
                  <a:gd name="T83" fmla="*/ 1 h 221"/>
                  <a:gd name="T84" fmla="*/ 1 w 219"/>
                  <a:gd name="T85" fmla="*/ 1 h 221"/>
                  <a:gd name="T86" fmla="*/ 1 w 219"/>
                  <a:gd name="T87" fmla="*/ 1 h 221"/>
                  <a:gd name="T88" fmla="*/ 1 w 219"/>
                  <a:gd name="T89" fmla="*/ 1 h 221"/>
                  <a:gd name="T90" fmla="*/ 1 w 219"/>
                  <a:gd name="T91" fmla="*/ 1 h 221"/>
                  <a:gd name="T92" fmla="*/ 1 w 219"/>
                  <a:gd name="T93" fmla="*/ 1 h 221"/>
                  <a:gd name="T94" fmla="*/ 1 w 219"/>
                  <a:gd name="T95" fmla="*/ 1 h 221"/>
                  <a:gd name="T96" fmla="*/ 1 w 219"/>
                  <a:gd name="T97" fmla="*/ 1 h 221"/>
                  <a:gd name="T98" fmla="*/ 1 w 219"/>
                  <a:gd name="T99" fmla="*/ 1 h 221"/>
                  <a:gd name="T100" fmla="*/ 1 w 219"/>
                  <a:gd name="T101" fmla="*/ 1 h 221"/>
                  <a:gd name="T102" fmla="*/ 1 w 219"/>
                  <a:gd name="T103" fmla="*/ 1 h 221"/>
                  <a:gd name="T104" fmla="*/ 1 w 219"/>
                  <a:gd name="T105" fmla="*/ 1 h 221"/>
                  <a:gd name="T106" fmla="*/ 1 w 219"/>
                  <a:gd name="T107" fmla="*/ 1 h 221"/>
                  <a:gd name="T108" fmla="*/ 1 w 219"/>
                  <a:gd name="T109" fmla="*/ 1 h 221"/>
                  <a:gd name="T110" fmla="*/ 1 w 219"/>
                  <a:gd name="T111" fmla="*/ 1 h 221"/>
                  <a:gd name="T112" fmla="*/ 1 w 219"/>
                  <a:gd name="T113" fmla="*/ 1 h 22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19"/>
                  <a:gd name="T172" fmla="*/ 0 h 221"/>
                  <a:gd name="T173" fmla="*/ 219 w 219"/>
                  <a:gd name="T174" fmla="*/ 221 h 22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19" h="221">
                    <a:moveTo>
                      <a:pt x="113" y="46"/>
                    </a:moveTo>
                    <a:lnTo>
                      <a:pt x="105" y="35"/>
                    </a:lnTo>
                    <a:lnTo>
                      <a:pt x="88" y="13"/>
                    </a:lnTo>
                    <a:lnTo>
                      <a:pt x="68" y="0"/>
                    </a:lnTo>
                    <a:lnTo>
                      <a:pt x="60" y="16"/>
                    </a:lnTo>
                    <a:lnTo>
                      <a:pt x="58" y="47"/>
                    </a:lnTo>
                    <a:lnTo>
                      <a:pt x="57" y="68"/>
                    </a:lnTo>
                    <a:lnTo>
                      <a:pt x="49" y="77"/>
                    </a:lnTo>
                    <a:lnTo>
                      <a:pt x="39" y="73"/>
                    </a:lnTo>
                    <a:lnTo>
                      <a:pt x="25" y="73"/>
                    </a:lnTo>
                    <a:lnTo>
                      <a:pt x="10" y="89"/>
                    </a:lnTo>
                    <a:lnTo>
                      <a:pt x="0" y="112"/>
                    </a:lnTo>
                    <a:lnTo>
                      <a:pt x="2" y="131"/>
                    </a:lnTo>
                    <a:lnTo>
                      <a:pt x="6" y="138"/>
                    </a:lnTo>
                    <a:lnTo>
                      <a:pt x="12" y="143"/>
                    </a:lnTo>
                    <a:lnTo>
                      <a:pt x="19" y="148"/>
                    </a:lnTo>
                    <a:lnTo>
                      <a:pt x="27" y="152"/>
                    </a:lnTo>
                    <a:lnTo>
                      <a:pt x="35" y="155"/>
                    </a:lnTo>
                    <a:lnTo>
                      <a:pt x="43" y="157"/>
                    </a:lnTo>
                    <a:lnTo>
                      <a:pt x="53" y="159"/>
                    </a:lnTo>
                    <a:lnTo>
                      <a:pt x="60" y="159"/>
                    </a:lnTo>
                    <a:lnTo>
                      <a:pt x="68" y="159"/>
                    </a:lnTo>
                    <a:lnTo>
                      <a:pt x="78" y="159"/>
                    </a:lnTo>
                    <a:lnTo>
                      <a:pt x="88" y="159"/>
                    </a:lnTo>
                    <a:lnTo>
                      <a:pt x="96" y="159"/>
                    </a:lnTo>
                    <a:lnTo>
                      <a:pt x="104" y="160"/>
                    </a:lnTo>
                    <a:lnTo>
                      <a:pt x="107" y="162"/>
                    </a:lnTo>
                    <a:lnTo>
                      <a:pt x="109" y="166"/>
                    </a:lnTo>
                    <a:lnTo>
                      <a:pt x="107" y="173"/>
                    </a:lnTo>
                    <a:lnTo>
                      <a:pt x="107" y="187"/>
                    </a:lnTo>
                    <a:lnTo>
                      <a:pt x="117" y="197"/>
                    </a:lnTo>
                    <a:lnTo>
                      <a:pt x="131" y="206"/>
                    </a:lnTo>
                    <a:lnTo>
                      <a:pt x="145" y="211"/>
                    </a:lnTo>
                    <a:lnTo>
                      <a:pt x="152" y="213"/>
                    </a:lnTo>
                    <a:lnTo>
                      <a:pt x="158" y="216"/>
                    </a:lnTo>
                    <a:lnTo>
                      <a:pt x="166" y="218"/>
                    </a:lnTo>
                    <a:lnTo>
                      <a:pt x="176" y="220"/>
                    </a:lnTo>
                    <a:lnTo>
                      <a:pt x="184" y="221"/>
                    </a:lnTo>
                    <a:lnTo>
                      <a:pt x="192" y="220"/>
                    </a:lnTo>
                    <a:lnTo>
                      <a:pt x="201" y="216"/>
                    </a:lnTo>
                    <a:lnTo>
                      <a:pt x="209" y="211"/>
                    </a:lnTo>
                    <a:lnTo>
                      <a:pt x="219" y="199"/>
                    </a:lnTo>
                    <a:lnTo>
                      <a:pt x="217" y="187"/>
                    </a:lnTo>
                    <a:lnTo>
                      <a:pt x="207" y="176"/>
                    </a:lnTo>
                    <a:lnTo>
                      <a:pt x="194" y="164"/>
                    </a:lnTo>
                    <a:lnTo>
                      <a:pt x="182" y="148"/>
                    </a:lnTo>
                    <a:lnTo>
                      <a:pt x="176" y="131"/>
                    </a:lnTo>
                    <a:lnTo>
                      <a:pt x="170" y="120"/>
                    </a:lnTo>
                    <a:lnTo>
                      <a:pt x="156" y="120"/>
                    </a:lnTo>
                    <a:lnTo>
                      <a:pt x="152" y="117"/>
                    </a:lnTo>
                    <a:lnTo>
                      <a:pt x="143" y="108"/>
                    </a:lnTo>
                    <a:lnTo>
                      <a:pt x="135" y="96"/>
                    </a:lnTo>
                    <a:lnTo>
                      <a:pt x="135" y="84"/>
                    </a:lnTo>
                    <a:lnTo>
                      <a:pt x="139" y="72"/>
                    </a:lnTo>
                    <a:lnTo>
                      <a:pt x="137" y="61"/>
                    </a:lnTo>
                    <a:lnTo>
                      <a:pt x="129" y="53"/>
                    </a:lnTo>
                    <a:lnTo>
                      <a:pt x="113" y="46"/>
                    </a:lnTo>
                    <a:close/>
                  </a:path>
                </a:pathLst>
              </a:custGeom>
              <a:solidFill>
                <a:srgbClr val="CC99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19" name="Freeform 9">
                <a:extLst>
                  <a:ext uri="{FF2B5EF4-FFF2-40B4-BE49-F238E27FC236}">
                    <a16:creationId xmlns:a16="http://schemas.microsoft.com/office/drawing/2014/main" id="{B3336F01-942E-46C5-A9B7-DFCD6E545A15}"/>
                  </a:ext>
                </a:extLst>
              </p:cNvPr>
              <p:cNvSpPr>
                <a:spLocks/>
              </p:cNvSpPr>
              <p:nvPr/>
            </p:nvSpPr>
            <p:spPr bwMode="auto">
              <a:xfrm>
                <a:off x="3238" y="3051"/>
                <a:ext cx="105" cy="278"/>
              </a:xfrm>
              <a:custGeom>
                <a:avLst/>
                <a:gdLst>
                  <a:gd name="T0" fmla="*/ 1 w 153"/>
                  <a:gd name="T1" fmla="*/ 1 h 463"/>
                  <a:gd name="T2" fmla="*/ 1 w 153"/>
                  <a:gd name="T3" fmla="*/ 1 h 463"/>
                  <a:gd name="T4" fmla="*/ 1 w 153"/>
                  <a:gd name="T5" fmla="*/ 0 h 463"/>
                  <a:gd name="T6" fmla="*/ 1 w 153"/>
                  <a:gd name="T7" fmla="*/ 1 h 463"/>
                  <a:gd name="T8" fmla="*/ 0 w 153"/>
                  <a:gd name="T9" fmla="*/ 1 h 463"/>
                  <a:gd name="T10" fmla="*/ 1 w 153"/>
                  <a:gd name="T11" fmla="*/ 1 h 463"/>
                  <a:gd name="T12" fmla="*/ 1 w 153"/>
                  <a:gd name="T13" fmla="*/ 1 h 463"/>
                  <a:gd name="T14" fmla="*/ 1 w 153"/>
                  <a:gd name="T15" fmla="*/ 1 h 463"/>
                  <a:gd name="T16" fmla="*/ 1 w 153"/>
                  <a:gd name="T17" fmla="*/ 1 h 463"/>
                  <a:gd name="T18" fmla="*/ 1 w 153"/>
                  <a:gd name="T19" fmla="*/ 1 h 463"/>
                  <a:gd name="T20" fmla="*/ 1 w 153"/>
                  <a:gd name="T21" fmla="*/ 1 h 463"/>
                  <a:gd name="T22" fmla="*/ 1 w 153"/>
                  <a:gd name="T23" fmla="*/ 1 h 463"/>
                  <a:gd name="T24" fmla="*/ 1 w 153"/>
                  <a:gd name="T25" fmla="*/ 1 h 463"/>
                  <a:gd name="T26" fmla="*/ 1 w 153"/>
                  <a:gd name="T27" fmla="*/ 1 h 463"/>
                  <a:gd name="T28" fmla="*/ 1 w 153"/>
                  <a:gd name="T29" fmla="*/ 1 h 463"/>
                  <a:gd name="T30" fmla="*/ 1 w 153"/>
                  <a:gd name="T31" fmla="*/ 1 h 463"/>
                  <a:gd name="T32" fmla="*/ 1 w 153"/>
                  <a:gd name="T33" fmla="*/ 1 h 463"/>
                  <a:gd name="T34" fmla="*/ 1 w 153"/>
                  <a:gd name="T35" fmla="*/ 1 h 463"/>
                  <a:gd name="T36" fmla="*/ 1 w 153"/>
                  <a:gd name="T37" fmla="*/ 1 h 463"/>
                  <a:gd name="T38" fmla="*/ 1 w 153"/>
                  <a:gd name="T39" fmla="*/ 1 h 463"/>
                  <a:gd name="T40" fmla="*/ 1 w 153"/>
                  <a:gd name="T41" fmla="*/ 1 h 463"/>
                  <a:gd name="T42" fmla="*/ 1 w 153"/>
                  <a:gd name="T43" fmla="*/ 1 h 463"/>
                  <a:gd name="T44" fmla="*/ 1 w 153"/>
                  <a:gd name="T45" fmla="*/ 1 h 463"/>
                  <a:gd name="T46" fmla="*/ 1 w 153"/>
                  <a:gd name="T47" fmla="*/ 1 h 463"/>
                  <a:gd name="T48" fmla="*/ 1 w 153"/>
                  <a:gd name="T49" fmla="*/ 1 h 463"/>
                  <a:gd name="T50" fmla="*/ 1 w 153"/>
                  <a:gd name="T51" fmla="*/ 1 h 463"/>
                  <a:gd name="T52" fmla="*/ 1 w 153"/>
                  <a:gd name="T53" fmla="*/ 1 h 463"/>
                  <a:gd name="T54" fmla="*/ 1 w 153"/>
                  <a:gd name="T55" fmla="*/ 1 h 463"/>
                  <a:gd name="T56" fmla="*/ 1 w 153"/>
                  <a:gd name="T57" fmla="*/ 1 h 463"/>
                  <a:gd name="T58" fmla="*/ 1 w 153"/>
                  <a:gd name="T59" fmla="*/ 1 h 463"/>
                  <a:gd name="T60" fmla="*/ 1 w 153"/>
                  <a:gd name="T61" fmla="*/ 1 h 463"/>
                  <a:gd name="T62" fmla="*/ 1 w 153"/>
                  <a:gd name="T63" fmla="*/ 1 h 463"/>
                  <a:gd name="T64" fmla="*/ 1 w 153"/>
                  <a:gd name="T65" fmla="*/ 1 h 463"/>
                  <a:gd name="T66" fmla="*/ 1 w 153"/>
                  <a:gd name="T67" fmla="*/ 1 h 463"/>
                  <a:gd name="T68" fmla="*/ 1 w 153"/>
                  <a:gd name="T69" fmla="*/ 1 h 463"/>
                  <a:gd name="T70" fmla="*/ 1 w 153"/>
                  <a:gd name="T71" fmla="*/ 1 h 463"/>
                  <a:gd name="T72" fmla="*/ 1 w 153"/>
                  <a:gd name="T73" fmla="*/ 1 h 463"/>
                  <a:gd name="T74" fmla="*/ 1 w 153"/>
                  <a:gd name="T75" fmla="*/ 1 h 463"/>
                  <a:gd name="T76" fmla="*/ 1 w 153"/>
                  <a:gd name="T77" fmla="*/ 1 h 463"/>
                  <a:gd name="T78" fmla="*/ 1 w 153"/>
                  <a:gd name="T79" fmla="*/ 1 h 463"/>
                  <a:gd name="T80" fmla="*/ 1 w 153"/>
                  <a:gd name="T81" fmla="*/ 1 h 463"/>
                  <a:gd name="T82" fmla="*/ 1 w 153"/>
                  <a:gd name="T83" fmla="*/ 1 h 463"/>
                  <a:gd name="T84" fmla="*/ 1 w 153"/>
                  <a:gd name="T85" fmla="*/ 1 h 463"/>
                  <a:gd name="T86" fmla="*/ 1 w 153"/>
                  <a:gd name="T87" fmla="*/ 1 h 46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53"/>
                  <a:gd name="T133" fmla="*/ 0 h 463"/>
                  <a:gd name="T134" fmla="*/ 153 w 153"/>
                  <a:gd name="T135" fmla="*/ 463 h 463"/>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53" h="463">
                    <a:moveTo>
                      <a:pt x="57" y="63"/>
                    </a:moveTo>
                    <a:lnTo>
                      <a:pt x="55" y="61"/>
                    </a:lnTo>
                    <a:lnTo>
                      <a:pt x="53" y="56"/>
                    </a:lnTo>
                    <a:lnTo>
                      <a:pt x="51" y="47"/>
                    </a:lnTo>
                    <a:lnTo>
                      <a:pt x="55" y="37"/>
                    </a:lnTo>
                    <a:lnTo>
                      <a:pt x="61" y="25"/>
                    </a:lnTo>
                    <a:lnTo>
                      <a:pt x="61" y="14"/>
                    </a:lnTo>
                    <a:lnTo>
                      <a:pt x="57" y="6"/>
                    </a:lnTo>
                    <a:lnTo>
                      <a:pt x="47" y="0"/>
                    </a:lnTo>
                    <a:lnTo>
                      <a:pt x="33" y="4"/>
                    </a:lnTo>
                    <a:lnTo>
                      <a:pt x="22" y="13"/>
                    </a:lnTo>
                    <a:lnTo>
                      <a:pt x="14" y="23"/>
                    </a:lnTo>
                    <a:lnTo>
                      <a:pt x="8" y="28"/>
                    </a:lnTo>
                    <a:lnTo>
                      <a:pt x="2" y="33"/>
                    </a:lnTo>
                    <a:lnTo>
                      <a:pt x="0" y="40"/>
                    </a:lnTo>
                    <a:lnTo>
                      <a:pt x="0" y="47"/>
                    </a:lnTo>
                    <a:lnTo>
                      <a:pt x="6" y="53"/>
                    </a:lnTo>
                    <a:lnTo>
                      <a:pt x="14" y="60"/>
                    </a:lnTo>
                    <a:lnTo>
                      <a:pt x="18" y="70"/>
                    </a:lnTo>
                    <a:lnTo>
                      <a:pt x="26" y="79"/>
                    </a:lnTo>
                    <a:lnTo>
                      <a:pt x="35" y="87"/>
                    </a:lnTo>
                    <a:lnTo>
                      <a:pt x="45" y="96"/>
                    </a:lnTo>
                    <a:lnTo>
                      <a:pt x="51" y="105"/>
                    </a:lnTo>
                    <a:lnTo>
                      <a:pt x="53" y="117"/>
                    </a:lnTo>
                    <a:lnTo>
                      <a:pt x="53" y="127"/>
                    </a:lnTo>
                    <a:lnTo>
                      <a:pt x="55" y="136"/>
                    </a:lnTo>
                    <a:lnTo>
                      <a:pt x="59" y="141"/>
                    </a:lnTo>
                    <a:lnTo>
                      <a:pt x="63" y="145"/>
                    </a:lnTo>
                    <a:lnTo>
                      <a:pt x="67" y="152"/>
                    </a:lnTo>
                    <a:lnTo>
                      <a:pt x="69" y="161"/>
                    </a:lnTo>
                    <a:lnTo>
                      <a:pt x="67" y="173"/>
                    </a:lnTo>
                    <a:lnTo>
                      <a:pt x="65" y="183"/>
                    </a:lnTo>
                    <a:lnTo>
                      <a:pt x="65" y="192"/>
                    </a:lnTo>
                    <a:lnTo>
                      <a:pt x="63" y="197"/>
                    </a:lnTo>
                    <a:lnTo>
                      <a:pt x="57" y="201"/>
                    </a:lnTo>
                    <a:lnTo>
                      <a:pt x="51" y="199"/>
                    </a:lnTo>
                    <a:lnTo>
                      <a:pt x="43" y="195"/>
                    </a:lnTo>
                    <a:lnTo>
                      <a:pt x="37" y="190"/>
                    </a:lnTo>
                    <a:lnTo>
                      <a:pt x="31" y="183"/>
                    </a:lnTo>
                    <a:lnTo>
                      <a:pt x="22" y="180"/>
                    </a:lnTo>
                    <a:lnTo>
                      <a:pt x="14" y="178"/>
                    </a:lnTo>
                    <a:lnTo>
                      <a:pt x="8" y="181"/>
                    </a:lnTo>
                    <a:lnTo>
                      <a:pt x="4" y="188"/>
                    </a:lnTo>
                    <a:lnTo>
                      <a:pt x="6" y="199"/>
                    </a:lnTo>
                    <a:lnTo>
                      <a:pt x="14" y="213"/>
                    </a:lnTo>
                    <a:lnTo>
                      <a:pt x="24" y="225"/>
                    </a:lnTo>
                    <a:lnTo>
                      <a:pt x="26" y="239"/>
                    </a:lnTo>
                    <a:lnTo>
                      <a:pt x="27" y="253"/>
                    </a:lnTo>
                    <a:lnTo>
                      <a:pt x="31" y="269"/>
                    </a:lnTo>
                    <a:lnTo>
                      <a:pt x="37" y="279"/>
                    </a:lnTo>
                    <a:lnTo>
                      <a:pt x="45" y="282"/>
                    </a:lnTo>
                    <a:lnTo>
                      <a:pt x="51" y="286"/>
                    </a:lnTo>
                    <a:lnTo>
                      <a:pt x="53" y="295"/>
                    </a:lnTo>
                    <a:lnTo>
                      <a:pt x="53" y="310"/>
                    </a:lnTo>
                    <a:lnTo>
                      <a:pt x="55" y="324"/>
                    </a:lnTo>
                    <a:lnTo>
                      <a:pt x="57" y="338"/>
                    </a:lnTo>
                    <a:lnTo>
                      <a:pt x="57" y="349"/>
                    </a:lnTo>
                    <a:lnTo>
                      <a:pt x="55" y="354"/>
                    </a:lnTo>
                    <a:lnTo>
                      <a:pt x="49" y="356"/>
                    </a:lnTo>
                    <a:lnTo>
                      <a:pt x="43" y="354"/>
                    </a:lnTo>
                    <a:lnTo>
                      <a:pt x="37" y="352"/>
                    </a:lnTo>
                    <a:lnTo>
                      <a:pt x="33" y="354"/>
                    </a:lnTo>
                    <a:lnTo>
                      <a:pt x="29" y="363"/>
                    </a:lnTo>
                    <a:lnTo>
                      <a:pt x="27" y="375"/>
                    </a:lnTo>
                    <a:lnTo>
                      <a:pt x="27" y="389"/>
                    </a:lnTo>
                    <a:lnTo>
                      <a:pt x="33" y="401"/>
                    </a:lnTo>
                    <a:lnTo>
                      <a:pt x="41" y="408"/>
                    </a:lnTo>
                    <a:lnTo>
                      <a:pt x="49" y="413"/>
                    </a:lnTo>
                    <a:lnTo>
                      <a:pt x="51" y="423"/>
                    </a:lnTo>
                    <a:lnTo>
                      <a:pt x="51" y="437"/>
                    </a:lnTo>
                    <a:lnTo>
                      <a:pt x="51" y="451"/>
                    </a:lnTo>
                    <a:lnTo>
                      <a:pt x="51" y="460"/>
                    </a:lnTo>
                    <a:lnTo>
                      <a:pt x="51" y="463"/>
                    </a:lnTo>
                    <a:lnTo>
                      <a:pt x="55" y="463"/>
                    </a:lnTo>
                    <a:lnTo>
                      <a:pt x="63" y="463"/>
                    </a:lnTo>
                    <a:lnTo>
                      <a:pt x="72" y="463"/>
                    </a:lnTo>
                    <a:lnTo>
                      <a:pt x="80" y="463"/>
                    </a:lnTo>
                    <a:lnTo>
                      <a:pt x="82" y="462"/>
                    </a:lnTo>
                    <a:lnTo>
                      <a:pt x="82" y="458"/>
                    </a:lnTo>
                    <a:lnTo>
                      <a:pt x="78" y="453"/>
                    </a:lnTo>
                    <a:lnTo>
                      <a:pt x="72" y="443"/>
                    </a:lnTo>
                    <a:lnTo>
                      <a:pt x="69" y="427"/>
                    </a:lnTo>
                    <a:lnTo>
                      <a:pt x="65" y="408"/>
                    </a:lnTo>
                    <a:lnTo>
                      <a:pt x="63" y="392"/>
                    </a:lnTo>
                    <a:lnTo>
                      <a:pt x="65" y="383"/>
                    </a:lnTo>
                    <a:lnTo>
                      <a:pt x="69" y="382"/>
                    </a:lnTo>
                    <a:lnTo>
                      <a:pt x="76" y="382"/>
                    </a:lnTo>
                    <a:lnTo>
                      <a:pt x="84" y="387"/>
                    </a:lnTo>
                    <a:lnTo>
                      <a:pt x="90" y="396"/>
                    </a:lnTo>
                    <a:lnTo>
                      <a:pt x="94" y="406"/>
                    </a:lnTo>
                    <a:lnTo>
                      <a:pt x="98" y="413"/>
                    </a:lnTo>
                    <a:lnTo>
                      <a:pt x="106" y="418"/>
                    </a:lnTo>
                    <a:lnTo>
                      <a:pt x="121" y="422"/>
                    </a:lnTo>
                    <a:lnTo>
                      <a:pt x="137" y="423"/>
                    </a:lnTo>
                    <a:lnTo>
                      <a:pt x="149" y="423"/>
                    </a:lnTo>
                    <a:lnTo>
                      <a:pt x="153" y="420"/>
                    </a:lnTo>
                    <a:lnTo>
                      <a:pt x="145" y="410"/>
                    </a:lnTo>
                    <a:lnTo>
                      <a:pt x="131" y="392"/>
                    </a:lnTo>
                    <a:lnTo>
                      <a:pt x="121" y="371"/>
                    </a:lnTo>
                    <a:lnTo>
                      <a:pt x="112" y="352"/>
                    </a:lnTo>
                    <a:lnTo>
                      <a:pt x="108" y="335"/>
                    </a:lnTo>
                    <a:lnTo>
                      <a:pt x="108" y="322"/>
                    </a:lnTo>
                    <a:lnTo>
                      <a:pt x="108" y="314"/>
                    </a:lnTo>
                    <a:lnTo>
                      <a:pt x="108" y="303"/>
                    </a:lnTo>
                    <a:lnTo>
                      <a:pt x="108" y="293"/>
                    </a:lnTo>
                    <a:lnTo>
                      <a:pt x="108" y="279"/>
                    </a:lnTo>
                    <a:lnTo>
                      <a:pt x="110" y="267"/>
                    </a:lnTo>
                    <a:lnTo>
                      <a:pt x="110" y="253"/>
                    </a:lnTo>
                    <a:lnTo>
                      <a:pt x="106" y="239"/>
                    </a:lnTo>
                    <a:lnTo>
                      <a:pt x="100" y="225"/>
                    </a:lnTo>
                    <a:lnTo>
                      <a:pt x="98" y="213"/>
                    </a:lnTo>
                    <a:lnTo>
                      <a:pt x="98" y="208"/>
                    </a:lnTo>
                    <a:lnTo>
                      <a:pt x="104" y="204"/>
                    </a:lnTo>
                    <a:lnTo>
                      <a:pt x="108" y="199"/>
                    </a:lnTo>
                    <a:lnTo>
                      <a:pt x="108" y="188"/>
                    </a:lnTo>
                    <a:lnTo>
                      <a:pt x="106" y="178"/>
                    </a:lnTo>
                    <a:lnTo>
                      <a:pt x="108" y="169"/>
                    </a:lnTo>
                    <a:lnTo>
                      <a:pt x="112" y="166"/>
                    </a:lnTo>
                    <a:lnTo>
                      <a:pt x="116" y="164"/>
                    </a:lnTo>
                    <a:lnTo>
                      <a:pt x="119" y="161"/>
                    </a:lnTo>
                    <a:lnTo>
                      <a:pt x="119" y="154"/>
                    </a:lnTo>
                    <a:lnTo>
                      <a:pt x="114" y="147"/>
                    </a:lnTo>
                    <a:lnTo>
                      <a:pt x="102" y="143"/>
                    </a:lnTo>
                    <a:lnTo>
                      <a:pt x="90" y="138"/>
                    </a:lnTo>
                    <a:lnTo>
                      <a:pt x="82" y="131"/>
                    </a:lnTo>
                    <a:lnTo>
                      <a:pt x="76" y="119"/>
                    </a:lnTo>
                    <a:lnTo>
                      <a:pt x="71" y="105"/>
                    </a:lnTo>
                    <a:lnTo>
                      <a:pt x="67" y="91"/>
                    </a:lnTo>
                    <a:lnTo>
                      <a:pt x="65" y="80"/>
                    </a:lnTo>
                    <a:lnTo>
                      <a:pt x="63" y="74"/>
                    </a:lnTo>
                    <a:lnTo>
                      <a:pt x="61" y="68"/>
                    </a:lnTo>
                    <a:lnTo>
                      <a:pt x="59" y="65"/>
                    </a:lnTo>
                    <a:lnTo>
                      <a:pt x="57" y="63"/>
                    </a:lnTo>
                    <a:close/>
                  </a:path>
                </a:pathLst>
              </a:custGeom>
              <a:solidFill>
                <a:srgbClr val="CC99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20" name="Freeform 10">
                <a:extLst>
                  <a:ext uri="{FF2B5EF4-FFF2-40B4-BE49-F238E27FC236}">
                    <a16:creationId xmlns:a16="http://schemas.microsoft.com/office/drawing/2014/main" id="{EE0D6047-E28E-4EA4-AF21-D2F5BF0080EE}"/>
                  </a:ext>
                </a:extLst>
              </p:cNvPr>
              <p:cNvSpPr>
                <a:spLocks/>
              </p:cNvSpPr>
              <p:nvPr/>
            </p:nvSpPr>
            <p:spPr bwMode="auto">
              <a:xfrm>
                <a:off x="3398" y="3195"/>
                <a:ext cx="80" cy="79"/>
              </a:xfrm>
              <a:custGeom>
                <a:avLst/>
                <a:gdLst>
                  <a:gd name="T0" fmla="*/ 1 w 117"/>
                  <a:gd name="T1" fmla="*/ 1 h 132"/>
                  <a:gd name="T2" fmla="*/ 1 w 117"/>
                  <a:gd name="T3" fmla="*/ 1 h 132"/>
                  <a:gd name="T4" fmla="*/ 1 w 117"/>
                  <a:gd name="T5" fmla="*/ 1 h 132"/>
                  <a:gd name="T6" fmla="*/ 1 w 117"/>
                  <a:gd name="T7" fmla="*/ 1 h 132"/>
                  <a:gd name="T8" fmla="*/ 1 w 117"/>
                  <a:gd name="T9" fmla="*/ 1 h 132"/>
                  <a:gd name="T10" fmla="*/ 1 w 117"/>
                  <a:gd name="T11" fmla="*/ 1 h 132"/>
                  <a:gd name="T12" fmla="*/ 1 w 117"/>
                  <a:gd name="T13" fmla="*/ 1 h 132"/>
                  <a:gd name="T14" fmla="*/ 1 w 117"/>
                  <a:gd name="T15" fmla="*/ 0 h 132"/>
                  <a:gd name="T16" fmla="*/ 1 w 117"/>
                  <a:gd name="T17" fmla="*/ 1 h 132"/>
                  <a:gd name="T18" fmla="*/ 1 w 117"/>
                  <a:gd name="T19" fmla="*/ 1 h 132"/>
                  <a:gd name="T20" fmla="*/ 1 w 117"/>
                  <a:gd name="T21" fmla="*/ 1 h 132"/>
                  <a:gd name="T22" fmla="*/ 1 w 117"/>
                  <a:gd name="T23" fmla="*/ 1 h 132"/>
                  <a:gd name="T24" fmla="*/ 1 w 117"/>
                  <a:gd name="T25" fmla="*/ 1 h 132"/>
                  <a:gd name="T26" fmla="*/ 1 w 117"/>
                  <a:gd name="T27" fmla="*/ 1 h 132"/>
                  <a:gd name="T28" fmla="*/ 1 w 117"/>
                  <a:gd name="T29" fmla="*/ 1 h 132"/>
                  <a:gd name="T30" fmla="*/ 1 w 117"/>
                  <a:gd name="T31" fmla="*/ 1 h 132"/>
                  <a:gd name="T32" fmla="*/ 1 w 117"/>
                  <a:gd name="T33" fmla="*/ 1 h 132"/>
                  <a:gd name="T34" fmla="*/ 1 w 117"/>
                  <a:gd name="T35" fmla="*/ 1 h 132"/>
                  <a:gd name="T36" fmla="*/ 1 w 117"/>
                  <a:gd name="T37" fmla="*/ 1 h 132"/>
                  <a:gd name="T38" fmla="*/ 1 w 117"/>
                  <a:gd name="T39" fmla="*/ 1 h 132"/>
                  <a:gd name="T40" fmla="*/ 1 w 117"/>
                  <a:gd name="T41" fmla="*/ 1 h 132"/>
                  <a:gd name="T42" fmla="*/ 1 w 117"/>
                  <a:gd name="T43" fmla="*/ 1 h 132"/>
                  <a:gd name="T44" fmla="*/ 1 w 117"/>
                  <a:gd name="T45" fmla="*/ 1 h 132"/>
                  <a:gd name="T46" fmla="*/ 1 w 117"/>
                  <a:gd name="T47" fmla="*/ 1 h 132"/>
                  <a:gd name="T48" fmla="*/ 0 w 117"/>
                  <a:gd name="T49" fmla="*/ 1 h 132"/>
                  <a:gd name="T50" fmla="*/ 1 w 117"/>
                  <a:gd name="T51" fmla="*/ 1 h 132"/>
                  <a:gd name="T52" fmla="*/ 1 w 117"/>
                  <a:gd name="T53" fmla="*/ 1 h 132"/>
                  <a:gd name="T54" fmla="*/ 1 w 117"/>
                  <a:gd name="T55" fmla="*/ 1 h 132"/>
                  <a:gd name="T56" fmla="*/ 1 w 117"/>
                  <a:gd name="T57" fmla="*/ 1 h 132"/>
                  <a:gd name="T58" fmla="*/ 1 w 117"/>
                  <a:gd name="T59" fmla="*/ 1 h 132"/>
                  <a:gd name="T60" fmla="*/ 1 w 117"/>
                  <a:gd name="T61" fmla="*/ 1 h 132"/>
                  <a:gd name="T62" fmla="*/ 1 w 117"/>
                  <a:gd name="T63" fmla="*/ 1 h 132"/>
                  <a:gd name="T64" fmla="*/ 1 w 117"/>
                  <a:gd name="T65" fmla="*/ 1 h 132"/>
                  <a:gd name="T66" fmla="*/ 1 w 117"/>
                  <a:gd name="T67" fmla="*/ 1 h 132"/>
                  <a:gd name="T68" fmla="*/ 1 w 117"/>
                  <a:gd name="T69" fmla="*/ 1 h 132"/>
                  <a:gd name="T70" fmla="*/ 1 w 117"/>
                  <a:gd name="T71" fmla="*/ 1 h 132"/>
                  <a:gd name="T72" fmla="*/ 1 w 117"/>
                  <a:gd name="T73" fmla="*/ 1 h 132"/>
                  <a:gd name="T74" fmla="*/ 1 w 117"/>
                  <a:gd name="T75" fmla="*/ 1 h 132"/>
                  <a:gd name="T76" fmla="*/ 1 w 117"/>
                  <a:gd name="T77" fmla="*/ 1 h 132"/>
                  <a:gd name="T78" fmla="*/ 1 w 117"/>
                  <a:gd name="T79" fmla="*/ 1 h 132"/>
                  <a:gd name="T80" fmla="*/ 1 w 117"/>
                  <a:gd name="T81" fmla="*/ 1 h 132"/>
                  <a:gd name="T82" fmla="*/ 1 w 117"/>
                  <a:gd name="T83" fmla="*/ 1 h 132"/>
                  <a:gd name="T84" fmla="*/ 1 w 117"/>
                  <a:gd name="T85" fmla="*/ 1 h 132"/>
                  <a:gd name="T86" fmla="*/ 1 w 117"/>
                  <a:gd name="T87" fmla="*/ 1 h 132"/>
                  <a:gd name="T88" fmla="*/ 1 w 117"/>
                  <a:gd name="T89" fmla="*/ 1 h 132"/>
                  <a:gd name="T90" fmla="*/ 1 w 117"/>
                  <a:gd name="T91" fmla="*/ 1 h 132"/>
                  <a:gd name="T92" fmla="*/ 1 w 117"/>
                  <a:gd name="T93" fmla="*/ 1 h 132"/>
                  <a:gd name="T94" fmla="*/ 1 w 117"/>
                  <a:gd name="T95" fmla="*/ 1 h 132"/>
                  <a:gd name="T96" fmla="*/ 1 w 117"/>
                  <a:gd name="T97" fmla="*/ 1 h 132"/>
                  <a:gd name="T98" fmla="*/ 1 w 117"/>
                  <a:gd name="T99" fmla="*/ 1 h 132"/>
                  <a:gd name="T100" fmla="*/ 1 w 117"/>
                  <a:gd name="T101" fmla="*/ 1 h 132"/>
                  <a:gd name="T102" fmla="*/ 1 w 117"/>
                  <a:gd name="T103" fmla="*/ 1 h 132"/>
                  <a:gd name="T104" fmla="*/ 1 w 117"/>
                  <a:gd name="T105" fmla="*/ 1 h 132"/>
                  <a:gd name="T106" fmla="*/ 1 w 117"/>
                  <a:gd name="T107" fmla="*/ 1 h 132"/>
                  <a:gd name="T108" fmla="*/ 1 w 117"/>
                  <a:gd name="T109" fmla="*/ 1 h 132"/>
                  <a:gd name="T110" fmla="*/ 1 w 117"/>
                  <a:gd name="T111" fmla="*/ 1 h 132"/>
                  <a:gd name="T112" fmla="*/ 1 w 117"/>
                  <a:gd name="T113" fmla="*/ 1 h 13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7"/>
                  <a:gd name="T172" fmla="*/ 0 h 132"/>
                  <a:gd name="T173" fmla="*/ 117 w 117"/>
                  <a:gd name="T174" fmla="*/ 132 h 13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7" h="132">
                    <a:moveTo>
                      <a:pt x="59" y="36"/>
                    </a:moveTo>
                    <a:lnTo>
                      <a:pt x="57" y="34"/>
                    </a:lnTo>
                    <a:lnTo>
                      <a:pt x="57" y="29"/>
                    </a:lnTo>
                    <a:lnTo>
                      <a:pt x="55" y="22"/>
                    </a:lnTo>
                    <a:lnTo>
                      <a:pt x="59" y="15"/>
                    </a:lnTo>
                    <a:lnTo>
                      <a:pt x="63" y="8"/>
                    </a:lnTo>
                    <a:lnTo>
                      <a:pt x="63" y="1"/>
                    </a:lnTo>
                    <a:lnTo>
                      <a:pt x="59" y="0"/>
                    </a:lnTo>
                    <a:lnTo>
                      <a:pt x="55" y="1"/>
                    </a:lnTo>
                    <a:lnTo>
                      <a:pt x="51" y="5"/>
                    </a:lnTo>
                    <a:lnTo>
                      <a:pt x="45" y="8"/>
                    </a:lnTo>
                    <a:lnTo>
                      <a:pt x="35" y="12"/>
                    </a:lnTo>
                    <a:lnTo>
                      <a:pt x="25" y="12"/>
                    </a:lnTo>
                    <a:lnTo>
                      <a:pt x="16" y="12"/>
                    </a:lnTo>
                    <a:lnTo>
                      <a:pt x="12" y="15"/>
                    </a:lnTo>
                    <a:lnTo>
                      <a:pt x="12" y="21"/>
                    </a:lnTo>
                    <a:lnTo>
                      <a:pt x="18" y="26"/>
                    </a:lnTo>
                    <a:lnTo>
                      <a:pt x="25" y="31"/>
                    </a:lnTo>
                    <a:lnTo>
                      <a:pt x="31" y="40"/>
                    </a:lnTo>
                    <a:lnTo>
                      <a:pt x="31" y="47"/>
                    </a:lnTo>
                    <a:lnTo>
                      <a:pt x="27" y="50"/>
                    </a:lnTo>
                    <a:lnTo>
                      <a:pt x="22" y="48"/>
                    </a:lnTo>
                    <a:lnTo>
                      <a:pt x="12" y="47"/>
                    </a:lnTo>
                    <a:lnTo>
                      <a:pt x="4" y="48"/>
                    </a:lnTo>
                    <a:lnTo>
                      <a:pt x="0" y="55"/>
                    </a:lnTo>
                    <a:lnTo>
                      <a:pt x="2" y="66"/>
                    </a:lnTo>
                    <a:lnTo>
                      <a:pt x="8" y="73"/>
                    </a:lnTo>
                    <a:lnTo>
                      <a:pt x="16" y="78"/>
                    </a:lnTo>
                    <a:lnTo>
                      <a:pt x="25" y="80"/>
                    </a:lnTo>
                    <a:lnTo>
                      <a:pt x="39" y="78"/>
                    </a:lnTo>
                    <a:lnTo>
                      <a:pt x="55" y="75"/>
                    </a:lnTo>
                    <a:lnTo>
                      <a:pt x="67" y="75"/>
                    </a:lnTo>
                    <a:lnTo>
                      <a:pt x="72" y="80"/>
                    </a:lnTo>
                    <a:lnTo>
                      <a:pt x="72" y="88"/>
                    </a:lnTo>
                    <a:lnTo>
                      <a:pt x="74" y="95"/>
                    </a:lnTo>
                    <a:lnTo>
                      <a:pt x="78" y="102"/>
                    </a:lnTo>
                    <a:lnTo>
                      <a:pt x="86" y="108"/>
                    </a:lnTo>
                    <a:lnTo>
                      <a:pt x="92" y="113"/>
                    </a:lnTo>
                    <a:lnTo>
                      <a:pt x="96" y="122"/>
                    </a:lnTo>
                    <a:lnTo>
                      <a:pt x="96" y="128"/>
                    </a:lnTo>
                    <a:lnTo>
                      <a:pt x="96" y="132"/>
                    </a:lnTo>
                    <a:lnTo>
                      <a:pt x="98" y="130"/>
                    </a:lnTo>
                    <a:lnTo>
                      <a:pt x="104" y="127"/>
                    </a:lnTo>
                    <a:lnTo>
                      <a:pt x="112" y="123"/>
                    </a:lnTo>
                    <a:lnTo>
                      <a:pt x="115" y="118"/>
                    </a:lnTo>
                    <a:lnTo>
                      <a:pt x="117" y="115"/>
                    </a:lnTo>
                    <a:lnTo>
                      <a:pt x="117" y="108"/>
                    </a:lnTo>
                    <a:lnTo>
                      <a:pt x="114" y="102"/>
                    </a:lnTo>
                    <a:lnTo>
                      <a:pt x="110" y="94"/>
                    </a:lnTo>
                    <a:lnTo>
                      <a:pt x="104" y="83"/>
                    </a:lnTo>
                    <a:lnTo>
                      <a:pt x="96" y="75"/>
                    </a:lnTo>
                    <a:lnTo>
                      <a:pt x="90" y="66"/>
                    </a:lnTo>
                    <a:lnTo>
                      <a:pt x="80" y="62"/>
                    </a:lnTo>
                    <a:lnTo>
                      <a:pt x="70" y="59"/>
                    </a:lnTo>
                    <a:lnTo>
                      <a:pt x="65" y="54"/>
                    </a:lnTo>
                    <a:lnTo>
                      <a:pt x="59" y="47"/>
                    </a:lnTo>
                    <a:lnTo>
                      <a:pt x="59" y="36"/>
                    </a:lnTo>
                    <a:close/>
                  </a:path>
                </a:pathLst>
              </a:custGeom>
              <a:solidFill>
                <a:srgbClr val="CC99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21" name="Freeform 11">
                <a:extLst>
                  <a:ext uri="{FF2B5EF4-FFF2-40B4-BE49-F238E27FC236}">
                    <a16:creationId xmlns:a16="http://schemas.microsoft.com/office/drawing/2014/main" id="{3CE02FAA-1D54-43BB-9079-4D33820D60CC}"/>
                  </a:ext>
                </a:extLst>
              </p:cNvPr>
              <p:cNvSpPr>
                <a:spLocks/>
              </p:cNvSpPr>
              <p:nvPr/>
            </p:nvSpPr>
            <p:spPr bwMode="auto">
              <a:xfrm>
                <a:off x="3445" y="3296"/>
                <a:ext cx="180" cy="158"/>
              </a:xfrm>
              <a:custGeom>
                <a:avLst/>
                <a:gdLst>
                  <a:gd name="T0" fmla="*/ 1 w 260"/>
                  <a:gd name="T1" fmla="*/ 1 h 264"/>
                  <a:gd name="T2" fmla="*/ 1 w 260"/>
                  <a:gd name="T3" fmla="*/ 1 h 264"/>
                  <a:gd name="T4" fmla="*/ 1 w 260"/>
                  <a:gd name="T5" fmla="*/ 1 h 264"/>
                  <a:gd name="T6" fmla="*/ 1 w 260"/>
                  <a:gd name="T7" fmla="*/ 1 h 264"/>
                  <a:gd name="T8" fmla="*/ 1 w 260"/>
                  <a:gd name="T9" fmla="*/ 1 h 264"/>
                  <a:gd name="T10" fmla="*/ 1 w 260"/>
                  <a:gd name="T11" fmla="*/ 1 h 264"/>
                  <a:gd name="T12" fmla="*/ 1 w 260"/>
                  <a:gd name="T13" fmla="*/ 1 h 264"/>
                  <a:gd name="T14" fmla="*/ 1 w 260"/>
                  <a:gd name="T15" fmla="*/ 1 h 264"/>
                  <a:gd name="T16" fmla="*/ 1 w 260"/>
                  <a:gd name="T17" fmla="*/ 1 h 264"/>
                  <a:gd name="T18" fmla="*/ 1 w 260"/>
                  <a:gd name="T19" fmla="*/ 1 h 264"/>
                  <a:gd name="T20" fmla="*/ 1 w 260"/>
                  <a:gd name="T21" fmla="*/ 1 h 264"/>
                  <a:gd name="T22" fmla="*/ 1 w 260"/>
                  <a:gd name="T23" fmla="*/ 1 h 264"/>
                  <a:gd name="T24" fmla="*/ 1 w 260"/>
                  <a:gd name="T25" fmla="*/ 1 h 264"/>
                  <a:gd name="T26" fmla="*/ 1 w 260"/>
                  <a:gd name="T27" fmla="*/ 1 h 264"/>
                  <a:gd name="T28" fmla="*/ 1 w 260"/>
                  <a:gd name="T29" fmla="*/ 1 h 264"/>
                  <a:gd name="T30" fmla="*/ 1 w 260"/>
                  <a:gd name="T31" fmla="*/ 1 h 264"/>
                  <a:gd name="T32" fmla="*/ 1 w 260"/>
                  <a:gd name="T33" fmla="*/ 1 h 264"/>
                  <a:gd name="T34" fmla="*/ 1 w 260"/>
                  <a:gd name="T35" fmla="*/ 1 h 264"/>
                  <a:gd name="T36" fmla="*/ 1 w 260"/>
                  <a:gd name="T37" fmla="*/ 1 h 264"/>
                  <a:gd name="T38" fmla="*/ 1 w 260"/>
                  <a:gd name="T39" fmla="*/ 1 h 264"/>
                  <a:gd name="T40" fmla="*/ 1 w 260"/>
                  <a:gd name="T41" fmla="*/ 1 h 264"/>
                  <a:gd name="T42" fmla="*/ 1 w 260"/>
                  <a:gd name="T43" fmla="*/ 1 h 264"/>
                  <a:gd name="T44" fmla="*/ 1 w 260"/>
                  <a:gd name="T45" fmla="*/ 1 h 264"/>
                  <a:gd name="T46" fmla="*/ 1 w 260"/>
                  <a:gd name="T47" fmla="*/ 1 h 264"/>
                  <a:gd name="T48" fmla="*/ 1 w 260"/>
                  <a:gd name="T49" fmla="*/ 1 h 264"/>
                  <a:gd name="T50" fmla="*/ 1 w 260"/>
                  <a:gd name="T51" fmla="*/ 1 h 264"/>
                  <a:gd name="T52" fmla="*/ 1 w 260"/>
                  <a:gd name="T53" fmla="*/ 1 h 264"/>
                  <a:gd name="T54" fmla="*/ 1 w 260"/>
                  <a:gd name="T55" fmla="*/ 1 h 264"/>
                  <a:gd name="T56" fmla="*/ 1 w 260"/>
                  <a:gd name="T57" fmla="*/ 1 h 264"/>
                  <a:gd name="T58" fmla="*/ 1 w 260"/>
                  <a:gd name="T59" fmla="*/ 1 h 264"/>
                  <a:gd name="T60" fmla="*/ 1 w 260"/>
                  <a:gd name="T61" fmla="*/ 1 h 264"/>
                  <a:gd name="T62" fmla="*/ 1 w 260"/>
                  <a:gd name="T63" fmla="*/ 1 h 264"/>
                  <a:gd name="T64" fmla="*/ 1 w 260"/>
                  <a:gd name="T65" fmla="*/ 1 h 264"/>
                  <a:gd name="T66" fmla="*/ 1 w 260"/>
                  <a:gd name="T67" fmla="*/ 1 h 264"/>
                  <a:gd name="T68" fmla="*/ 1 w 260"/>
                  <a:gd name="T69" fmla="*/ 1 h 264"/>
                  <a:gd name="T70" fmla="*/ 1 w 260"/>
                  <a:gd name="T71" fmla="*/ 1 h 264"/>
                  <a:gd name="T72" fmla="*/ 1 w 260"/>
                  <a:gd name="T73" fmla="*/ 1 h 264"/>
                  <a:gd name="T74" fmla="*/ 1 w 260"/>
                  <a:gd name="T75" fmla="*/ 1 h 264"/>
                  <a:gd name="T76" fmla="*/ 1 w 260"/>
                  <a:gd name="T77" fmla="*/ 1 h 264"/>
                  <a:gd name="T78" fmla="*/ 1 w 260"/>
                  <a:gd name="T79" fmla="*/ 1 h 264"/>
                  <a:gd name="T80" fmla="*/ 1 w 260"/>
                  <a:gd name="T81" fmla="*/ 1 h 264"/>
                  <a:gd name="T82" fmla="*/ 1 w 260"/>
                  <a:gd name="T83" fmla="*/ 1 h 264"/>
                  <a:gd name="T84" fmla="*/ 1 w 260"/>
                  <a:gd name="T85" fmla="*/ 1 h 264"/>
                  <a:gd name="T86" fmla="*/ 1 w 260"/>
                  <a:gd name="T87" fmla="*/ 1 h 264"/>
                  <a:gd name="T88" fmla="*/ 1 w 260"/>
                  <a:gd name="T89" fmla="*/ 1 h 264"/>
                  <a:gd name="T90" fmla="*/ 1 w 260"/>
                  <a:gd name="T91" fmla="*/ 1 h 264"/>
                  <a:gd name="T92" fmla="*/ 1 w 260"/>
                  <a:gd name="T93" fmla="*/ 1 h 264"/>
                  <a:gd name="T94" fmla="*/ 1 w 260"/>
                  <a:gd name="T95" fmla="*/ 1 h 264"/>
                  <a:gd name="T96" fmla="*/ 1 w 260"/>
                  <a:gd name="T97" fmla="*/ 1 h 264"/>
                  <a:gd name="T98" fmla="*/ 1 w 260"/>
                  <a:gd name="T99" fmla="*/ 1 h 264"/>
                  <a:gd name="T100" fmla="*/ 1 w 260"/>
                  <a:gd name="T101" fmla="*/ 1 h 264"/>
                  <a:gd name="T102" fmla="*/ 1 w 260"/>
                  <a:gd name="T103" fmla="*/ 0 h 26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60"/>
                  <a:gd name="T157" fmla="*/ 0 h 264"/>
                  <a:gd name="T158" fmla="*/ 260 w 260"/>
                  <a:gd name="T159" fmla="*/ 264 h 26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60" h="264">
                    <a:moveTo>
                      <a:pt x="13" y="0"/>
                    </a:moveTo>
                    <a:lnTo>
                      <a:pt x="19" y="5"/>
                    </a:lnTo>
                    <a:lnTo>
                      <a:pt x="29" y="17"/>
                    </a:lnTo>
                    <a:lnTo>
                      <a:pt x="43" y="27"/>
                    </a:lnTo>
                    <a:lnTo>
                      <a:pt x="50" y="33"/>
                    </a:lnTo>
                    <a:lnTo>
                      <a:pt x="56" y="29"/>
                    </a:lnTo>
                    <a:lnTo>
                      <a:pt x="60" y="24"/>
                    </a:lnTo>
                    <a:lnTo>
                      <a:pt x="68" y="20"/>
                    </a:lnTo>
                    <a:lnTo>
                      <a:pt x="76" y="22"/>
                    </a:lnTo>
                    <a:lnTo>
                      <a:pt x="82" y="24"/>
                    </a:lnTo>
                    <a:lnTo>
                      <a:pt x="84" y="26"/>
                    </a:lnTo>
                    <a:lnTo>
                      <a:pt x="84" y="29"/>
                    </a:lnTo>
                    <a:lnTo>
                      <a:pt x="90" y="36"/>
                    </a:lnTo>
                    <a:lnTo>
                      <a:pt x="97" y="43"/>
                    </a:lnTo>
                    <a:lnTo>
                      <a:pt x="101" y="47"/>
                    </a:lnTo>
                    <a:lnTo>
                      <a:pt x="105" y="52"/>
                    </a:lnTo>
                    <a:lnTo>
                      <a:pt x="107" y="59"/>
                    </a:lnTo>
                    <a:lnTo>
                      <a:pt x="111" y="66"/>
                    </a:lnTo>
                    <a:lnTo>
                      <a:pt x="117" y="73"/>
                    </a:lnTo>
                    <a:lnTo>
                      <a:pt x="125" y="80"/>
                    </a:lnTo>
                    <a:lnTo>
                      <a:pt x="133" y="85"/>
                    </a:lnTo>
                    <a:lnTo>
                      <a:pt x="142" y="92"/>
                    </a:lnTo>
                    <a:lnTo>
                      <a:pt x="152" y="102"/>
                    </a:lnTo>
                    <a:lnTo>
                      <a:pt x="160" y="113"/>
                    </a:lnTo>
                    <a:lnTo>
                      <a:pt x="162" y="116"/>
                    </a:lnTo>
                    <a:lnTo>
                      <a:pt x="158" y="114"/>
                    </a:lnTo>
                    <a:lnTo>
                      <a:pt x="150" y="109"/>
                    </a:lnTo>
                    <a:lnTo>
                      <a:pt x="140" y="104"/>
                    </a:lnTo>
                    <a:lnTo>
                      <a:pt x="131" y="100"/>
                    </a:lnTo>
                    <a:lnTo>
                      <a:pt x="121" y="97"/>
                    </a:lnTo>
                    <a:lnTo>
                      <a:pt x="113" y="92"/>
                    </a:lnTo>
                    <a:lnTo>
                      <a:pt x="105" y="88"/>
                    </a:lnTo>
                    <a:lnTo>
                      <a:pt x="103" y="87"/>
                    </a:lnTo>
                    <a:lnTo>
                      <a:pt x="103" y="90"/>
                    </a:lnTo>
                    <a:lnTo>
                      <a:pt x="107" y="97"/>
                    </a:lnTo>
                    <a:lnTo>
                      <a:pt x="113" y="106"/>
                    </a:lnTo>
                    <a:lnTo>
                      <a:pt x="121" y="114"/>
                    </a:lnTo>
                    <a:lnTo>
                      <a:pt x="131" y="121"/>
                    </a:lnTo>
                    <a:lnTo>
                      <a:pt x="142" y="127"/>
                    </a:lnTo>
                    <a:lnTo>
                      <a:pt x="152" y="130"/>
                    </a:lnTo>
                    <a:lnTo>
                      <a:pt x="162" y="130"/>
                    </a:lnTo>
                    <a:lnTo>
                      <a:pt x="172" y="132"/>
                    </a:lnTo>
                    <a:lnTo>
                      <a:pt x="180" y="139"/>
                    </a:lnTo>
                    <a:lnTo>
                      <a:pt x="185" y="147"/>
                    </a:lnTo>
                    <a:lnTo>
                      <a:pt x="193" y="154"/>
                    </a:lnTo>
                    <a:lnTo>
                      <a:pt x="205" y="167"/>
                    </a:lnTo>
                    <a:lnTo>
                      <a:pt x="217" y="184"/>
                    </a:lnTo>
                    <a:lnTo>
                      <a:pt x="228" y="200"/>
                    </a:lnTo>
                    <a:lnTo>
                      <a:pt x="236" y="205"/>
                    </a:lnTo>
                    <a:lnTo>
                      <a:pt x="244" y="203"/>
                    </a:lnTo>
                    <a:lnTo>
                      <a:pt x="252" y="205"/>
                    </a:lnTo>
                    <a:lnTo>
                      <a:pt x="258" y="212"/>
                    </a:lnTo>
                    <a:lnTo>
                      <a:pt x="260" y="221"/>
                    </a:lnTo>
                    <a:lnTo>
                      <a:pt x="258" y="233"/>
                    </a:lnTo>
                    <a:lnTo>
                      <a:pt x="254" y="245"/>
                    </a:lnTo>
                    <a:lnTo>
                      <a:pt x="250" y="254"/>
                    </a:lnTo>
                    <a:lnTo>
                      <a:pt x="242" y="252"/>
                    </a:lnTo>
                    <a:lnTo>
                      <a:pt x="234" y="243"/>
                    </a:lnTo>
                    <a:lnTo>
                      <a:pt x="228" y="236"/>
                    </a:lnTo>
                    <a:lnTo>
                      <a:pt x="225" y="233"/>
                    </a:lnTo>
                    <a:lnTo>
                      <a:pt x="223" y="236"/>
                    </a:lnTo>
                    <a:lnTo>
                      <a:pt x="223" y="247"/>
                    </a:lnTo>
                    <a:lnTo>
                      <a:pt x="223" y="259"/>
                    </a:lnTo>
                    <a:lnTo>
                      <a:pt x="221" y="264"/>
                    </a:lnTo>
                    <a:lnTo>
                      <a:pt x="215" y="261"/>
                    </a:lnTo>
                    <a:lnTo>
                      <a:pt x="205" y="252"/>
                    </a:lnTo>
                    <a:lnTo>
                      <a:pt x="195" y="243"/>
                    </a:lnTo>
                    <a:lnTo>
                      <a:pt x="189" y="236"/>
                    </a:lnTo>
                    <a:lnTo>
                      <a:pt x="187" y="228"/>
                    </a:lnTo>
                    <a:lnTo>
                      <a:pt x="189" y="217"/>
                    </a:lnTo>
                    <a:lnTo>
                      <a:pt x="189" y="207"/>
                    </a:lnTo>
                    <a:lnTo>
                      <a:pt x="183" y="198"/>
                    </a:lnTo>
                    <a:lnTo>
                      <a:pt x="172" y="193"/>
                    </a:lnTo>
                    <a:lnTo>
                      <a:pt x="158" y="189"/>
                    </a:lnTo>
                    <a:lnTo>
                      <a:pt x="152" y="186"/>
                    </a:lnTo>
                    <a:lnTo>
                      <a:pt x="148" y="181"/>
                    </a:lnTo>
                    <a:lnTo>
                      <a:pt x="146" y="175"/>
                    </a:lnTo>
                    <a:lnTo>
                      <a:pt x="144" y="168"/>
                    </a:lnTo>
                    <a:lnTo>
                      <a:pt x="140" y="161"/>
                    </a:lnTo>
                    <a:lnTo>
                      <a:pt x="137" y="156"/>
                    </a:lnTo>
                    <a:lnTo>
                      <a:pt x="127" y="153"/>
                    </a:lnTo>
                    <a:lnTo>
                      <a:pt x="119" y="147"/>
                    </a:lnTo>
                    <a:lnTo>
                      <a:pt x="115" y="142"/>
                    </a:lnTo>
                    <a:lnTo>
                      <a:pt x="111" y="137"/>
                    </a:lnTo>
                    <a:lnTo>
                      <a:pt x="101" y="132"/>
                    </a:lnTo>
                    <a:lnTo>
                      <a:pt x="90" y="128"/>
                    </a:lnTo>
                    <a:lnTo>
                      <a:pt x="80" y="125"/>
                    </a:lnTo>
                    <a:lnTo>
                      <a:pt x="74" y="120"/>
                    </a:lnTo>
                    <a:lnTo>
                      <a:pt x="72" y="111"/>
                    </a:lnTo>
                    <a:lnTo>
                      <a:pt x="70" y="99"/>
                    </a:lnTo>
                    <a:lnTo>
                      <a:pt x="64" y="87"/>
                    </a:lnTo>
                    <a:lnTo>
                      <a:pt x="56" y="76"/>
                    </a:lnTo>
                    <a:lnTo>
                      <a:pt x="50" y="66"/>
                    </a:lnTo>
                    <a:lnTo>
                      <a:pt x="48" y="59"/>
                    </a:lnTo>
                    <a:lnTo>
                      <a:pt x="48" y="53"/>
                    </a:lnTo>
                    <a:lnTo>
                      <a:pt x="46" y="50"/>
                    </a:lnTo>
                    <a:lnTo>
                      <a:pt x="41" y="43"/>
                    </a:lnTo>
                    <a:lnTo>
                      <a:pt x="35" y="38"/>
                    </a:lnTo>
                    <a:lnTo>
                      <a:pt x="25" y="31"/>
                    </a:lnTo>
                    <a:lnTo>
                      <a:pt x="17" y="24"/>
                    </a:lnTo>
                    <a:lnTo>
                      <a:pt x="7" y="15"/>
                    </a:lnTo>
                    <a:lnTo>
                      <a:pt x="1" y="8"/>
                    </a:lnTo>
                    <a:lnTo>
                      <a:pt x="0" y="3"/>
                    </a:lnTo>
                    <a:lnTo>
                      <a:pt x="3" y="0"/>
                    </a:lnTo>
                    <a:lnTo>
                      <a:pt x="13" y="0"/>
                    </a:lnTo>
                    <a:close/>
                  </a:path>
                </a:pathLst>
              </a:custGeom>
              <a:gradFill rotWithShape="1">
                <a:gsLst>
                  <a:gs pos="0">
                    <a:srgbClr val="5E4700"/>
                  </a:gs>
                  <a:gs pos="100000">
                    <a:srgbClr val="CC9900"/>
                  </a:gs>
                </a:gsLst>
                <a:lin ang="5400000" scaled="1"/>
              </a:gra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22" name="Freeform 12">
                <a:extLst>
                  <a:ext uri="{FF2B5EF4-FFF2-40B4-BE49-F238E27FC236}">
                    <a16:creationId xmlns:a16="http://schemas.microsoft.com/office/drawing/2014/main" id="{C9916497-7B7A-4459-A0D2-9FF00C45249D}"/>
                  </a:ext>
                </a:extLst>
              </p:cNvPr>
              <p:cNvSpPr>
                <a:spLocks/>
              </p:cNvSpPr>
              <p:nvPr/>
            </p:nvSpPr>
            <p:spPr bwMode="auto">
              <a:xfrm>
                <a:off x="3562" y="3523"/>
                <a:ext cx="61" cy="48"/>
              </a:xfrm>
              <a:custGeom>
                <a:avLst/>
                <a:gdLst>
                  <a:gd name="T0" fmla="*/ 1 w 88"/>
                  <a:gd name="T1" fmla="*/ 0 h 80"/>
                  <a:gd name="T2" fmla="*/ 1 w 88"/>
                  <a:gd name="T3" fmla="*/ 0 h 80"/>
                  <a:gd name="T4" fmla="*/ 1 w 88"/>
                  <a:gd name="T5" fmla="*/ 1 h 80"/>
                  <a:gd name="T6" fmla="*/ 1 w 88"/>
                  <a:gd name="T7" fmla="*/ 1 h 80"/>
                  <a:gd name="T8" fmla="*/ 1 w 88"/>
                  <a:gd name="T9" fmla="*/ 1 h 80"/>
                  <a:gd name="T10" fmla="*/ 1 w 88"/>
                  <a:gd name="T11" fmla="*/ 1 h 80"/>
                  <a:gd name="T12" fmla="*/ 1 w 88"/>
                  <a:gd name="T13" fmla="*/ 1 h 80"/>
                  <a:gd name="T14" fmla="*/ 1 w 88"/>
                  <a:gd name="T15" fmla="*/ 1 h 80"/>
                  <a:gd name="T16" fmla="*/ 1 w 88"/>
                  <a:gd name="T17" fmla="*/ 1 h 80"/>
                  <a:gd name="T18" fmla="*/ 1 w 88"/>
                  <a:gd name="T19" fmla="*/ 1 h 80"/>
                  <a:gd name="T20" fmla="*/ 1 w 88"/>
                  <a:gd name="T21" fmla="*/ 1 h 80"/>
                  <a:gd name="T22" fmla="*/ 1 w 88"/>
                  <a:gd name="T23" fmla="*/ 1 h 80"/>
                  <a:gd name="T24" fmla="*/ 1 w 88"/>
                  <a:gd name="T25" fmla="*/ 1 h 80"/>
                  <a:gd name="T26" fmla="*/ 1 w 88"/>
                  <a:gd name="T27" fmla="*/ 1 h 80"/>
                  <a:gd name="T28" fmla="*/ 1 w 88"/>
                  <a:gd name="T29" fmla="*/ 1 h 80"/>
                  <a:gd name="T30" fmla="*/ 1 w 88"/>
                  <a:gd name="T31" fmla="*/ 1 h 80"/>
                  <a:gd name="T32" fmla="*/ 1 w 88"/>
                  <a:gd name="T33" fmla="*/ 1 h 80"/>
                  <a:gd name="T34" fmla="*/ 1 w 88"/>
                  <a:gd name="T35" fmla="*/ 1 h 80"/>
                  <a:gd name="T36" fmla="*/ 1 w 88"/>
                  <a:gd name="T37" fmla="*/ 1 h 80"/>
                  <a:gd name="T38" fmla="*/ 1 w 88"/>
                  <a:gd name="T39" fmla="*/ 1 h 80"/>
                  <a:gd name="T40" fmla="*/ 1 w 88"/>
                  <a:gd name="T41" fmla="*/ 1 h 80"/>
                  <a:gd name="T42" fmla="*/ 0 w 88"/>
                  <a:gd name="T43" fmla="*/ 1 h 80"/>
                  <a:gd name="T44" fmla="*/ 0 w 88"/>
                  <a:gd name="T45" fmla="*/ 1 h 80"/>
                  <a:gd name="T46" fmla="*/ 0 w 88"/>
                  <a:gd name="T47" fmla="*/ 1 h 80"/>
                  <a:gd name="T48" fmla="*/ 1 w 88"/>
                  <a:gd name="T49" fmla="*/ 0 h 8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8"/>
                  <a:gd name="T76" fmla="*/ 0 h 80"/>
                  <a:gd name="T77" fmla="*/ 88 w 88"/>
                  <a:gd name="T78" fmla="*/ 80 h 8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8" h="80">
                    <a:moveTo>
                      <a:pt x="2" y="0"/>
                    </a:moveTo>
                    <a:lnTo>
                      <a:pt x="4" y="0"/>
                    </a:lnTo>
                    <a:lnTo>
                      <a:pt x="10" y="2"/>
                    </a:lnTo>
                    <a:lnTo>
                      <a:pt x="17" y="7"/>
                    </a:lnTo>
                    <a:lnTo>
                      <a:pt x="33" y="17"/>
                    </a:lnTo>
                    <a:lnTo>
                      <a:pt x="47" y="26"/>
                    </a:lnTo>
                    <a:lnTo>
                      <a:pt x="55" y="31"/>
                    </a:lnTo>
                    <a:lnTo>
                      <a:pt x="62" y="37"/>
                    </a:lnTo>
                    <a:lnTo>
                      <a:pt x="74" y="45"/>
                    </a:lnTo>
                    <a:lnTo>
                      <a:pt x="84" y="59"/>
                    </a:lnTo>
                    <a:lnTo>
                      <a:pt x="88" y="71"/>
                    </a:lnTo>
                    <a:lnTo>
                      <a:pt x="88" y="80"/>
                    </a:lnTo>
                    <a:lnTo>
                      <a:pt x="80" y="80"/>
                    </a:lnTo>
                    <a:lnTo>
                      <a:pt x="70" y="75"/>
                    </a:lnTo>
                    <a:lnTo>
                      <a:pt x="62" y="68"/>
                    </a:lnTo>
                    <a:lnTo>
                      <a:pt x="53" y="59"/>
                    </a:lnTo>
                    <a:lnTo>
                      <a:pt x="37" y="47"/>
                    </a:lnTo>
                    <a:lnTo>
                      <a:pt x="25" y="37"/>
                    </a:lnTo>
                    <a:lnTo>
                      <a:pt x="17" y="28"/>
                    </a:lnTo>
                    <a:lnTo>
                      <a:pt x="12" y="23"/>
                    </a:lnTo>
                    <a:lnTo>
                      <a:pt x="6" y="19"/>
                    </a:lnTo>
                    <a:lnTo>
                      <a:pt x="0" y="14"/>
                    </a:lnTo>
                    <a:lnTo>
                      <a:pt x="0" y="7"/>
                    </a:lnTo>
                    <a:lnTo>
                      <a:pt x="0" y="2"/>
                    </a:lnTo>
                    <a:lnTo>
                      <a:pt x="2" y="0"/>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23" name="Freeform 13">
                <a:extLst>
                  <a:ext uri="{FF2B5EF4-FFF2-40B4-BE49-F238E27FC236}">
                    <a16:creationId xmlns:a16="http://schemas.microsoft.com/office/drawing/2014/main" id="{4CE1865F-56B0-41B6-928A-934C056228D0}"/>
                  </a:ext>
                </a:extLst>
              </p:cNvPr>
              <p:cNvSpPr>
                <a:spLocks/>
              </p:cNvSpPr>
              <p:nvPr/>
            </p:nvSpPr>
            <p:spPr bwMode="auto">
              <a:xfrm>
                <a:off x="3639" y="3580"/>
                <a:ext cx="84" cy="57"/>
              </a:xfrm>
              <a:custGeom>
                <a:avLst/>
                <a:gdLst>
                  <a:gd name="T0" fmla="*/ 0 w 122"/>
                  <a:gd name="T1" fmla="*/ 0 h 96"/>
                  <a:gd name="T2" fmla="*/ 1 w 122"/>
                  <a:gd name="T3" fmla="*/ 1 h 96"/>
                  <a:gd name="T4" fmla="*/ 1 w 122"/>
                  <a:gd name="T5" fmla="*/ 1 h 96"/>
                  <a:gd name="T6" fmla="*/ 1 w 122"/>
                  <a:gd name="T7" fmla="*/ 1 h 96"/>
                  <a:gd name="T8" fmla="*/ 1 w 122"/>
                  <a:gd name="T9" fmla="*/ 1 h 96"/>
                  <a:gd name="T10" fmla="*/ 1 w 122"/>
                  <a:gd name="T11" fmla="*/ 1 h 96"/>
                  <a:gd name="T12" fmla="*/ 1 w 122"/>
                  <a:gd name="T13" fmla="*/ 1 h 96"/>
                  <a:gd name="T14" fmla="*/ 1 w 122"/>
                  <a:gd name="T15" fmla="*/ 1 h 96"/>
                  <a:gd name="T16" fmla="*/ 1 w 122"/>
                  <a:gd name="T17" fmla="*/ 1 h 96"/>
                  <a:gd name="T18" fmla="*/ 1 w 122"/>
                  <a:gd name="T19" fmla="*/ 1 h 96"/>
                  <a:gd name="T20" fmla="*/ 1 w 122"/>
                  <a:gd name="T21" fmla="*/ 1 h 96"/>
                  <a:gd name="T22" fmla="*/ 1 w 122"/>
                  <a:gd name="T23" fmla="*/ 1 h 96"/>
                  <a:gd name="T24" fmla="*/ 1 w 122"/>
                  <a:gd name="T25" fmla="*/ 1 h 96"/>
                  <a:gd name="T26" fmla="*/ 1 w 122"/>
                  <a:gd name="T27" fmla="*/ 1 h 96"/>
                  <a:gd name="T28" fmla="*/ 1 w 122"/>
                  <a:gd name="T29" fmla="*/ 1 h 96"/>
                  <a:gd name="T30" fmla="*/ 1 w 122"/>
                  <a:gd name="T31" fmla="*/ 1 h 96"/>
                  <a:gd name="T32" fmla="*/ 1 w 122"/>
                  <a:gd name="T33" fmla="*/ 1 h 96"/>
                  <a:gd name="T34" fmla="*/ 1 w 122"/>
                  <a:gd name="T35" fmla="*/ 1 h 96"/>
                  <a:gd name="T36" fmla="*/ 1 w 122"/>
                  <a:gd name="T37" fmla="*/ 1 h 96"/>
                  <a:gd name="T38" fmla="*/ 1 w 122"/>
                  <a:gd name="T39" fmla="*/ 1 h 96"/>
                  <a:gd name="T40" fmla="*/ 1 w 122"/>
                  <a:gd name="T41" fmla="*/ 1 h 96"/>
                  <a:gd name="T42" fmla="*/ 1 w 122"/>
                  <a:gd name="T43" fmla="*/ 1 h 96"/>
                  <a:gd name="T44" fmla="*/ 1 w 122"/>
                  <a:gd name="T45" fmla="*/ 1 h 96"/>
                  <a:gd name="T46" fmla="*/ 1 w 122"/>
                  <a:gd name="T47" fmla="*/ 1 h 96"/>
                  <a:gd name="T48" fmla="*/ 1 w 122"/>
                  <a:gd name="T49" fmla="*/ 1 h 96"/>
                  <a:gd name="T50" fmla="*/ 1 w 122"/>
                  <a:gd name="T51" fmla="*/ 1 h 96"/>
                  <a:gd name="T52" fmla="*/ 1 w 122"/>
                  <a:gd name="T53" fmla="*/ 1 h 96"/>
                  <a:gd name="T54" fmla="*/ 1 w 122"/>
                  <a:gd name="T55" fmla="*/ 1 h 96"/>
                  <a:gd name="T56" fmla="*/ 1 w 122"/>
                  <a:gd name="T57" fmla="*/ 1 h 96"/>
                  <a:gd name="T58" fmla="*/ 1 w 122"/>
                  <a:gd name="T59" fmla="*/ 1 h 96"/>
                  <a:gd name="T60" fmla="*/ 1 w 122"/>
                  <a:gd name="T61" fmla="*/ 1 h 96"/>
                  <a:gd name="T62" fmla="*/ 1 w 122"/>
                  <a:gd name="T63" fmla="*/ 1 h 96"/>
                  <a:gd name="T64" fmla="*/ 1 w 122"/>
                  <a:gd name="T65" fmla="*/ 1 h 96"/>
                  <a:gd name="T66" fmla="*/ 1 w 122"/>
                  <a:gd name="T67" fmla="*/ 1 h 96"/>
                  <a:gd name="T68" fmla="*/ 1 w 122"/>
                  <a:gd name="T69" fmla="*/ 1 h 96"/>
                  <a:gd name="T70" fmla="*/ 1 w 122"/>
                  <a:gd name="T71" fmla="*/ 1 h 96"/>
                  <a:gd name="T72" fmla="*/ 0 w 122"/>
                  <a:gd name="T73" fmla="*/ 0 h 9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2"/>
                  <a:gd name="T112" fmla="*/ 0 h 96"/>
                  <a:gd name="T113" fmla="*/ 122 w 122"/>
                  <a:gd name="T114" fmla="*/ 96 h 9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2" h="96">
                    <a:moveTo>
                      <a:pt x="0" y="0"/>
                    </a:moveTo>
                    <a:lnTo>
                      <a:pt x="2" y="3"/>
                    </a:lnTo>
                    <a:lnTo>
                      <a:pt x="4" y="10"/>
                    </a:lnTo>
                    <a:lnTo>
                      <a:pt x="8" y="19"/>
                    </a:lnTo>
                    <a:lnTo>
                      <a:pt x="12" y="28"/>
                    </a:lnTo>
                    <a:lnTo>
                      <a:pt x="16" y="33"/>
                    </a:lnTo>
                    <a:lnTo>
                      <a:pt x="20" y="35"/>
                    </a:lnTo>
                    <a:lnTo>
                      <a:pt x="24" y="36"/>
                    </a:lnTo>
                    <a:lnTo>
                      <a:pt x="30" y="43"/>
                    </a:lnTo>
                    <a:lnTo>
                      <a:pt x="36" y="50"/>
                    </a:lnTo>
                    <a:lnTo>
                      <a:pt x="43" y="55"/>
                    </a:lnTo>
                    <a:lnTo>
                      <a:pt x="49" y="61"/>
                    </a:lnTo>
                    <a:lnTo>
                      <a:pt x="59" y="68"/>
                    </a:lnTo>
                    <a:lnTo>
                      <a:pt x="69" y="75"/>
                    </a:lnTo>
                    <a:lnTo>
                      <a:pt x="79" y="80"/>
                    </a:lnTo>
                    <a:lnTo>
                      <a:pt x="86" y="85"/>
                    </a:lnTo>
                    <a:lnTo>
                      <a:pt x="94" y="89"/>
                    </a:lnTo>
                    <a:lnTo>
                      <a:pt x="102" y="92"/>
                    </a:lnTo>
                    <a:lnTo>
                      <a:pt x="114" y="96"/>
                    </a:lnTo>
                    <a:lnTo>
                      <a:pt x="122" y="96"/>
                    </a:lnTo>
                    <a:lnTo>
                      <a:pt x="120" y="90"/>
                    </a:lnTo>
                    <a:lnTo>
                      <a:pt x="112" y="80"/>
                    </a:lnTo>
                    <a:lnTo>
                      <a:pt x="104" y="71"/>
                    </a:lnTo>
                    <a:lnTo>
                      <a:pt x="96" y="66"/>
                    </a:lnTo>
                    <a:lnTo>
                      <a:pt x="94" y="64"/>
                    </a:lnTo>
                    <a:lnTo>
                      <a:pt x="92" y="59"/>
                    </a:lnTo>
                    <a:lnTo>
                      <a:pt x="86" y="49"/>
                    </a:lnTo>
                    <a:lnTo>
                      <a:pt x="77" y="40"/>
                    </a:lnTo>
                    <a:lnTo>
                      <a:pt x="67" y="38"/>
                    </a:lnTo>
                    <a:lnTo>
                      <a:pt x="59" y="38"/>
                    </a:lnTo>
                    <a:lnTo>
                      <a:pt x="55" y="33"/>
                    </a:lnTo>
                    <a:lnTo>
                      <a:pt x="53" y="28"/>
                    </a:lnTo>
                    <a:lnTo>
                      <a:pt x="49" y="22"/>
                    </a:lnTo>
                    <a:lnTo>
                      <a:pt x="39" y="15"/>
                    </a:lnTo>
                    <a:lnTo>
                      <a:pt x="26" y="7"/>
                    </a:lnTo>
                    <a:lnTo>
                      <a:pt x="12" y="2"/>
                    </a:lnTo>
                    <a:lnTo>
                      <a:pt x="0" y="0"/>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24" name="Freeform 14">
                <a:extLst>
                  <a:ext uri="{FF2B5EF4-FFF2-40B4-BE49-F238E27FC236}">
                    <a16:creationId xmlns:a16="http://schemas.microsoft.com/office/drawing/2014/main" id="{A5C4A31F-9B89-42DF-BB79-E3E279C2C4AF}"/>
                  </a:ext>
                </a:extLst>
              </p:cNvPr>
              <p:cNvSpPr>
                <a:spLocks/>
              </p:cNvSpPr>
              <p:nvPr/>
            </p:nvSpPr>
            <p:spPr bwMode="auto">
              <a:xfrm>
                <a:off x="3470" y="3509"/>
                <a:ext cx="129" cy="112"/>
              </a:xfrm>
              <a:custGeom>
                <a:avLst/>
                <a:gdLst>
                  <a:gd name="T0" fmla="*/ 1 w 186"/>
                  <a:gd name="T1" fmla="*/ 1 h 188"/>
                  <a:gd name="T2" fmla="*/ 1 w 186"/>
                  <a:gd name="T3" fmla="*/ 0 h 188"/>
                  <a:gd name="T4" fmla="*/ 1 w 186"/>
                  <a:gd name="T5" fmla="*/ 1 h 188"/>
                  <a:gd name="T6" fmla="*/ 1 w 186"/>
                  <a:gd name="T7" fmla="*/ 1 h 188"/>
                  <a:gd name="T8" fmla="*/ 0 w 186"/>
                  <a:gd name="T9" fmla="*/ 1 h 188"/>
                  <a:gd name="T10" fmla="*/ 1 w 186"/>
                  <a:gd name="T11" fmla="*/ 1 h 188"/>
                  <a:gd name="T12" fmla="*/ 1 w 186"/>
                  <a:gd name="T13" fmla="*/ 1 h 188"/>
                  <a:gd name="T14" fmla="*/ 1 w 186"/>
                  <a:gd name="T15" fmla="*/ 1 h 188"/>
                  <a:gd name="T16" fmla="*/ 1 w 186"/>
                  <a:gd name="T17" fmla="*/ 1 h 188"/>
                  <a:gd name="T18" fmla="*/ 1 w 186"/>
                  <a:gd name="T19" fmla="*/ 1 h 188"/>
                  <a:gd name="T20" fmla="*/ 1 w 186"/>
                  <a:gd name="T21" fmla="*/ 1 h 188"/>
                  <a:gd name="T22" fmla="*/ 1 w 186"/>
                  <a:gd name="T23" fmla="*/ 1 h 188"/>
                  <a:gd name="T24" fmla="*/ 1 w 186"/>
                  <a:gd name="T25" fmla="*/ 1 h 188"/>
                  <a:gd name="T26" fmla="*/ 1 w 186"/>
                  <a:gd name="T27" fmla="*/ 1 h 188"/>
                  <a:gd name="T28" fmla="*/ 1 w 186"/>
                  <a:gd name="T29" fmla="*/ 1 h 188"/>
                  <a:gd name="T30" fmla="*/ 1 w 186"/>
                  <a:gd name="T31" fmla="*/ 1 h 188"/>
                  <a:gd name="T32" fmla="*/ 1 w 186"/>
                  <a:gd name="T33" fmla="*/ 1 h 188"/>
                  <a:gd name="T34" fmla="*/ 1 w 186"/>
                  <a:gd name="T35" fmla="*/ 1 h 188"/>
                  <a:gd name="T36" fmla="*/ 1 w 186"/>
                  <a:gd name="T37" fmla="*/ 1 h 188"/>
                  <a:gd name="T38" fmla="*/ 1 w 186"/>
                  <a:gd name="T39" fmla="*/ 1 h 188"/>
                  <a:gd name="T40" fmla="*/ 1 w 186"/>
                  <a:gd name="T41" fmla="*/ 1 h 188"/>
                  <a:gd name="T42" fmla="*/ 1 w 186"/>
                  <a:gd name="T43" fmla="*/ 1 h 188"/>
                  <a:gd name="T44" fmla="*/ 1 w 186"/>
                  <a:gd name="T45" fmla="*/ 1 h 188"/>
                  <a:gd name="T46" fmla="*/ 1 w 186"/>
                  <a:gd name="T47" fmla="*/ 1 h 188"/>
                  <a:gd name="T48" fmla="*/ 1 w 186"/>
                  <a:gd name="T49" fmla="*/ 1 h 188"/>
                  <a:gd name="T50" fmla="*/ 1 w 186"/>
                  <a:gd name="T51" fmla="*/ 1 h 188"/>
                  <a:gd name="T52" fmla="*/ 1 w 186"/>
                  <a:gd name="T53" fmla="*/ 1 h 188"/>
                  <a:gd name="T54" fmla="*/ 1 w 186"/>
                  <a:gd name="T55" fmla="*/ 1 h 188"/>
                  <a:gd name="T56" fmla="*/ 1 w 186"/>
                  <a:gd name="T57" fmla="*/ 1 h 188"/>
                  <a:gd name="T58" fmla="*/ 1 w 186"/>
                  <a:gd name="T59" fmla="*/ 1 h 188"/>
                  <a:gd name="T60" fmla="*/ 1 w 186"/>
                  <a:gd name="T61" fmla="*/ 1 h 188"/>
                  <a:gd name="T62" fmla="*/ 1 w 186"/>
                  <a:gd name="T63" fmla="*/ 1 h 18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86"/>
                  <a:gd name="T97" fmla="*/ 0 h 188"/>
                  <a:gd name="T98" fmla="*/ 186 w 186"/>
                  <a:gd name="T99" fmla="*/ 188 h 18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86" h="188">
                    <a:moveTo>
                      <a:pt x="25" y="13"/>
                    </a:moveTo>
                    <a:lnTo>
                      <a:pt x="21" y="9"/>
                    </a:lnTo>
                    <a:lnTo>
                      <a:pt x="13" y="4"/>
                    </a:lnTo>
                    <a:lnTo>
                      <a:pt x="6" y="0"/>
                    </a:lnTo>
                    <a:lnTo>
                      <a:pt x="2" y="4"/>
                    </a:lnTo>
                    <a:lnTo>
                      <a:pt x="2" y="11"/>
                    </a:lnTo>
                    <a:lnTo>
                      <a:pt x="2" y="16"/>
                    </a:lnTo>
                    <a:lnTo>
                      <a:pt x="2" y="18"/>
                    </a:lnTo>
                    <a:lnTo>
                      <a:pt x="2" y="20"/>
                    </a:lnTo>
                    <a:lnTo>
                      <a:pt x="0" y="21"/>
                    </a:lnTo>
                    <a:lnTo>
                      <a:pt x="0" y="25"/>
                    </a:lnTo>
                    <a:lnTo>
                      <a:pt x="2" y="28"/>
                    </a:lnTo>
                    <a:lnTo>
                      <a:pt x="8" y="30"/>
                    </a:lnTo>
                    <a:lnTo>
                      <a:pt x="17" y="28"/>
                    </a:lnTo>
                    <a:lnTo>
                      <a:pt x="27" y="28"/>
                    </a:lnTo>
                    <a:lnTo>
                      <a:pt x="33" y="30"/>
                    </a:lnTo>
                    <a:lnTo>
                      <a:pt x="35" y="39"/>
                    </a:lnTo>
                    <a:lnTo>
                      <a:pt x="35" y="49"/>
                    </a:lnTo>
                    <a:lnTo>
                      <a:pt x="39" y="56"/>
                    </a:lnTo>
                    <a:lnTo>
                      <a:pt x="45" y="61"/>
                    </a:lnTo>
                    <a:lnTo>
                      <a:pt x="56" y="68"/>
                    </a:lnTo>
                    <a:lnTo>
                      <a:pt x="72" y="79"/>
                    </a:lnTo>
                    <a:lnTo>
                      <a:pt x="86" y="94"/>
                    </a:lnTo>
                    <a:lnTo>
                      <a:pt x="98" y="110"/>
                    </a:lnTo>
                    <a:lnTo>
                      <a:pt x="107" y="124"/>
                    </a:lnTo>
                    <a:lnTo>
                      <a:pt x="117" y="136"/>
                    </a:lnTo>
                    <a:lnTo>
                      <a:pt x="127" y="145"/>
                    </a:lnTo>
                    <a:lnTo>
                      <a:pt x="137" y="154"/>
                    </a:lnTo>
                    <a:lnTo>
                      <a:pt x="143" y="162"/>
                    </a:lnTo>
                    <a:lnTo>
                      <a:pt x="148" y="171"/>
                    </a:lnTo>
                    <a:lnTo>
                      <a:pt x="154" y="180"/>
                    </a:lnTo>
                    <a:lnTo>
                      <a:pt x="160" y="187"/>
                    </a:lnTo>
                    <a:lnTo>
                      <a:pt x="168" y="188"/>
                    </a:lnTo>
                    <a:lnTo>
                      <a:pt x="176" y="188"/>
                    </a:lnTo>
                    <a:lnTo>
                      <a:pt x="182" y="185"/>
                    </a:lnTo>
                    <a:lnTo>
                      <a:pt x="186" y="180"/>
                    </a:lnTo>
                    <a:lnTo>
                      <a:pt x="182" y="173"/>
                    </a:lnTo>
                    <a:lnTo>
                      <a:pt x="174" y="162"/>
                    </a:lnTo>
                    <a:lnTo>
                      <a:pt x="166" y="152"/>
                    </a:lnTo>
                    <a:lnTo>
                      <a:pt x="156" y="143"/>
                    </a:lnTo>
                    <a:lnTo>
                      <a:pt x="150" y="136"/>
                    </a:lnTo>
                    <a:lnTo>
                      <a:pt x="145" y="134"/>
                    </a:lnTo>
                    <a:lnTo>
                      <a:pt x="139" y="133"/>
                    </a:lnTo>
                    <a:lnTo>
                      <a:pt x="137" y="129"/>
                    </a:lnTo>
                    <a:lnTo>
                      <a:pt x="135" y="124"/>
                    </a:lnTo>
                    <a:lnTo>
                      <a:pt x="135" y="119"/>
                    </a:lnTo>
                    <a:lnTo>
                      <a:pt x="133" y="115"/>
                    </a:lnTo>
                    <a:lnTo>
                      <a:pt x="127" y="110"/>
                    </a:lnTo>
                    <a:lnTo>
                      <a:pt x="119" y="105"/>
                    </a:lnTo>
                    <a:lnTo>
                      <a:pt x="109" y="94"/>
                    </a:lnTo>
                    <a:lnTo>
                      <a:pt x="100" y="80"/>
                    </a:lnTo>
                    <a:lnTo>
                      <a:pt x="90" y="68"/>
                    </a:lnTo>
                    <a:lnTo>
                      <a:pt x="78" y="61"/>
                    </a:lnTo>
                    <a:lnTo>
                      <a:pt x="68" y="60"/>
                    </a:lnTo>
                    <a:lnTo>
                      <a:pt x="60" y="56"/>
                    </a:lnTo>
                    <a:lnTo>
                      <a:pt x="54" y="53"/>
                    </a:lnTo>
                    <a:lnTo>
                      <a:pt x="53" y="46"/>
                    </a:lnTo>
                    <a:lnTo>
                      <a:pt x="51" y="37"/>
                    </a:lnTo>
                    <a:lnTo>
                      <a:pt x="45" y="30"/>
                    </a:lnTo>
                    <a:lnTo>
                      <a:pt x="37" y="23"/>
                    </a:lnTo>
                    <a:lnTo>
                      <a:pt x="27" y="20"/>
                    </a:lnTo>
                    <a:lnTo>
                      <a:pt x="23" y="18"/>
                    </a:lnTo>
                    <a:lnTo>
                      <a:pt x="23" y="14"/>
                    </a:lnTo>
                    <a:lnTo>
                      <a:pt x="23" y="13"/>
                    </a:lnTo>
                    <a:lnTo>
                      <a:pt x="25" y="13"/>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25" name="Freeform 15">
                <a:extLst>
                  <a:ext uri="{FF2B5EF4-FFF2-40B4-BE49-F238E27FC236}">
                    <a16:creationId xmlns:a16="http://schemas.microsoft.com/office/drawing/2014/main" id="{02486E5E-8619-4AF4-B041-72370ED43FAB}"/>
                  </a:ext>
                </a:extLst>
              </p:cNvPr>
              <p:cNvSpPr>
                <a:spLocks/>
              </p:cNvSpPr>
              <p:nvPr/>
            </p:nvSpPr>
            <p:spPr bwMode="auto">
              <a:xfrm>
                <a:off x="3302" y="3338"/>
                <a:ext cx="36" cy="38"/>
              </a:xfrm>
              <a:custGeom>
                <a:avLst/>
                <a:gdLst>
                  <a:gd name="T0" fmla="*/ 1 w 53"/>
                  <a:gd name="T1" fmla="*/ 0 h 65"/>
                  <a:gd name="T2" fmla="*/ 1 w 53"/>
                  <a:gd name="T3" fmla="*/ 1 h 65"/>
                  <a:gd name="T4" fmla="*/ 1 w 53"/>
                  <a:gd name="T5" fmla="*/ 1 h 65"/>
                  <a:gd name="T6" fmla="*/ 1 w 53"/>
                  <a:gd name="T7" fmla="*/ 1 h 65"/>
                  <a:gd name="T8" fmla="*/ 1 w 53"/>
                  <a:gd name="T9" fmla="*/ 1 h 65"/>
                  <a:gd name="T10" fmla="*/ 1 w 53"/>
                  <a:gd name="T11" fmla="*/ 1 h 65"/>
                  <a:gd name="T12" fmla="*/ 1 w 53"/>
                  <a:gd name="T13" fmla="*/ 1 h 65"/>
                  <a:gd name="T14" fmla="*/ 1 w 53"/>
                  <a:gd name="T15" fmla="*/ 1 h 65"/>
                  <a:gd name="T16" fmla="*/ 1 w 53"/>
                  <a:gd name="T17" fmla="*/ 1 h 65"/>
                  <a:gd name="T18" fmla="*/ 1 w 53"/>
                  <a:gd name="T19" fmla="*/ 1 h 65"/>
                  <a:gd name="T20" fmla="*/ 1 w 53"/>
                  <a:gd name="T21" fmla="*/ 1 h 65"/>
                  <a:gd name="T22" fmla="*/ 1 w 53"/>
                  <a:gd name="T23" fmla="*/ 1 h 65"/>
                  <a:gd name="T24" fmla="*/ 1 w 53"/>
                  <a:gd name="T25" fmla="*/ 1 h 65"/>
                  <a:gd name="T26" fmla="*/ 1 w 53"/>
                  <a:gd name="T27" fmla="*/ 1 h 65"/>
                  <a:gd name="T28" fmla="*/ 1 w 53"/>
                  <a:gd name="T29" fmla="*/ 1 h 65"/>
                  <a:gd name="T30" fmla="*/ 1 w 53"/>
                  <a:gd name="T31" fmla="*/ 1 h 65"/>
                  <a:gd name="T32" fmla="*/ 1 w 53"/>
                  <a:gd name="T33" fmla="*/ 1 h 65"/>
                  <a:gd name="T34" fmla="*/ 1 w 53"/>
                  <a:gd name="T35" fmla="*/ 1 h 65"/>
                  <a:gd name="T36" fmla="*/ 0 w 53"/>
                  <a:gd name="T37" fmla="*/ 1 h 65"/>
                  <a:gd name="T38" fmla="*/ 1 w 53"/>
                  <a:gd name="T39" fmla="*/ 1 h 65"/>
                  <a:gd name="T40" fmla="*/ 1 w 53"/>
                  <a:gd name="T41" fmla="*/ 0 h 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3"/>
                  <a:gd name="T64" fmla="*/ 0 h 65"/>
                  <a:gd name="T65" fmla="*/ 53 w 53"/>
                  <a:gd name="T66" fmla="*/ 65 h 6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3" h="65">
                    <a:moveTo>
                      <a:pt x="8" y="0"/>
                    </a:moveTo>
                    <a:lnTo>
                      <a:pt x="12" y="2"/>
                    </a:lnTo>
                    <a:lnTo>
                      <a:pt x="24" y="5"/>
                    </a:lnTo>
                    <a:lnTo>
                      <a:pt x="35" y="12"/>
                    </a:lnTo>
                    <a:lnTo>
                      <a:pt x="45" y="21"/>
                    </a:lnTo>
                    <a:lnTo>
                      <a:pt x="49" y="31"/>
                    </a:lnTo>
                    <a:lnTo>
                      <a:pt x="53" y="44"/>
                    </a:lnTo>
                    <a:lnTo>
                      <a:pt x="53" y="54"/>
                    </a:lnTo>
                    <a:lnTo>
                      <a:pt x="53" y="63"/>
                    </a:lnTo>
                    <a:lnTo>
                      <a:pt x="51" y="65"/>
                    </a:lnTo>
                    <a:lnTo>
                      <a:pt x="47" y="58"/>
                    </a:lnTo>
                    <a:lnTo>
                      <a:pt x="41" y="47"/>
                    </a:lnTo>
                    <a:lnTo>
                      <a:pt x="31" y="38"/>
                    </a:lnTo>
                    <a:lnTo>
                      <a:pt x="25" y="33"/>
                    </a:lnTo>
                    <a:lnTo>
                      <a:pt x="24" y="28"/>
                    </a:lnTo>
                    <a:lnTo>
                      <a:pt x="20" y="25"/>
                    </a:lnTo>
                    <a:lnTo>
                      <a:pt x="14" y="19"/>
                    </a:lnTo>
                    <a:lnTo>
                      <a:pt x="6" y="14"/>
                    </a:lnTo>
                    <a:lnTo>
                      <a:pt x="0" y="9"/>
                    </a:lnTo>
                    <a:lnTo>
                      <a:pt x="2" y="4"/>
                    </a:lnTo>
                    <a:lnTo>
                      <a:pt x="8" y="0"/>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26" name="Freeform 16">
                <a:extLst>
                  <a:ext uri="{FF2B5EF4-FFF2-40B4-BE49-F238E27FC236}">
                    <a16:creationId xmlns:a16="http://schemas.microsoft.com/office/drawing/2014/main" id="{7C444753-8624-4922-8910-3FE3D98D91DB}"/>
                  </a:ext>
                </a:extLst>
              </p:cNvPr>
              <p:cNvSpPr>
                <a:spLocks/>
              </p:cNvSpPr>
              <p:nvPr/>
            </p:nvSpPr>
            <p:spPr bwMode="auto">
              <a:xfrm>
                <a:off x="3435" y="3397"/>
                <a:ext cx="22" cy="33"/>
              </a:xfrm>
              <a:custGeom>
                <a:avLst/>
                <a:gdLst>
                  <a:gd name="T0" fmla="*/ 1 w 31"/>
                  <a:gd name="T1" fmla="*/ 1 h 56"/>
                  <a:gd name="T2" fmla="*/ 1 w 31"/>
                  <a:gd name="T3" fmla="*/ 1 h 56"/>
                  <a:gd name="T4" fmla="*/ 1 w 31"/>
                  <a:gd name="T5" fmla="*/ 1 h 56"/>
                  <a:gd name="T6" fmla="*/ 0 w 31"/>
                  <a:gd name="T7" fmla="*/ 1 h 56"/>
                  <a:gd name="T8" fmla="*/ 0 w 31"/>
                  <a:gd name="T9" fmla="*/ 1 h 56"/>
                  <a:gd name="T10" fmla="*/ 1 w 31"/>
                  <a:gd name="T11" fmla="*/ 1 h 56"/>
                  <a:gd name="T12" fmla="*/ 1 w 31"/>
                  <a:gd name="T13" fmla="*/ 1 h 56"/>
                  <a:gd name="T14" fmla="*/ 1 w 31"/>
                  <a:gd name="T15" fmla="*/ 1 h 56"/>
                  <a:gd name="T16" fmla="*/ 0 w 31"/>
                  <a:gd name="T17" fmla="*/ 1 h 56"/>
                  <a:gd name="T18" fmla="*/ 1 w 31"/>
                  <a:gd name="T19" fmla="*/ 1 h 56"/>
                  <a:gd name="T20" fmla="*/ 1 w 31"/>
                  <a:gd name="T21" fmla="*/ 1 h 56"/>
                  <a:gd name="T22" fmla="*/ 1 w 31"/>
                  <a:gd name="T23" fmla="*/ 1 h 56"/>
                  <a:gd name="T24" fmla="*/ 1 w 31"/>
                  <a:gd name="T25" fmla="*/ 1 h 56"/>
                  <a:gd name="T26" fmla="*/ 1 w 31"/>
                  <a:gd name="T27" fmla="*/ 1 h 56"/>
                  <a:gd name="T28" fmla="*/ 1 w 31"/>
                  <a:gd name="T29" fmla="*/ 1 h 56"/>
                  <a:gd name="T30" fmla="*/ 1 w 31"/>
                  <a:gd name="T31" fmla="*/ 1 h 56"/>
                  <a:gd name="T32" fmla="*/ 1 w 31"/>
                  <a:gd name="T33" fmla="*/ 1 h 56"/>
                  <a:gd name="T34" fmla="*/ 1 w 31"/>
                  <a:gd name="T35" fmla="*/ 1 h 56"/>
                  <a:gd name="T36" fmla="*/ 1 w 31"/>
                  <a:gd name="T37" fmla="*/ 1 h 56"/>
                  <a:gd name="T38" fmla="*/ 1 w 31"/>
                  <a:gd name="T39" fmla="*/ 0 h 56"/>
                  <a:gd name="T40" fmla="*/ 1 w 31"/>
                  <a:gd name="T41" fmla="*/ 1 h 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1"/>
                  <a:gd name="T64" fmla="*/ 0 h 56"/>
                  <a:gd name="T65" fmla="*/ 31 w 31"/>
                  <a:gd name="T66" fmla="*/ 56 h 5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1" h="56">
                    <a:moveTo>
                      <a:pt x="4" y="2"/>
                    </a:moveTo>
                    <a:lnTo>
                      <a:pt x="4" y="4"/>
                    </a:lnTo>
                    <a:lnTo>
                      <a:pt x="2" y="7"/>
                    </a:lnTo>
                    <a:lnTo>
                      <a:pt x="0" y="13"/>
                    </a:lnTo>
                    <a:lnTo>
                      <a:pt x="0" y="21"/>
                    </a:lnTo>
                    <a:lnTo>
                      <a:pt x="2" y="30"/>
                    </a:lnTo>
                    <a:lnTo>
                      <a:pt x="2" y="37"/>
                    </a:lnTo>
                    <a:lnTo>
                      <a:pt x="2" y="42"/>
                    </a:lnTo>
                    <a:lnTo>
                      <a:pt x="0" y="49"/>
                    </a:lnTo>
                    <a:lnTo>
                      <a:pt x="2" y="54"/>
                    </a:lnTo>
                    <a:lnTo>
                      <a:pt x="8" y="56"/>
                    </a:lnTo>
                    <a:lnTo>
                      <a:pt x="14" y="54"/>
                    </a:lnTo>
                    <a:lnTo>
                      <a:pt x="19" y="47"/>
                    </a:lnTo>
                    <a:lnTo>
                      <a:pt x="25" y="37"/>
                    </a:lnTo>
                    <a:lnTo>
                      <a:pt x="29" y="28"/>
                    </a:lnTo>
                    <a:lnTo>
                      <a:pt x="31" y="21"/>
                    </a:lnTo>
                    <a:lnTo>
                      <a:pt x="29" y="14"/>
                    </a:lnTo>
                    <a:lnTo>
                      <a:pt x="25" y="9"/>
                    </a:lnTo>
                    <a:lnTo>
                      <a:pt x="19" y="4"/>
                    </a:lnTo>
                    <a:lnTo>
                      <a:pt x="12" y="0"/>
                    </a:lnTo>
                    <a:lnTo>
                      <a:pt x="4" y="2"/>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27" name="Freeform 17">
                <a:extLst>
                  <a:ext uri="{FF2B5EF4-FFF2-40B4-BE49-F238E27FC236}">
                    <a16:creationId xmlns:a16="http://schemas.microsoft.com/office/drawing/2014/main" id="{78DF0F88-9D14-4924-B92D-0CC395E9E469}"/>
                  </a:ext>
                </a:extLst>
              </p:cNvPr>
              <p:cNvSpPr>
                <a:spLocks/>
              </p:cNvSpPr>
              <p:nvPr/>
            </p:nvSpPr>
            <p:spPr bwMode="auto">
              <a:xfrm>
                <a:off x="4131" y="3862"/>
                <a:ext cx="206" cy="63"/>
              </a:xfrm>
              <a:custGeom>
                <a:avLst/>
                <a:gdLst>
                  <a:gd name="T0" fmla="*/ 1 w 295"/>
                  <a:gd name="T1" fmla="*/ 1 h 106"/>
                  <a:gd name="T2" fmla="*/ 1 w 295"/>
                  <a:gd name="T3" fmla="*/ 1 h 106"/>
                  <a:gd name="T4" fmla="*/ 1 w 295"/>
                  <a:gd name="T5" fmla="*/ 1 h 106"/>
                  <a:gd name="T6" fmla="*/ 1 w 295"/>
                  <a:gd name="T7" fmla="*/ 1 h 106"/>
                  <a:gd name="T8" fmla="*/ 1 w 295"/>
                  <a:gd name="T9" fmla="*/ 1 h 106"/>
                  <a:gd name="T10" fmla="*/ 1 w 295"/>
                  <a:gd name="T11" fmla="*/ 1 h 106"/>
                  <a:gd name="T12" fmla="*/ 1 w 295"/>
                  <a:gd name="T13" fmla="*/ 1 h 106"/>
                  <a:gd name="T14" fmla="*/ 1 w 295"/>
                  <a:gd name="T15" fmla="*/ 1 h 106"/>
                  <a:gd name="T16" fmla="*/ 1 w 295"/>
                  <a:gd name="T17" fmla="*/ 1 h 106"/>
                  <a:gd name="T18" fmla="*/ 1 w 295"/>
                  <a:gd name="T19" fmla="*/ 1 h 106"/>
                  <a:gd name="T20" fmla="*/ 1 w 295"/>
                  <a:gd name="T21" fmla="*/ 1 h 106"/>
                  <a:gd name="T22" fmla="*/ 1 w 295"/>
                  <a:gd name="T23" fmla="*/ 1 h 106"/>
                  <a:gd name="T24" fmla="*/ 1 w 295"/>
                  <a:gd name="T25" fmla="*/ 1 h 106"/>
                  <a:gd name="T26" fmla="*/ 1 w 295"/>
                  <a:gd name="T27" fmla="*/ 1 h 106"/>
                  <a:gd name="T28" fmla="*/ 1 w 295"/>
                  <a:gd name="T29" fmla="*/ 1 h 106"/>
                  <a:gd name="T30" fmla="*/ 1 w 295"/>
                  <a:gd name="T31" fmla="*/ 1 h 106"/>
                  <a:gd name="T32" fmla="*/ 1 w 295"/>
                  <a:gd name="T33" fmla="*/ 1 h 106"/>
                  <a:gd name="T34" fmla="*/ 1 w 295"/>
                  <a:gd name="T35" fmla="*/ 1 h 106"/>
                  <a:gd name="T36" fmla="*/ 1 w 295"/>
                  <a:gd name="T37" fmla="*/ 1 h 106"/>
                  <a:gd name="T38" fmla="*/ 1 w 295"/>
                  <a:gd name="T39" fmla="*/ 1 h 106"/>
                  <a:gd name="T40" fmla="*/ 1 w 295"/>
                  <a:gd name="T41" fmla="*/ 1 h 106"/>
                  <a:gd name="T42" fmla="*/ 0 w 295"/>
                  <a:gd name="T43" fmla="*/ 1 h 106"/>
                  <a:gd name="T44" fmla="*/ 1 w 295"/>
                  <a:gd name="T45" fmla="*/ 1 h 106"/>
                  <a:gd name="T46" fmla="*/ 1 w 295"/>
                  <a:gd name="T47" fmla="*/ 1 h 106"/>
                  <a:gd name="T48" fmla="*/ 1 w 295"/>
                  <a:gd name="T49" fmla="*/ 1 h 106"/>
                  <a:gd name="T50" fmla="*/ 1 w 295"/>
                  <a:gd name="T51" fmla="*/ 0 h 106"/>
                  <a:gd name="T52" fmla="*/ 1 w 295"/>
                  <a:gd name="T53" fmla="*/ 1 h 106"/>
                  <a:gd name="T54" fmla="*/ 1 w 295"/>
                  <a:gd name="T55" fmla="*/ 1 h 106"/>
                  <a:gd name="T56" fmla="*/ 1 w 295"/>
                  <a:gd name="T57" fmla="*/ 1 h 106"/>
                  <a:gd name="T58" fmla="*/ 1 w 295"/>
                  <a:gd name="T59" fmla="*/ 1 h 106"/>
                  <a:gd name="T60" fmla="*/ 1 w 295"/>
                  <a:gd name="T61" fmla="*/ 1 h 106"/>
                  <a:gd name="T62" fmla="*/ 1 w 295"/>
                  <a:gd name="T63" fmla="*/ 1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95"/>
                  <a:gd name="T97" fmla="*/ 0 h 106"/>
                  <a:gd name="T98" fmla="*/ 295 w 29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95" h="106">
                    <a:moveTo>
                      <a:pt x="164" y="24"/>
                    </a:moveTo>
                    <a:lnTo>
                      <a:pt x="168" y="26"/>
                    </a:lnTo>
                    <a:lnTo>
                      <a:pt x="176" y="27"/>
                    </a:lnTo>
                    <a:lnTo>
                      <a:pt x="188" y="29"/>
                    </a:lnTo>
                    <a:lnTo>
                      <a:pt x="203" y="29"/>
                    </a:lnTo>
                    <a:lnTo>
                      <a:pt x="217" y="27"/>
                    </a:lnTo>
                    <a:lnTo>
                      <a:pt x="229" y="27"/>
                    </a:lnTo>
                    <a:lnTo>
                      <a:pt x="238" y="33"/>
                    </a:lnTo>
                    <a:lnTo>
                      <a:pt x="250" y="38"/>
                    </a:lnTo>
                    <a:lnTo>
                      <a:pt x="266" y="45"/>
                    </a:lnTo>
                    <a:lnTo>
                      <a:pt x="282" y="52"/>
                    </a:lnTo>
                    <a:lnTo>
                      <a:pt x="293" y="60"/>
                    </a:lnTo>
                    <a:lnTo>
                      <a:pt x="295" y="73"/>
                    </a:lnTo>
                    <a:lnTo>
                      <a:pt x="287" y="83"/>
                    </a:lnTo>
                    <a:lnTo>
                      <a:pt x="278" y="88"/>
                    </a:lnTo>
                    <a:lnTo>
                      <a:pt x="266" y="92"/>
                    </a:lnTo>
                    <a:lnTo>
                      <a:pt x="254" y="97"/>
                    </a:lnTo>
                    <a:lnTo>
                      <a:pt x="248" y="101"/>
                    </a:lnTo>
                    <a:lnTo>
                      <a:pt x="242" y="102"/>
                    </a:lnTo>
                    <a:lnTo>
                      <a:pt x="235" y="104"/>
                    </a:lnTo>
                    <a:lnTo>
                      <a:pt x="229" y="104"/>
                    </a:lnTo>
                    <a:lnTo>
                      <a:pt x="221" y="104"/>
                    </a:lnTo>
                    <a:lnTo>
                      <a:pt x="213" y="102"/>
                    </a:lnTo>
                    <a:lnTo>
                      <a:pt x="203" y="102"/>
                    </a:lnTo>
                    <a:lnTo>
                      <a:pt x="195" y="102"/>
                    </a:lnTo>
                    <a:lnTo>
                      <a:pt x="180" y="102"/>
                    </a:lnTo>
                    <a:lnTo>
                      <a:pt x="170" y="102"/>
                    </a:lnTo>
                    <a:lnTo>
                      <a:pt x="160" y="104"/>
                    </a:lnTo>
                    <a:lnTo>
                      <a:pt x="145" y="106"/>
                    </a:lnTo>
                    <a:lnTo>
                      <a:pt x="135" y="106"/>
                    </a:lnTo>
                    <a:lnTo>
                      <a:pt x="125" y="106"/>
                    </a:lnTo>
                    <a:lnTo>
                      <a:pt x="113" y="106"/>
                    </a:lnTo>
                    <a:lnTo>
                      <a:pt x="103" y="106"/>
                    </a:lnTo>
                    <a:lnTo>
                      <a:pt x="94" y="104"/>
                    </a:lnTo>
                    <a:lnTo>
                      <a:pt x="84" y="102"/>
                    </a:lnTo>
                    <a:lnTo>
                      <a:pt x="74" y="99"/>
                    </a:lnTo>
                    <a:lnTo>
                      <a:pt x="66" y="95"/>
                    </a:lnTo>
                    <a:lnTo>
                      <a:pt x="53" y="85"/>
                    </a:lnTo>
                    <a:lnTo>
                      <a:pt x="39" y="73"/>
                    </a:lnTo>
                    <a:lnTo>
                      <a:pt x="27" y="64"/>
                    </a:lnTo>
                    <a:lnTo>
                      <a:pt x="17" y="60"/>
                    </a:lnTo>
                    <a:lnTo>
                      <a:pt x="8" y="60"/>
                    </a:lnTo>
                    <a:lnTo>
                      <a:pt x="2" y="55"/>
                    </a:lnTo>
                    <a:lnTo>
                      <a:pt x="0" y="48"/>
                    </a:lnTo>
                    <a:lnTo>
                      <a:pt x="6" y="41"/>
                    </a:lnTo>
                    <a:lnTo>
                      <a:pt x="13" y="34"/>
                    </a:lnTo>
                    <a:lnTo>
                      <a:pt x="19" y="31"/>
                    </a:lnTo>
                    <a:lnTo>
                      <a:pt x="19" y="26"/>
                    </a:lnTo>
                    <a:lnTo>
                      <a:pt x="17" y="20"/>
                    </a:lnTo>
                    <a:lnTo>
                      <a:pt x="15" y="13"/>
                    </a:lnTo>
                    <a:lnTo>
                      <a:pt x="17" y="5"/>
                    </a:lnTo>
                    <a:lnTo>
                      <a:pt x="21" y="0"/>
                    </a:lnTo>
                    <a:lnTo>
                      <a:pt x="27" y="1"/>
                    </a:lnTo>
                    <a:lnTo>
                      <a:pt x="35" y="8"/>
                    </a:lnTo>
                    <a:lnTo>
                      <a:pt x="43" y="12"/>
                    </a:lnTo>
                    <a:lnTo>
                      <a:pt x="51" y="12"/>
                    </a:lnTo>
                    <a:lnTo>
                      <a:pt x="58" y="12"/>
                    </a:lnTo>
                    <a:lnTo>
                      <a:pt x="64" y="10"/>
                    </a:lnTo>
                    <a:lnTo>
                      <a:pt x="76" y="10"/>
                    </a:lnTo>
                    <a:lnTo>
                      <a:pt x="90" y="10"/>
                    </a:lnTo>
                    <a:lnTo>
                      <a:pt x="105" y="12"/>
                    </a:lnTo>
                    <a:lnTo>
                      <a:pt x="121" y="13"/>
                    </a:lnTo>
                    <a:lnTo>
                      <a:pt x="139" y="17"/>
                    </a:lnTo>
                    <a:lnTo>
                      <a:pt x="152" y="20"/>
                    </a:lnTo>
                    <a:lnTo>
                      <a:pt x="164" y="24"/>
                    </a:lnTo>
                    <a:close/>
                  </a:path>
                </a:pathLst>
              </a:custGeom>
              <a:gradFill rotWithShape="1">
                <a:gsLst>
                  <a:gs pos="0">
                    <a:srgbClr val="5E4700"/>
                  </a:gs>
                  <a:gs pos="100000">
                    <a:srgbClr val="CC9900"/>
                  </a:gs>
                </a:gsLst>
                <a:lin ang="5400000" scaled="1"/>
              </a:gra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28" name="Freeform 18">
                <a:extLst>
                  <a:ext uri="{FF2B5EF4-FFF2-40B4-BE49-F238E27FC236}">
                    <a16:creationId xmlns:a16="http://schemas.microsoft.com/office/drawing/2014/main" id="{3E50314C-7E59-4562-AC8B-013AA744B97B}"/>
                  </a:ext>
                </a:extLst>
              </p:cNvPr>
              <p:cNvSpPr>
                <a:spLocks/>
              </p:cNvSpPr>
              <p:nvPr/>
            </p:nvSpPr>
            <p:spPr bwMode="auto">
              <a:xfrm>
                <a:off x="4035" y="3855"/>
                <a:ext cx="87" cy="38"/>
              </a:xfrm>
              <a:custGeom>
                <a:avLst/>
                <a:gdLst>
                  <a:gd name="T0" fmla="*/ 1 w 123"/>
                  <a:gd name="T1" fmla="*/ 1 h 63"/>
                  <a:gd name="T2" fmla="*/ 1 w 123"/>
                  <a:gd name="T3" fmla="*/ 1 h 63"/>
                  <a:gd name="T4" fmla="*/ 1 w 123"/>
                  <a:gd name="T5" fmla="*/ 1 h 63"/>
                  <a:gd name="T6" fmla="*/ 1 w 123"/>
                  <a:gd name="T7" fmla="*/ 1 h 63"/>
                  <a:gd name="T8" fmla="*/ 1 w 123"/>
                  <a:gd name="T9" fmla="*/ 1 h 63"/>
                  <a:gd name="T10" fmla="*/ 1 w 123"/>
                  <a:gd name="T11" fmla="*/ 1 h 63"/>
                  <a:gd name="T12" fmla="*/ 1 w 123"/>
                  <a:gd name="T13" fmla="*/ 1 h 63"/>
                  <a:gd name="T14" fmla="*/ 1 w 123"/>
                  <a:gd name="T15" fmla="*/ 1 h 63"/>
                  <a:gd name="T16" fmla="*/ 1 w 123"/>
                  <a:gd name="T17" fmla="*/ 1 h 63"/>
                  <a:gd name="T18" fmla="*/ 1 w 123"/>
                  <a:gd name="T19" fmla="*/ 1 h 63"/>
                  <a:gd name="T20" fmla="*/ 1 w 123"/>
                  <a:gd name="T21" fmla="*/ 0 h 63"/>
                  <a:gd name="T22" fmla="*/ 1 w 123"/>
                  <a:gd name="T23" fmla="*/ 0 h 63"/>
                  <a:gd name="T24" fmla="*/ 1 w 123"/>
                  <a:gd name="T25" fmla="*/ 1 h 63"/>
                  <a:gd name="T26" fmla="*/ 0 w 123"/>
                  <a:gd name="T27" fmla="*/ 1 h 63"/>
                  <a:gd name="T28" fmla="*/ 1 w 123"/>
                  <a:gd name="T29" fmla="*/ 1 h 63"/>
                  <a:gd name="T30" fmla="*/ 1 w 123"/>
                  <a:gd name="T31" fmla="*/ 1 h 63"/>
                  <a:gd name="T32" fmla="*/ 1 w 123"/>
                  <a:gd name="T33" fmla="*/ 1 h 63"/>
                  <a:gd name="T34" fmla="*/ 1 w 123"/>
                  <a:gd name="T35" fmla="*/ 1 h 63"/>
                  <a:gd name="T36" fmla="*/ 1 w 123"/>
                  <a:gd name="T37" fmla="*/ 1 h 63"/>
                  <a:gd name="T38" fmla="*/ 1 w 123"/>
                  <a:gd name="T39" fmla="*/ 1 h 63"/>
                  <a:gd name="T40" fmla="*/ 1 w 123"/>
                  <a:gd name="T41" fmla="*/ 1 h 63"/>
                  <a:gd name="T42" fmla="*/ 1 w 123"/>
                  <a:gd name="T43" fmla="*/ 1 h 63"/>
                  <a:gd name="T44" fmla="*/ 1 w 123"/>
                  <a:gd name="T45" fmla="*/ 1 h 63"/>
                  <a:gd name="T46" fmla="*/ 1 w 123"/>
                  <a:gd name="T47" fmla="*/ 1 h 63"/>
                  <a:gd name="T48" fmla="*/ 1 w 123"/>
                  <a:gd name="T49" fmla="*/ 1 h 63"/>
                  <a:gd name="T50" fmla="*/ 1 w 123"/>
                  <a:gd name="T51" fmla="*/ 1 h 63"/>
                  <a:gd name="T52" fmla="*/ 1 w 123"/>
                  <a:gd name="T53" fmla="*/ 1 h 63"/>
                  <a:gd name="T54" fmla="*/ 1 w 123"/>
                  <a:gd name="T55" fmla="*/ 1 h 63"/>
                  <a:gd name="T56" fmla="*/ 1 w 123"/>
                  <a:gd name="T57" fmla="*/ 1 h 6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23"/>
                  <a:gd name="T88" fmla="*/ 0 h 63"/>
                  <a:gd name="T89" fmla="*/ 123 w 123"/>
                  <a:gd name="T90" fmla="*/ 63 h 6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23" h="63">
                    <a:moveTo>
                      <a:pt x="123" y="63"/>
                    </a:moveTo>
                    <a:lnTo>
                      <a:pt x="123" y="61"/>
                    </a:lnTo>
                    <a:lnTo>
                      <a:pt x="123" y="54"/>
                    </a:lnTo>
                    <a:lnTo>
                      <a:pt x="115" y="46"/>
                    </a:lnTo>
                    <a:lnTo>
                      <a:pt x="100" y="33"/>
                    </a:lnTo>
                    <a:lnTo>
                      <a:pt x="82" y="23"/>
                    </a:lnTo>
                    <a:lnTo>
                      <a:pt x="70" y="18"/>
                    </a:lnTo>
                    <a:lnTo>
                      <a:pt x="62" y="13"/>
                    </a:lnTo>
                    <a:lnTo>
                      <a:pt x="53" y="9"/>
                    </a:lnTo>
                    <a:lnTo>
                      <a:pt x="43" y="4"/>
                    </a:lnTo>
                    <a:lnTo>
                      <a:pt x="31" y="0"/>
                    </a:lnTo>
                    <a:lnTo>
                      <a:pt x="19" y="0"/>
                    </a:lnTo>
                    <a:lnTo>
                      <a:pt x="6" y="2"/>
                    </a:lnTo>
                    <a:lnTo>
                      <a:pt x="0" y="7"/>
                    </a:lnTo>
                    <a:lnTo>
                      <a:pt x="4" y="16"/>
                    </a:lnTo>
                    <a:lnTo>
                      <a:pt x="13" y="23"/>
                    </a:lnTo>
                    <a:lnTo>
                      <a:pt x="25" y="26"/>
                    </a:lnTo>
                    <a:lnTo>
                      <a:pt x="35" y="26"/>
                    </a:lnTo>
                    <a:lnTo>
                      <a:pt x="43" y="30"/>
                    </a:lnTo>
                    <a:lnTo>
                      <a:pt x="49" y="33"/>
                    </a:lnTo>
                    <a:lnTo>
                      <a:pt x="57" y="39"/>
                    </a:lnTo>
                    <a:lnTo>
                      <a:pt x="64" y="42"/>
                    </a:lnTo>
                    <a:lnTo>
                      <a:pt x="72" y="44"/>
                    </a:lnTo>
                    <a:lnTo>
                      <a:pt x="82" y="44"/>
                    </a:lnTo>
                    <a:lnTo>
                      <a:pt x="90" y="49"/>
                    </a:lnTo>
                    <a:lnTo>
                      <a:pt x="100" y="56"/>
                    </a:lnTo>
                    <a:lnTo>
                      <a:pt x="109" y="61"/>
                    </a:lnTo>
                    <a:lnTo>
                      <a:pt x="119" y="63"/>
                    </a:lnTo>
                    <a:lnTo>
                      <a:pt x="123" y="63"/>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29" name="Freeform 19">
                <a:extLst>
                  <a:ext uri="{FF2B5EF4-FFF2-40B4-BE49-F238E27FC236}">
                    <a16:creationId xmlns:a16="http://schemas.microsoft.com/office/drawing/2014/main" id="{8AAD497E-5F8D-4E05-82AB-1A168EA7ACBB}"/>
                  </a:ext>
                </a:extLst>
              </p:cNvPr>
              <p:cNvSpPr>
                <a:spLocks/>
              </p:cNvSpPr>
              <p:nvPr/>
            </p:nvSpPr>
            <p:spPr bwMode="auto">
              <a:xfrm>
                <a:off x="3977" y="4000"/>
                <a:ext cx="85" cy="40"/>
              </a:xfrm>
              <a:custGeom>
                <a:avLst/>
                <a:gdLst>
                  <a:gd name="T0" fmla="*/ 1 w 121"/>
                  <a:gd name="T1" fmla="*/ 1 h 66"/>
                  <a:gd name="T2" fmla="*/ 1 w 121"/>
                  <a:gd name="T3" fmla="*/ 1 h 66"/>
                  <a:gd name="T4" fmla="*/ 1 w 121"/>
                  <a:gd name="T5" fmla="*/ 1 h 66"/>
                  <a:gd name="T6" fmla="*/ 1 w 121"/>
                  <a:gd name="T7" fmla="*/ 1 h 66"/>
                  <a:gd name="T8" fmla="*/ 1 w 121"/>
                  <a:gd name="T9" fmla="*/ 1 h 66"/>
                  <a:gd name="T10" fmla="*/ 1 w 121"/>
                  <a:gd name="T11" fmla="*/ 1 h 66"/>
                  <a:gd name="T12" fmla="*/ 1 w 121"/>
                  <a:gd name="T13" fmla="*/ 1 h 66"/>
                  <a:gd name="T14" fmla="*/ 1 w 121"/>
                  <a:gd name="T15" fmla="*/ 0 h 66"/>
                  <a:gd name="T16" fmla="*/ 1 w 121"/>
                  <a:gd name="T17" fmla="*/ 1 h 66"/>
                  <a:gd name="T18" fmla="*/ 1 w 121"/>
                  <a:gd name="T19" fmla="*/ 1 h 66"/>
                  <a:gd name="T20" fmla="*/ 1 w 121"/>
                  <a:gd name="T21" fmla="*/ 1 h 66"/>
                  <a:gd name="T22" fmla="*/ 1 w 121"/>
                  <a:gd name="T23" fmla="*/ 1 h 66"/>
                  <a:gd name="T24" fmla="*/ 1 w 121"/>
                  <a:gd name="T25" fmla="*/ 1 h 66"/>
                  <a:gd name="T26" fmla="*/ 1 w 121"/>
                  <a:gd name="T27" fmla="*/ 1 h 66"/>
                  <a:gd name="T28" fmla="*/ 1 w 121"/>
                  <a:gd name="T29" fmla="*/ 1 h 66"/>
                  <a:gd name="T30" fmla="*/ 0 w 121"/>
                  <a:gd name="T31" fmla="*/ 1 h 66"/>
                  <a:gd name="T32" fmla="*/ 1 w 121"/>
                  <a:gd name="T33" fmla="*/ 1 h 66"/>
                  <a:gd name="T34" fmla="*/ 1 w 121"/>
                  <a:gd name="T35" fmla="*/ 1 h 66"/>
                  <a:gd name="T36" fmla="*/ 1 w 121"/>
                  <a:gd name="T37" fmla="*/ 1 h 66"/>
                  <a:gd name="T38" fmla="*/ 1 w 121"/>
                  <a:gd name="T39" fmla="*/ 1 h 66"/>
                  <a:gd name="T40" fmla="*/ 1 w 121"/>
                  <a:gd name="T41" fmla="*/ 1 h 66"/>
                  <a:gd name="T42" fmla="*/ 1 w 121"/>
                  <a:gd name="T43" fmla="*/ 1 h 66"/>
                  <a:gd name="T44" fmla="*/ 1 w 121"/>
                  <a:gd name="T45" fmla="*/ 1 h 66"/>
                  <a:gd name="T46" fmla="*/ 1 w 121"/>
                  <a:gd name="T47" fmla="*/ 1 h 66"/>
                  <a:gd name="T48" fmla="*/ 1 w 121"/>
                  <a:gd name="T49" fmla="*/ 1 h 66"/>
                  <a:gd name="T50" fmla="*/ 1 w 121"/>
                  <a:gd name="T51" fmla="*/ 1 h 66"/>
                  <a:gd name="T52" fmla="*/ 1 w 121"/>
                  <a:gd name="T53" fmla="*/ 1 h 66"/>
                  <a:gd name="T54" fmla="*/ 1 w 121"/>
                  <a:gd name="T55" fmla="*/ 1 h 66"/>
                  <a:gd name="T56" fmla="*/ 1 w 121"/>
                  <a:gd name="T57" fmla="*/ 1 h 66"/>
                  <a:gd name="T58" fmla="*/ 1 w 121"/>
                  <a:gd name="T59" fmla="*/ 1 h 66"/>
                  <a:gd name="T60" fmla="*/ 1 w 121"/>
                  <a:gd name="T61" fmla="*/ 1 h 66"/>
                  <a:gd name="T62" fmla="*/ 1 w 121"/>
                  <a:gd name="T63" fmla="*/ 1 h 66"/>
                  <a:gd name="T64" fmla="*/ 1 w 121"/>
                  <a:gd name="T65" fmla="*/ 1 h 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66"/>
                  <a:gd name="T101" fmla="*/ 121 w 121"/>
                  <a:gd name="T102" fmla="*/ 66 h 6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66">
                    <a:moveTo>
                      <a:pt x="121" y="11"/>
                    </a:moveTo>
                    <a:lnTo>
                      <a:pt x="119" y="12"/>
                    </a:lnTo>
                    <a:lnTo>
                      <a:pt x="113" y="14"/>
                    </a:lnTo>
                    <a:lnTo>
                      <a:pt x="105" y="16"/>
                    </a:lnTo>
                    <a:lnTo>
                      <a:pt x="95" y="12"/>
                    </a:lnTo>
                    <a:lnTo>
                      <a:pt x="86" y="7"/>
                    </a:lnTo>
                    <a:lnTo>
                      <a:pt x="74" y="2"/>
                    </a:lnTo>
                    <a:lnTo>
                      <a:pt x="60" y="0"/>
                    </a:lnTo>
                    <a:lnTo>
                      <a:pt x="50" y="4"/>
                    </a:lnTo>
                    <a:lnTo>
                      <a:pt x="41" y="9"/>
                    </a:lnTo>
                    <a:lnTo>
                      <a:pt x="33" y="12"/>
                    </a:lnTo>
                    <a:lnTo>
                      <a:pt x="25" y="16"/>
                    </a:lnTo>
                    <a:lnTo>
                      <a:pt x="17" y="18"/>
                    </a:lnTo>
                    <a:lnTo>
                      <a:pt x="9" y="21"/>
                    </a:lnTo>
                    <a:lnTo>
                      <a:pt x="2" y="24"/>
                    </a:lnTo>
                    <a:lnTo>
                      <a:pt x="0" y="30"/>
                    </a:lnTo>
                    <a:lnTo>
                      <a:pt x="4" y="33"/>
                    </a:lnTo>
                    <a:lnTo>
                      <a:pt x="9" y="37"/>
                    </a:lnTo>
                    <a:lnTo>
                      <a:pt x="9" y="44"/>
                    </a:lnTo>
                    <a:lnTo>
                      <a:pt x="7" y="51"/>
                    </a:lnTo>
                    <a:lnTo>
                      <a:pt x="5" y="58"/>
                    </a:lnTo>
                    <a:lnTo>
                      <a:pt x="9" y="63"/>
                    </a:lnTo>
                    <a:lnTo>
                      <a:pt x="17" y="65"/>
                    </a:lnTo>
                    <a:lnTo>
                      <a:pt x="29" y="66"/>
                    </a:lnTo>
                    <a:lnTo>
                      <a:pt x="43" y="63"/>
                    </a:lnTo>
                    <a:lnTo>
                      <a:pt x="56" y="59"/>
                    </a:lnTo>
                    <a:lnTo>
                      <a:pt x="68" y="59"/>
                    </a:lnTo>
                    <a:lnTo>
                      <a:pt x="80" y="59"/>
                    </a:lnTo>
                    <a:lnTo>
                      <a:pt x="90" y="58"/>
                    </a:lnTo>
                    <a:lnTo>
                      <a:pt x="99" y="51"/>
                    </a:lnTo>
                    <a:lnTo>
                      <a:pt x="111" y="40"/>
                    </a:lnTo>
                    <a:lnTo>
                      <a:pt x="117" y="26"/>
                    </a:lnTo>
                    <a:lnTo>
                      <a:pt x="121" y="11"/>
                    </a:lnTo>
                    <a:close/>
                  </a:path>
                </a:pathLst>
              </a:custGeom>
              <a:solidFill>
                <a:srgbClr val="CC99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30" name="Freeform 20">
                <a:extLst>
                  <a:ext uri="{FF2B5EF4-FFF2-40B4-BE49-F238E27FC236}">
                    <a16:creationId xmlns:a16="http://schemas.microsoft.com/office/drawing/2014/main" id="{6637C625-4F5E-4153-A8B2-706C10A8BB69}"/>
                  </a:ext>
                </a:extLst>
              </p:cNvPr>
              <p:cNvSpPr>
                <a:spLocks/>
              </p:cNvSpPr>
              <p:nvPr/>
            </p:nvSpPr>
            <p:spPr bwMode="auto">
              <a:xfrm>
                <a:off x="4127" y="3938"/>
                <a:ext cx="321" cy="53"/>
              </a:xfrm>
              <a:custGeom>
                <a:avLst/>
                <a:gdLst>
                  <a:gd name="T0" fmla="*/ 1 w 462"/>
                  <a:gd name="T1" fmla="*/ 1 h 88"/>
                  <a:gd name="T2" fmla="*/ 1 w 462"/>
                  <a:gd name="T3" fmla="*/ 1 h 88"/>
                  <a:gd name="T4" fmla="*/ 1 w 462"/>
                  <a:gd name="T5" fmla="*/ 1 h 88"/>
                  <a:gd name="T6" fmla="*/ 1 w 462"/>
                  <a:gd name="T7" fmla="*/ 1 h 88"/>
                  <a:gd name="T8" fmla="*/ 1 w 462"/>
                  <a:gd name="T9" fmla="*/ 1 h 88"/>
                  <a:gd name="T10" fmla="*/ 1 w 462"/>
                  <a:gd name="T11" fmla="*/ 1 h 88"/>
                  <a:gd name="T12" fmla="*/ 1 w 462"/>
                  <a:gd name="T13" fmla="*/ 1 h 88"/>
                  <a:gd name="T14" fmla="*/ 1 w 462"/>
                  <a:gd name="T15" fmla="*/ 1 h 88"/>
                  <a:gd name="T16" fmla="*/ 1 w 462"/>
                  <a:gd name="T17" fmla="*/ 1 h 88"/>
                  <a:gd name="T18" fmla="*/ 1 w 462"/>
                  <a:gd name="T19" fmla="*/ 1 h 88"/>
                  <a:gd name="T20" fmla="*/ 1 w 462"/>
                  <a:gd name="T21" fmla="*/ 1 h 88"/>
                  <a:gd name="T22" fmla="*/ 1 w 462"/>
                  <a:gd name="T23" fmla="*/ 1 h 88"/>
                  <a:gd name="T24" fmla="*/ 1 w 462"/>
                  <a:gd name="T25" fmla="*/ 1 h 88"/>
                  <a:gd name="T26" fmla="*/ 1 w 462"/>
                  <a:gd name="T27" fmla="*/ 1 h 88"/>
                  <a:gd name="T28" fmla="*/ 1 w 462"/>
                  <a:gd name="T29" fmla="*/ 1 h 88"/>
                  <a:gd name="T30" fmla="*/ 1 w 462"/>
                  <a:gd name="T31" fmla="*/ 1 h 88"/>
                  <a:gd name="T32" fmla="*/ 1 w 462"/>
                  <a:gd name="T33" fmla="*/ 1 h 88"/>
                  <a:gd name="T34" fmla="*/ 1 w 462"/>
                  <a:gd name="T35" fmla="*/ 1 h 88"/>
                  <a:gd name="T36" fmla="*/ 1 w 462"/>
                  <a:gd name="T37" fmla="*/ 1 h 88"/>
                  <a:gd name="T38" fmla="*/ 1 w 462"/>
                  <a:gd name="T39" fmla="*/ 1 h 88"/>
                  <a:gd name="T40" fmla="*/ 1 w 462"/>
                  <a:gd name="T41" fmla="*/ 1 h 88"/>
                  <a:gd name="T42" fmla="*/ 1 w 462"/>
                  <a:gd name="T43" fmla="*/ 1 h 88"/>
                  <a:gd name="T44" fmla="*/ 1 w 462"/>
                  <a:gd name="T45" fmla="*/ 1 h 88"/>
                  <a:gd name="T46" fmla="*/ 1 w 462"/>
                  <a:gd name="T47" fmla="*/ 1 h 88"/>
                  <a:gd name="T48" fmla="*/ 1 w 462"/>
                  <a:gd name="T49" fmla="*/ 1 h 88"/>
                  <a:gd name="T50" fmla="*/ 1 w 462"/>
                  <a:gd name="T51" fmla="*/ 1 h 88"/>
                  <a:gd name="T52" fmla="*/ 1 w 462"/>
                  <a:gd name="T53" fmla="*/ 1 h 88"/>
                  <a:gd name="T54" fmla="*/ 1 w 462"/>
                  <a:gd name="T55" fmla="*/ 1 h 88"/>
                  <a:gd name="T56" fmla="*/ 1 w 462"/>
                  <a:gd name="T57" fmla="*/ 1 h 88"/>
                  <a:gd name="T58" fmla="*/ 1 w 462"/>
                  <a:gd name="T59" fmla="*/ 1 h 88"/>
                  <a:gd name="T60" fmla="*/ 1 w 462"/>
                  <a:gd name="T61" fmla="*/ 1 h 88"/>
                  <a:gd name="T62" fmla="*/ 1 w 462"/>
                  <a:gd name="T63" fmla="*/ 1 h 88"/>
                  <a:gd name="T64" fmla="*/ 1 w 462"/>
                  <a:gd name="T65" fmla="*/ 1 h 88"/>
                  <a:gd name="T66" fmla="*/ 1 w 462"/>
                  <a:gd name="T67" fmla="*/ 1 h 88"/>
                  <a:gd name="T68" fmla="*/ 1 w 462"/>
                  <a:gd name="T69" fmla="*/ 1 h 88"/>
                  <a:gd name="T70" fmla="*/ 1 w 462"/>
                  <a:gd name="T71" fmla="*/ 1 h 88"/>
                  <a:gd name="T72" fmla="*/ 1 w 462"/>
                  <a:gd name="T73" fmla="*/ 1 h 88"/>
                  <a:gd name="T74" fmla="*/ 1 w 462"/>
                  <a:gd name="T75" fmla="*/ 1 h 88"/>
                  <a:gd name="T76" fmla="*/ 1 w 462"/>
                  <a:gd name="T77" fmla="*/ 1 h 88"/>
                  <a:gd name="T78" fmla="*/ 1 w 462"/>
                  <a:gd name="T79" fmla="*/ 1 h 88"/>
                  <a:gd name="T80" fmla="*/ 1 w 462"/>
                  <a:gd name="T81" fmla="*/ 1 h 88"/>
                  <a:gd name="T82" fmla="*/ 1 w 462"/>
                  <a:gd name="T83" fmla="*/ 1 h 88"/>
                  <a:gd name="T84" fmla="*/ 1 w 462"/>
                  <a:gd name="T85" fmla="*/ 1 h 88"/>
                  <a:gd name="T86" fmla="*/ 1 w 462"/>
                  <a:gd name="T87" fmla="*/ 1 h 88"/>
                  <a:gd name="T88" fmla="*/ 1 w 462"/>
                  <a:gd name="T89" fmla="*/ 1 h 88"/>
                  <a:gd name="T90" fmla="*/ 1 w 462"/>
                  <a:gd name="T91" fmla="*/ 0 h 88"/>
                  <a:gd name="T92" fmla="*/ 1 w 462"/>
                  <a:gd name="T93" fmla="*/ 1 h 88"/>
                  <a:gd name="T94" fmla="*/ 1 w 462"/>
                  <a:gd name="T95" fmla="*/ 1 h 8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462"/>
                  <a:gd name="T145" fmla="*/ 0 h 88"/>
                  <a:gd name="T146" fmla="*/ 462 w 462"/>
                  <a:gd name="T147" fmla="*/ 88 h 88"/>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462" h="88">
                    <a:moveTo>
                      <a:pt x="86" y="33"/>
                    </a:moveTo>
                    <a:lnTo>
                      <a:pt x="84" y="31"/>
                    </a:lnTo>
                    <a:lnTo>
                      <a:pt x="80" y="29"/>
                    </a:lnTo>
                    <a:lnTo>
                      <a:pt x="76" y="26"/>
                    </a:lnTo>
                    <a:lnTo>
                      <a:pt x="68" y="22"/>
                    </a:lnTo>
                    <a:lnTo>
                      <a:pt x="62" y="21"/>
                    </a:lnTo>
                    <a:lnTo>
                      <a:pt x="57" y="19"/>
                    </a:lnTo>
                    <a:lnTo>
                      <a:pt x="49" y="19"/>
                    </a:lnTo>
                    <a:lnTo>
                      <a:pt x="39" y="17"/>
                    </a:lnTo>
                    <a:lnTo>
                      <a:pt x="31" y="17"/>
                    </a:lnTo>
                    <a:lnTo>
                      <a:pt x="23" y="19"/>
                    </a:lnTo>
                    <a:lnTo>
                      <a:pt x="16" y="21"/>
                    </a:lnTo>
                    <a:lnTo>
                      <a:pt x="10" y="22"/>
                    </a:lnTo>
                    <a:lnTo>
                      <a:pt x="2" y="29"/>
                    </a:lnTo>
                    <a:lnTo>
                      <a:pt x="0" y="36"/>
                    </a:lnTo>
                    <a:lnTo>
                      <a:pt x="4" y="41"/>
                    </a:lnTo>
                    <a:lnTo>
                      <a:pt x="17" y="45"/>
                    </a:lnTo>
                    <a:lnTo>
                      <a:pt x="31" y="47"/>
                    </a:lnTo>
                    <a:lnTo>
                      <a:pt x="39" y="50"/>
                    </a:lnTo>
                    <a:lnTo>
                      <a:pt x="45" y="55"/>
                    </a:lnTo>
                    <a:lnTo>
                      <a:pt x="57" y="61"/>
                    </a:lnTo>
                    <a:lnTo>
                      <a:pt x="64" y="62"/>
                    </a:lnTo>
                    <a:lnTo>
                      <a:pt x="70" y="64"/>
                    </a:lnTo>
                    <a:lnTo>
                      <a:pt x="78" y="66"/>
                    </a:lnTo>
                    <a:lnTo>
                      <a:pt x="86" y="66"/>
                    </a:lnTo>
                    <a:lnTo>
                      <a:pt x="94" y="66"/>
                    </a:lnTo>
                    <a:lnTo>
                      <a:pt x="102" y="68"/>
                    </a:lnTo>
                    <a:lnTo>
                      <a:pt x="111" y="68"/>
                    </a:lnTo>
                    <a:lnTo>
                      <a:pt x="123" y="69"/>
                    </a:lnTo>
                    <a:lnTo>
                      <a:pt x="135" y="71"/>
                    </a:lnTo>
                    <a:lnTo>
                      <a:pt x="147" y="75"/>
                    </a:lnTo>
                    <a:lnTo>
                      <a:pt x="156" y="76"/>
                    </a:lnTo>
                    <a:lnTo>
                      <a:pt x="168" y="80"/>
                    </a:lnTo>
                    <a:lnTo>
                      <a:pt x="180" y="81"/>
                    </a:lnTo>
                    <a:lnTo>
                      <a:pt x="192" y="83"/>
                    </a:lnTo>
                    <a:lnTo>
                      <a:pt x="203" y="83"/>
                    </a:lnTo>
                    <a:lnTo>
                      <a:pt x="217" y="81"/>
                    </a:lnTo>
                    <a:lnTo>
                      <a:pt x="231" y="80"/>
                    </a:lnTo>
                    <a:lnTo>
                      <a:pt x="246" y="80"/>
                    </a:lnTo>
                    <a:lnTo>
                      <a:pt x="262" y="80"/>
                    </a:lnTo>
                    <a:lnTo>
                      <a:pt x="278" y="81"/>
                    </a:lnTo>
                    <a:lnTo>
                      <a:pt x="293" y="83"/>
                    </a:lnTo>
                    <a:lnTo>
                      <a:pt x="307" y="85"/>
                    </a:lnTo>
                    <a:lnTo>
                      <a:pt x="321" y="85"/>
                    </a:lnTo>
                    <a:lnTo>
                      <a:pt x="334" y="87"/>
                    </a:lnTo>
                    <a:lnTo>
                      <a:pt x="346" y="88"/>
                    </a:lnTo>
                    <a:lnTo>
                      <a:pt x="360" y="88"/>
                    </a:lnTo>
                    <a:lnTo>
                      <a:pt x="372" y="88"/>
                    </a:lnTo>
                    <a:lnTo>
                      <a:pt x="383" y="87"/>
                    </a:lnTo>
                    <a:lnTo>
                      <a:pt x="395" y="87"/>
                    </a:lnTo>
                    <a:lnTo>
                      <a:pt x="407" y="85"/>
                    </a:lnTo>
                    <a:lnTo>
                      <a:pt x="417" y="85"/>
                    </a:lnTo>
                    <a:lnTo>
                      <a:pt x="426" y="85"/>
                    </a:lnTo>
                    <a:lnTo>
                      <a:pt x="446" y="83"/>
                    </a:lnTo>
                    <a:lnTo>
                      <a:pt x="460" y="76"/>
                    </a:lnTo>
                    <a:lnTo>
                      <a:pt x="462" y="71"/>
                    </a:lnTo>
                    <a:lnTo>
                      <a:pt x="446" y="69"/>
                    </a:lnTo>
                    <a:lnTo>
                      <a:pt x="432" y="69"/>
                    </a:lnTo>
                    <a:lnTo>
                      <a:pt x="417" y="68"/>
                    </a:lnTo>
                    <a:lnTo>
                      <a:pt x="403" y="68"/>
                    </a:lnTo>
                    <a:lnTo>
                      <a:pt x="387" y="66"/>
                    </a:lnTo>
                    <a:lnTo>
                      <a:pt x="372" y="64"/>
                    </a:lnTo>
                    <a:lnTo>
                      <a:pt x="356" y="64"/>
                    </a:lnTo>
                    <a:lnTo>
                      <a:pt x="340" y="62"/>
                    </a:lnTo>
                    <a:lnTo>
                      <a:pt x="323" y="61"/>
                    </a:lnTo>
                    <a:lnTo>
                      <a:pt x="307" y="59"/>
                    </a:lnTo>
                    <a:lnTo>
                      <a:pt x="293" y="57"/>
                    </a:lnTo>
                    <a:lnTo>
                      <a:pt x="282" y="55"/>
                    </a:lnTo>
                    <a:lnTo>
                      <a:pt x="272" y="54"/>
                    </a:lnTo>
                    <a:lnTo>
                      <a:pt x="264" y="54"/>
                    </a:lnTo>
                    <a:lnTo>
                      <a:pt x="256" y="52"/>
                    </a:lnTo>
                    <a:lnTo>
                      <a:pt x="248" y="52"/>
                    </a:lnTo>
                    <a:lnTo>
                      <a:pt x="241" y="52"/>
                    </a:lnTo>
                    <a:lnTo>
                      <a:pt x="233" y="52"/>
                    </a:lnTo>
                    <a:lnTo>
                      <a:pt x="223" y="52"/>
                    </a:lnTo>
                    <a:lnTo>
                      <a:pt x="215" y="52"/>
                    </a:lnTo>
                    <a:lnTo>
                      <a:pt x="205" y="54"/>
                    </a:lnTo>
                    <a:lnTo>
                      <a:pt x="198" y="54"/>
                    </a:lnTo>
                    <a:lnTo>
                      <a:pt x="190" y="52"/>
                    </a:lnTo>
                    <a:lnTo>
                      <a:pt x="182" y="52"/>
                    </a:lnTo>
                    <a:lnTo>
                      <a:pt x="178" y="50"/>
                    </a:lnTo>
                    <a:lnTo>
                      <a:pt x="174" y="45"/>
                    </a:lnTo>
                    <a:lnTo>
                      <a:pt x="174" y="36"/>
                    </a:lnTo>
                    <a:lnTo>
                      <a:pt x="170" y="26"/>
                    </a:lnTo>
                    <a:lnTo>
                      <a:pt x="158" y="17"/>
                    </a:lnTo>
                    <a:lnTo>
                      <a:pt x="145" y="12"/>
                    </a:lnTo>
                    <a:lnTo>
                      <a:pt x="137" y="10"/>
                    </a:lnTo>
                    <a:lnTo>
                      <a:pt x="129" y="8"/>
                    </a:lnTo>
                    <a:lnTo>
                      <a:pt x="117" y="8"/>
                    </a:lnTo>
                    <a:lnTo>
                      <a:pt x="104" y="7"/>
                    </a:lnTo>
                    <a:lnTo>
                      <a:pt x="90" y="1"/>
                    </a:lnTo>
                    <a:lnTo>
                      <a:pt x="78" y="0"/>
                    </a:lnTo>
                    <a:lnTo>
                      <a:pt x="78" y="3"/>
                    </a:lnTo>
                    <a:lnTo>
                      <a:pt x="84" y="12"/>
                    </a:lnTo>
                    <a:lnTo>
                      <a:pt x="88" y="21"/>
                    </a:lnTo>
                    <a:lnTo>
                      <a:pt x="90" y="28"/>
                    </a:lnTo>
                    <a:lnTo>
                      <a:pt x="86" y="33"/>
                    </a:lnTo>
                    <a:close/>
                  </a:path>
                </a:pathLst>
              </a:custGeom>
              <a:solidFill>
                <a:srgbClr val="CC99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31" name="Freeform 21">
                <a:extLst>
                  <a:ext uri="{FF2B5EF4-FFF2-40B4-BE49-F238E27FC236}">
                    <a16:creationId xmlns:a16="http://schemas.microsoft.com/office/drawing/2014/main" id="{6106D58A-0FF7-470C-8819-29FFC66956AD}"/>
                  </a:ext>
                </a:extLst>
              </p:cNvPr>
              <p:cNvSpPr>
                <a:spLocks/>
              </p:cNvSpPr>
              <p:nvPr/>
            </p:nvSpPr>
            <p:spPr bwMode="auto">
              <a:xfrm>
                <a:off x="4229" y="4047"/>
                <a:ext cx="229" cy="38"/>
              </a:xfrm>
              <a:custGeom>
                <a:avLst/>
                <a:gdLst>
                  <a:gd name="T0" fmla="*/ 1 w 328"/>
                  <a:gd name="T1" fmla="*/ 1 h 65"/>
                  <a:gd name="T2" fmla="*/ 1 w 328"/>
                  <a:gd name="T3" fmla="*/ 1 h 65"/>
                  <a:gd name="T4" fmla="*/ 1 w 328"/>
                  <a:gd name="T5" fmla="*/ 1 h 65"/>
                  <a:gd name="T6" fmla="*/ 1 w 328"/>
                  <a:gd name="T7" fmla="*/ 1 h 65"/>
                  <a:gd name="T8" fmla="*/ 1 w 328"/>
                  <a:gd name="T9" fmla="*/ 1 h 65"/>
                  <a:gd name="T10" fmla="*/ 1 w 328"/>
                  <a:gd name="T11" fmla="*/ 1 h 65"/>
                  <a:gd name="T12" fmla="*/ 1 w 328"/>
                  <a:gd name="T13" fmla="*/ 1 h 65"/>
                  <a:gd name="T14" fmla="*/ 1 w 328"/>
                  <a:gd name="T15" fmla="*/ 1 h 65"/>
                  <a:gd name="T16" fmla="*/ 1 w 328"/>
                  <a:gd name="T17" fmla="*/ 1 h 65"/>
                  <a:gd name="T18" fmla="*/ 1 w 328"/>
                  <a:gd name="T19" fmla="*/ 1 h 65"/>
                  <a:gd name="T20" fmla="*/ 1 w 328"/>
                  <a:gd name="T21" fmla="*/ 1 h 65"/>
                  <a:gd name="T22" fmla="*/ 1 w 328"/>
                  <a:gd name="T23" fmla="*/ 1 h 65"/>
                  <a:gd name="T24" fmla="*/ 1 w 328"/>
                  <a:gd name="T25" fmla="*/ 1 h 65"/>
                  <a:gd name="T26" fmla="*/ 1 w 328"/>
                  <a:gd name="T27" fmla="*/ 1 h 65"/>
                  <a:gd name="T28" fmla="*/ 1 w 328"/>
                  <a:gd name="T29" fmla="*/ 1 h 65"/>
                  <a:gd name="T30" fmla="*/ 1 w 328"/>
                  <a:gd name="T31" fmla="*/ 1 h 65"/>
                  <a:gd name="T32" fmla="*/ 1 w 328"/>
                  <a:gd name="T33" fmla="*/ 1 h 65"/>
                  <a:gd name="T34" fmla="*/ 1 w 328"/>
                  <a:gd name="T35" fmla="*/ 1 h 65"/>
                  <a:gd name="T36" fmla="*/ 1 w 328"/>
                  <a:gd name="T37" fmla="*/ 1 h 65"/>
                  <a:gd name="T38" fmla="*/ 1 w 328"/>
                  <a:gd name="T39" fmla="*/ 1 h 65"/>
                  <a:gd name="T40" fmla="*/ 1 w 328"/>
                  <a:gd name="T41" fmla="*/ 1 h 65"/>
                  <a:gd name="T42" fmla="*/ 0 w 328"/>
                  <a:gd name="T43" fmla="*/ 1 h 65"/>
                  <a:gd name="T44" fmla="*/ 1 w 328"/>
                  <a:gd name="T45" fmla="*/ 1 h 65"/>
                  <a:gd name="T46" fmla="*/ 1 w 328"/>
                  <a:gd name="T47" fmla="*/ 1 h 65"/>
                  <a:gd name="T48" fmla="*/ 1 w 328"/>
                  <a:gd name="T49" fmla="*/ 1 h 65"/>
                  <a:gd name="T50" fmla="*/ 1 w 328"/>
                  <a:gd name="T51" fmla="*/ 0 h 65"/>
                  <a:gd name="T52" fmla="*/ 1 w 328"/>
                  <a:gd name="T53" fmla="*/ 1 h 65"/>
                  <a:gd name="T54" fmla="*/ 1 w 328"/>
                  <a:gd name="T55" fmla="*/ 1 h 65"/>
                  <a:gd name="T56" fmla="*/ 1 w 328"/>
                  <a:gd name="T57" fmla="*/ 1 h 65"/>
                  <a:gd name="T58" fmla="*/ 1 w 328"/>
                  <a:gd name="T59" fmla="*/ 1 h 65"/>
                  <a:gd name="T60" fmla="*/ 1 w 328"/>
                  <a:gd name="T61" fmla="*/ 1 h 65"/>
                  <a:gd name="T62" fmla="*/ 1 w 328"/>
                  <a:gd name="T63" fmla="*/ 1 h 65"/>
                  <a:gd name="T64" fmla="*/ 1 w 328"/>
                  <a:gd name="T65" fmla="*/ 1 h 65"/>
                  <a:gd name="T66" fmla="*/ 1 w 328"/>
                  <a:gd name="T67" fmla="*/ 1 h 65"/>
                  <a:gd name="T68" fmla="*/ 1 w 328"/>
                  <a:gd name="T69" fmla="*/ 1 h 65"/>
                  <a:gd name="T70" fmla="*/ 1 w 328"/>
                  <a:gd name="T71" fmla="*/ 1 h 65"/>
                  <a:gd name="T72" fmla="*/ 1 w 328"/>
                  <a:gd name="T73" fmla="*/ 1 h 65"/>
                  <a:gd name="T74" fmla="*/ 1 w 328"/>
                  <a:gd name="T75" fmla="*/ 1 h 6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28"/>
                  <a:gd name="T115" fmla="*/ 0 h 65"/>
                  <a:gd name="T116" fmla="*/ 328 w 328"/>
                  <a:gd name="T117" fmla="*/ 65 h 6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28" h="65">
                    <a:moveTo>
                      <a:pt x="287" y="20"/>
                    </a:moveTo>
                    <a:lnTo>
                      <a:pt x="289" y="20"/>
                    </a:lnTo>
                    <a:lnTo>
                      <a:pt x="297" y="21"/>
                    </a:lnTo>
                    <a:lnTo>
                      <a:pt x="305" y="25"/>
                    </a:lnTo>
                    <a:lnTo>
                      <a:pt x="313" y="32"/>
                    </a:lnTo>
                    <a:lnTo>
                      <a:pt x="321" y="40"/>
                    </a:lnTo>
                    <a:lnTo>
                      <a:pt x="328" y="51"/>
                    </a:lnTo>
                    <a:lnTo>
                      <a:pt x="328" y="60"/>
                    </a:lnTo>
                    <a:lnTo>
                      <a:pt x="315" y="61"/>
                    </a:lnTo>
                    <a:lnTo>
                      <a:pt x="305" y="60"/>
                    </a:lnTo>
                    <a:lnTo>
                      <a:pt x="295" y="58"/>
                    </a:lnTo>
                    <a:lnTo>
                      <a:pt x="289" y="58"/>
                    </a:lnTo>
                    <a:lnTo>
                      <a:pt x="281" y="56"/>
                    </a:lnTo>
                    <a:lnTo>
                      <a:pt x="276" y="56"/>
                    </a:lnTo>
                    <a:lnTo>
                      <a:pt x="270" y="54"/>
                    </a:lnTo>
                    <a:lnTo>
                      <a:pt x="264" y="54"/>
                    </a:lnTo>
                    <a:lnTo>
                      <a:pt x="256" y="53"/>
                    </a:lnTo>
                    <a:lnTo>
                      <a:pt x="240" y="51"/>
                    </a:lnTo>
                    <a:lnTo>
                      <a:pt x="225" y="46"/>
                    </a:lnTo>
                    <a:lnTo>
                      <a:pt x="211" y="44"/>
                    </a:lnTo>
                    <a:lnTo>
                      <a:pt x="199" y="46"/>
                    </a:lnTo>
                    <a:lnTo>
                      <a:pt x="193" y="47"/>
                    </a:lnTo>
                    <a:lnTo>
                      <a:pt x="187" y="51"/>
                    </a:lnTo>
                    <a:lnTo>
                      <a:pt x="180" y="56"/>
                    </a:lnTo>
                    <a:lnTo>
                      <a:pt x="174" y="60"/>
                    </a:lnTo>
                    <a:lnTo>
                      <a:pt x="164" y="61"/>
                    </a:lnTo>
                    <a:lnTo>
                      <a:pt x="154" y="65"/>
                    </a:lnTo>
                    <a:lnTo>
                      <a:pt x="144" y="65"/>
                    </a:lnTo>
                    <a:lnTo>
                      <a:pt x="131" y="63"/>
                    </a:lnTo>
                    <a:lnTo>
                      <a:pt x="119" y="61"/>
                    </a:lnTo>
                    <a:lnTo>
                      <a:pt x="107" y="61"/>
                    </a:lnTo>
                    <a:lnTo>
                      <a:pt x="97" y="61"/>
                    </a:lnTo>
                    <a:lnTo>
                      <a:pt x="90" y="61"/>
                    </a:lnTo>
                    <a:lnTo>
                      <a:pt x="80" y="63"/>
                    </a:lnTo>
                    <a:lnTo>
                      <a:pt x="70" y="61"/>
                    </a:lnTo>
                    <a:lnTo>
                      <a:pt x="60" y="61"/>
                    </a:lnTo>
                    <a:lnTo>
                      <a:pt x="49" y="58"/>
                    </a:lnTo>
                    <a:lnTo>
                      <a:pt x="37" y="54"/>
                    </a:lnTo>
                    <a:lnTo>
                      <a:pt x="25" y="51"/>
                    </a:lnTo>
                    <a:lnTo>
                      <a:pt x="15" y="49"/>
                    </a:lnTo>
                    <a:lnTo>
                      <a:pt x="7" y="46"/>
                    </a:lnTo>
                    <a:lnTo>
                      <a:pt x="2" y="44"/>
                    </a:lnTo>
                    <a:lnTo>
                      <a:pt x="0" y="40"/>
                    </a:lnTo>
                    <a:lnTo>
                      <a:pt x="4" y="39"/>
                    </a:lnTo>
                    <a:lnTo>
                      <a:pt x="15" y="35"/>
                    </a:lnTo>
                    <a:lnTo>
                      <a:pt x="23" y="30"/>
                    </a:lnTo>
                    <a:lnTo>
                      <a:pt x="23" y="25"/>
                    </a:lnTo>
                    <a:lnTo>
                      <a:pt x="17" y="21"/>
                    </a:lnTo>
                    <a:lnTo>
                      <a:pt x="11" y="16"/>
                    </a:lnTo>
                    <a:lnTo>
                      <a:pt x="11" y="7"/>
                    </a:lnTo>
                    <a:lnTo>
                      <a:pt x="17" y="0"/>
                    </a:lnTo>
                    <a:lnTo>
                      <a:pt x="29" y="2"/>
                    </a:lnTo>
                    <a:lnTo>
                      <a:pt x="43" y="6"/>
                    </a:lnTo>
                    <a:lnTo>
                      <a:pt x="54" y="9"/>
                    </a:lnTo>
                    <a:lnTo>
                      <a:pt x="64" y="9"/>
                    </a:lnTo>
                    <a:lnTo>
                      <a:pt x="74" y="11"/>
                    </a:lnTo>
                    <a:lnTo>
                      <a:pt x="86" y="14"/>
                    </a:lnTo>
                    <a:lnTo>
                      <a:pt x="99" y="20"/>
                    </a:lnTo>
                    <a:lnTo>
                      <a:pt x="111" y="25"/>
                    </a:lnTo>
                    <a:lnTo>
                      <a:pt x="123" y="28"/>
                    </a:lnTo>
                    <a:lnTo>
                      <a:pt x="133" y="28"/>
                    </a:lnTo>
                    <a:lnTo>
                      <a:pt x="142" y="25"/>
                    </a:lnTo>
                    <a:lnTo>
                      <a:pt x="152" y="18"/>
                    </a:lnTo>
                    <a:lnTo>
                      <a:pt x="162" y="11"/>
                    </a:lnTo>
                    <a:lnTo>
                      <a:pt x="170" y="6"/>
                    </a:lnTo>
                    <a:lnTo>
                      <a:pt x="176" y="6"/>
                    </a:lnTo>
                    <a:lnTo>
                      <a:pt x="184" y="7"/>
                    </a:lnTo>
                    <a:lnTo>
                      <a:pt x="189" y="11"/>
                    </a:lnTo>
                    <a:lnTo>
                      <a:pt x="201" y="13"/>
                    </a:lnTo>
                    <a:lnTo>
                      <a:pt x="219" y="9"/>
                    </a:lnTo>
                    <a:lnTo>
                      <a:pt x="234" y="7"/>
                    </a:lnTo>
                    <a:lnTo>
                      <a:pt x="246" y="9"/>
                    </a:lnTo>
                    <a:lnTo>
                      <a:pt x="256" y="14"/>
                    </a:lnTo>
                    <a:lnTo>
                      <a:pt x="270" y="16"/>
                    </a:lnTo>
                    <a:lnTo>
                      <a:pt x="281" y="20"/>
                    </a:lnTo>
                    <a:lnTo>
                      <a:pt x="287" y="20"/>
                    </a:lnTo>
                    <a:close/>
                  </a:path>
                </a:pathLst>
              </a:custGeom>
              <a:gradFill rotWithShape="1">
                <a:gsLst>
                  <a:gs pos="0">
                    <a:srgbClr val="5E4700"/>
                  </a:gs>
                  <a:gs pos="100000">
                    <a:srgbClr val="CC9900"/>
                  </a:gs>
                </a:gsLst>
                <a:lin ang="5400000" scaled="1"/>
              </a:gra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32" name="Freeform 22">
                <a:extLst>
                  <a:ext uri="{FF2B5EF4-FFF2-40B4-BE49-F238E27FC236}">
                    <a16:creationId xmlns:a16="http://schemas.microsoft.com/office/drawing/2014/main" id="{5D6EB8C8-B8B7-4E40-9310-BE90F277F839}"/>
                  </a:ext>
                </a:extLst>
              </p:cNvPr>
              <p:cNvSpPr>
                <a:spLocks/>
              </p:cNvSpPr>
              <p:nvPr/>
            </p:nvSpPr>
            <p:spPr bwMode="auto">
              <a:xfrm>
                <a:off x="4293" y="4140"/>
                <a:ext cx="59" cy="25"/>
              </a:xfrm>
              <a:custGeom>
                <a:avLst/>
                <a:gdLst>
                  <a:gd name="T0" fmla="*/ 1 w 86"/>
                  <a:gd name="T1" fmla="*/ 1 h 42"/>
                  <a:gd name="T2" fmla="*/ 1 w 86"/>
                  <a:gd name="T3" fmla="*/ 1 h 42"/>
                  <a:gd name="T4" fmla="*/ 1 w 86"/>
                  <a:gd name="T5" fmla="*/ 1 h 42"/>
                  <a:gd name="T6" fmla="*/ 1 w 86"/>
                  <a:gd name="T7" fmla="*/ 1 h 42"/>
                  <a:gd name="T8" fmla="*/ 1 w 86"/>
                  <a:gd name="T9" fmla="*/ 1 h 42"/>
                  <a:gd name="T10" fmla="*/ 1 w 86"/>
                  <a:gd name="T11" fmla="*/ 1 h 42"/>
                  <a:gd name="T12" fmla="*/ 1 w 86"/>
                  <a:gd name="T13" fmla="*/ 1 h 42"/>
                  <a:gd name="T14" fmla="*/ 1 w 86"/>
                  <a:gd name="T15" fmla="*/ 1 h 42"/>
                  <a:gd name="T16" fmla="*/ 1 w 86"/>
                  <a:gd name="T17" fmla="*/ 1 h 42"/>
                  <a:gd name="T18" fmla="*/ 1 w 86"/>
                  <a:gd name="T19" fmla="*/ 1 h 42"/>
                  <a:gd name="T20" fmla="*/ 1 w 86"/>
                  <a:gd name="T21" fmla="*/ 1 h 42"/>
                  <a:gd name="T22" fmla="*/ 1 w 86"/>
                  <a:gd name="T23" fmla="*/ 1 h 42"/>
                  <a:gd name="T24" fmla="*/ 1 w 86"/>
                  <a:gd name="T25" fmla="*/ 1 h 42"/>
                  <a:gd name="T26" fmla="*/ 1 w 86"/>
                  <a:gd name="T27" fmla="*/ 1 h 42"/>
                  <a:gd name="T28" fmla="*/ 1 w 86"/>
                  <a:gd name="T29" fmla="*/ 1 h 42"/>
                  <a:gd name="T30" fmla="*/ 0 w 86"/>
                  <a:gd name="T31" fmla="*/ 1 h 42"/>
                  <a:gd name="T32" fmla="*/ 1 w 86"/>
                  <a:gd name="T33" fmla="*/ 0 h 42"/>
                  <a:gd name="T34" fmla="*/ 1 w 86"/>
                  <a:gd name="T35" fmla="*/ 1 h 42"/>
                  <a:gd name="T36" fmla="*/ 1 w 86"/>
                  <a:gd name="T37" fmla="*/ 1 h 42"/>
                  <a:gd name="T38" fmla="*/ 1 w 86"/>
                  <a:gd name="T39" fmla="*/ 1 h 42"/>
                  <a:gd name="T40" fmla="*/ 1 w 86"/>
                  <a:gd name="T41" fmla="*/ 1 h 4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6"/>
                  <a:gd name="T64" fmla="*/ 0 h 42"/>
                  <a:gd name="T65" fmla="*/ 86 w 86"/>
                  <a:gd name="T66" fmla="*/ 42 h 4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6" h="42">
                    <a:moveTo>
                      <a:pt x="45" y="7"/>
                    </a:moveTo>
                    <a:lnTo>
                      <a:pt x="50" y="6"/>
                    </a:lnTo>
                    <a:lnTo>
                      <a:pt x="62" y="6"/>
                    </a:lnTo>
                    <a:lnTo>
                      <a:pt x="76" y="7"/>
                    </a:lnTo>
                    <a:lnTo>
                      <a:pt x="84" y="13"/>
                    </a:lnTo>
                    <a:lnTo>
                      <a:pt x="86" y="23"/>
                    </a:lnTo>
                    <a:lnTo>
                      <a:pt x="84" y="32"/>
                    </a:lnTo>
                    <a:lnTo>
                      <a:pt x="74" y="39"/>
                    </a:lnTo>
                    <a:lnTo>
                      <a:pt x="56" y="42"/>
                    </a:lnTo>
                    <a:lnTo>
                      <a:pt x="39" y="42"/>
                    </a:lnTo>
                    <a:lnTo>
                      <a:pt x="29" y="39"/>
                    </a:lnTo>
                    <a:lnTo>
                      <a:pt x="23" y="35"/>
                    </a:lnTo>
                    <a:lnTo>
                      <a:pt x="17" y="30"/>
                    </a:lnTo>
                    <a:lnTo>
                      <a:pt x="7" y="21"/>
                    </a:lnTo>
                    <a:lnTo>
                      <a:pt x="2" y="9"/>
                    </a:lnTo>
                    <a:lnTo>
                      <a:pt x="0" y="2"/>
                    </a:lnTo>
                    <a:lnTo>
                      <a:pt x="5" y="0"/>
                    </a:lnTo>
                    <a:lnTo>
                      <a:pt x="17" y="4"/>
                    </a:lnTo>
                    <a:lnTo>
                      <a:pt x="27" y="7"/>
                    </a:lnTo>
                    <a:lnTo>
                      <a:pt x="35" y="9"/>
                    </a:lnTo>
                    <a:lnTo>
                      <a:pt x="45" y="7"/>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33" name="Freeform 23">
                <a:extLst>
                  <a:ext uri="{FF2B5EF4-FFF2-40B4-BE49-F238E27FC236}">
                    <a16:creationId xmlns:a16="http://schemas.microsoft.com/office/drawing/2014/main" id="{06B25DC4-8291-4119-A46B-554A24B80892}"/>
                  </a:ext>
                </a:extLst>
              </p:cNvPr>
              <p:cNvSpPr>
                <a:spLocks/>
              </p:cNvSpPr>
              <p:nvPr/>
            </p:nvSpPr>
            <p:spPr bwMode="auto">
              <a:xfrm>
                <a:off x="4391" y="4027"/>
                <a:ext cx="656" cy="271"/>
              </a:xfrm>
              <a:custGeom>
                <a:avLst/>
                <a:gdLst>
                  <a:gd name="T0" fmla="*/ 1 w 945"/>
                  <a:gd name="T1" fmla="*/ 1 h 454"/>
                  <a:gd name="T2" fmla="*/ 1 w 945"/>
                  <a:gd name="T3" fmla="*/ 0 h 454"/>
                  <a:gd name="T4" fmla="*/ 1 w 945"/>
                  <a:gd name="T5" fmla="*/ 1 h 454"/>
                  <a:gd name="T6" fmla="*/ 1 w 945"/>
                  <a:gd name="T7" fmla="*/ 1 h 454"/>
                  <a:gd name="T8" fmla="*/ 1 w 945"/>
                  <a:gd name="T9" fmla="*/ 1 h 454"/>
                  <a:gd name="T10" fmla="*/ 1 w 945"/>
                  <a:gd name="T11" fmla="*/ 1 h 454"/>
                  <a:gd name="T12" fmla="*/ 1 w 945"/>
                  <a:gd name="T13" fmla="*/ 1 h 454"/>
                  <a:gd name="T14" fmla="*/ 1 w 945"/>
                  <a:gd name="T15" fmla="*/ 1 h 454"/>
                  <a:gd name="T16" fmla="*/ 1 w 945"/>
                  <a:gd name="T17" fmla="*/ 1 h 454"/>
                  <a:gd name="T18" fmla="*/ 1 w 945"/>
                  <a:gd name="T19" fmla="*/ 1 h 454"/>
                  <a:gd name="T20" fmla="*/ 1 w 945"/>
                  <a:gd name="T21" fmla="*/ 1 h 454"/>
                  <a:gd name="T22" fmla="*/ 1 w 945"/>
                  <a:gd name="T23" fmla="*/ 1 h 454"/>
                  <a:gd name="T24" fmla="*/ 1 w 945"/>
                  <a:gd name="T25" fmla="*/ 1 h 454"/>
                  <a:gd name="T26" fmla="*/ 1 w 945"/>
                  <a:gd name="T27" fmla="*/ 1 h 454"/>
                  <a:gd name="T28" fmla="*/ 1 w 945"/>
                  <a:gd name="T29" fmla="*/ 1 h 454"/>
                  <a:gd name="T30" fmla="*/ 1 w 945"/>
                  <a:gd name="T31" fmla="*/ 1 h 454"/>
                  <a:gd name="T32" fmla="*/ 1 w 945"/>
                  <a:gd name="T33" fmla="*/ 1 h 454"/>
                  <a:gd name="T34" fmla="*/ 1 w 945"/>
                  <a:gd name="T35" fmla="*/ 1 h 454"/>
                  <a:gd name="T36" fmla="*/ 1 w 945"/>
                  <a:gd name="T37" fmla="*/ 1 h 454"/>
                  <a:gd name="T38" fmla="*/ 1 w 945"/>
                  <a:gd name="T39" fmla="*/ 1 h 454"/>
                  <a:gd name="T40" fmla="*/ 1 w 945"/>
                  <a:gd name="T41" fmla="*/ 1 h 454"/>
                  <a:gd name="T42" fmla="*/ 1 w 945"/>
                  <a:gd name="T43" fmla="*/ 1 h 454"/>
                  <a:gd name="T44" fmla="*/ 1 w 945"/>
                  <a:gd name="T45" fmla="*/ 1 h 454"/>
                  <a:gd name="T46" fmla="*/ 1 w 945"/>
                  <a:gd name="T47" fmla="*/ 1 h 454"/>
                  <a:gd name="T48" fmla="*/ 1 w 945"/>
                  <a:gd name="T49" fmla="*/ 1 h 454"/>
                  <a:gd name="T50" fmla="*/ 1 w 945"/>
                  <a:gd name="T51" fmla="*/ 1 h 454"/>
                  <a:gd name="T52" fmla="*/ 1 w 945"/>
                  <a:gd name="T53" fmla="*/ 1 h 454"/>
                  <a:gd name="T54" fmla="*/ 1 w 945"/>
                  <a:gd name="T55" fmla="*/ 1 h 454"/>
                  <a:gd name="T56" fmla="*/ 1 w 945"/>
                  <a:gd name="T57" fmla="*/ 1 h 454"/>
                  <a:gd name="T58" fmla="*/ 1 w 945"/>
                  <a:gd name="T59" fmla="*/ 1 h 454"/>
                  <a:gd name="T60" fmla="*/ 1 w 945"/>
                  <a:gd name="T61" fmla="*/ 1 h 454"/>
                  <a:gd name="T62" fmla="*/ 1 w 945"/>
                  <a:gd name="T63" fmla="*/ 1 h 454"/>
                  <a:gd name="T64" fmla="*/ 1 w 945"/>
                  <a:gd name="T65" fmla="*/ 1 h 454"/>
                  <a:gd name="T66" fmla="*/ 1 w 945"/>
                  <a:gd name="T67" fmla="*/ 1 h 454"/>
                  <a:gd name="T68" fmla="*/ 1 w 945"/>
                  <a:gd name="T69" fmla="*/ 1 h 454"/>
                  <a:gd name="T70" fmla="*/ 1 w 945"/>
                  <a:gd name="T71" fmla="*/ 1 h 454"/>
                  <a:gd name="T72" fmla="*/ 1 w 945"/>
                  <a:gd name="T73" fmla="*/ 1 h 454"/>
                  <a:gd name="T74" fmla="*/ 1 w 945"/>
                  <a:gd name="T75" fmla="*/ 1 h 454"/>
                  <a:gd name="T76" fmla="*/ 1 w 945"/>
                  <a:gd name="T77" fmla="*/ 1 h 454"/>
                  <a:gd name="T78" fmla="*/ 1 w 945"/>
                  <a:gd name="T79" fmla="*/ 1 h 454"/>
                  <a:gd name="T80" fmla="*/ 1 w 945"/>
                  <a:gd name="T81" fmla="*/ 1 h 454"/>
                  <a:gd name="T82" fmla="*/ 1 w 945"/>
                  <a:gd name="T83" fmla="*/ 1 h 454"/>
                  <a:gd name="T84" fmla="*/ 1 w 945"/>
                  <a:gd name="T85" fmla="*/ 1 h 454"/>
                  <a:gd name="T86" fmla="*/ 1 w 945"/>
                  <a:gd name="T87" fmla="*/ 1 h 454"/>
                  <a:gd name="T88" fmla="*/ 1 w 945"/>
                  <a:gd name="T89" fmla="*/ 1 h 454"/>
                  <a:gd name="T90" fmla="*/ 1 w 945"/>
                  <a:gd name="T91" fmla="*/ 1 h 454"/>
                  <a:gd name="T92" fmla="*/ 1 w 945"/>
                  <a:gd name="T93" fmla="*/ 1 h 454"/>
                  <a:gd name="T94" fmla="*/ 1 w 945"/>
                  <a:gd name="T95" fmla="*/ 1 h 454"/>
                  <a:gd name="T96" fmla="*/ 1 w 945"/>
                  <a:gd name="T97" fmla="*/ 1 h 454"/>
                  <a:gd name="T98" fmla="*/ 1 w 945"/>
                  <a:gd name="T99" fmla="*/ 1 h 454"/>
                  <a:gd name="T100" fmla="*/ 1 w 945"/>
                  <a:gd name="T101" fmla="*/ 1 h 454"/>
                  <a:gd name="T102" fmla="*/ 1 w 945"/>
                  <a:gd name="T103" fmla="*/ 1 h 454"/>
                  <a:gd name="T104" fmla="*/ 1 w 945"/>
                  <a:gd name="T105" fmla="*/ 1 h 45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45"/>
                  <a:gd name="T160" fmla="*/ 0 h 454"/>
                  <a:gd name="T161" fmla="*/ 945 w 945"/>
                  <a:gd name="T162" fmla="*/ 454 h 45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45" h="454">
                    <a:moveTo>
                      <a:pt x="68" y="1"/>
                    </a:moveTo>
                    <a:lnTo>
                      <a:pt x="64" y="1"/>
                    </a:lnTo>
                    <a:lnTo>
                      <a:pt x="56" y="3"/>
                    </a:lnTo>
                    <a:lnTo>
                      <a:pt x="45" y="5"/>
                    </a:lnTo>
                    <a:lnTo>
                      <a:pt x="33" y="3"/>
                    </a:lnTo>
                    <a:lnTo>
                      <a:pt x="23" y="1"/>
                    </a:lnTo>
                    <a:lnTo>
                      <a:pt x="11" y="0"/>
                    </a:lnTo>
                    <a:lnTo>
                      <a:pt x="3" y="0"/>
                    </a:lnTo>
                    <a:lnTo>
                      <a:pt x="0" y="3"/>
                    </a:lnTo>
                    <a:lnTo>
                      <a:pt x="0" y="10"/>
                    </a:lnTo>
                    <a:lnTo>
                      <a:pt x="5" y="19"/>
                    </a:lnTo>
                    <a:lnTo>
                      <a:pt x="17" y="27"/>
                    </a:lnTo>
                    <a:lnTo>
                      <a:pt x="39" y="33"/>
                    </a:lnTo>
                    <a:lnTo>
                      <a:pt x="50" y="34"/>
                    </a:lnTo>
                    <a:lnTo>
                      <a:pt x="62" y="36"/>
                    </a:lnTo>
                    <a:lnTo>
                      <a:pt x="72" y="36"/>
                    </a:lnTo>
                    <a:lnTo>
                      <a:pt x="80" y="38"/>
                    </a:lnTo>
                    <a:lnTo>
                      <a:pt x="90" y="38"/>
                    </a:lnTo>
                    <a:lnTo>
                      <a:pt x="97" y="40"/>
                    </a:lnTo>
                    <a:lnTo>
                      <a:pt x="107" y="41"/>
                    </a:lnTo>
                    <a:lnTo>
                      <a:pt x="115" y="45"/>
                    </a:lnTo>
                    <a:lnTo>
                      <a:pt x="125" y="48"/>
                    </a:lnTo>
                    <a:lnTo>
                      <a:pt x="136" y="54"/>
                    </a:lnTo>
                    <a:lnTo>
                      <a:pt x="148" y="59"/>
                    </a:lnTo>
                    <a:lnTo>
                      <a:pt x="160" y="64"/>
                    </a:lnTo>
                    <a:lnTo>
                      <a:pt x="170" y="69"/>
                    </a:lnTo>
                    <a:lnTo>
                      <a:pt x="180" y="74"/>
                    </a:lnTo>
                    <a:lnTo>
                      <a:pt x="187" y="80"/>
                    </a:lnTo>
                    <a:lnTo>
                      <a:pt x="193" y="83"/>
                    </a:lnTo>
                    <a:lnTo>
                      <a:pt x="201" y="87"/>
                    </a:lnTo>
                    <a:lnTo>
                      <a:pt x="211" y="90"/>
                    </a:lnTo>
                    <a:lnTo>
                      <a:pt x="221" y="92"/>
                    </a:lnTo>
                    <a:lnTo>
                      <a:pt x="234" y="92"/>
                    </a:lnTo>
                    <a:lnTo>
                      <a:pt x="246" y="95"/>
                    </a:lnTo>
                    <a:lnTo>
                      <a:pt x="254" y="102"/>
                    </a:lnTo>
                    <a:lnTo>
                      <a:pt x="262" y="111"/>
                    </a:lnTo>
                    <a:lnTo>
                      <a:pt x="273" y="120"/>
                    </a:lnTo>
                    <a:lnTo>
                      <a:pt x="283" y="123"/>
                    </a:lnTo>
                    <a:lnTo>
                      <a:pt x="293" y="127"/>
                    </a:lnTo>
                    <a:lnTo>
                      <a:pt x="307" y="130"/>
                    </a:lnTo>
                    <a:lnTo>
                      <a:pt x="320" y="134"/>
                    </a:lnTo>
                    <a:lnTo>
                      <a:pt x="332" y="137"/>
                    </a:lnTo>
                    <a:lnTo>
                      <a:pt x="344" y="139"/>
                    </a:lnTo>
                    <a:lnTo>
                      <a:pt x="352" y="142"/>
                    </a:lnTo>
                    <a:lnTo>
                      <a:pt x="358" y="144"/>
                    </a:lnTo>
                    <a:lnTo>
                      <a:pt x="362" y="146"/>
                    </a:lnTo>
                    <a:lnTo>
                      <a:pt x="367" y="149"/>
                    </a:lnTo>
                    <a:lnTo>
                      <a:pt x="375" y="153"/>
                    </a:lnTo>
                    <a:lnTo>
                      <a:pt x="383" y="156"/>
                    </a:lnTo>
                    <a:lnTo>
                      <a:pt x="391" y="162"/>
                    </a:lnTo>
                    <a:lnTo>
                      <a:pt x="401" y="165"/>
                    </a:lnTo>
                    <a:lnTo>
                      <a:pt x="410" y="170"/>
                    </a:lnTo>
                    <a:lnTo>
                      <a:pt x="418" y="174"/>
                    </a:lnTo>
                    <a:lnTo>
                      <a:pt x="432" y="179"/>
                    </a:lnTo>
                    <a:lnTo>
                      <a:pt x="444" y="177"/>
                    </a:lnTo>
                    <a:lnTo>
                      <a:pt x="455" y="175"/>
                    </a:lnTo>
                    <a:lnTo>
                      <a:pt x="471" y="174"/>
                    </a:lnTo>
                    <a:lnTo>
                      <a:pt x="481" y="174"/>
                    </a:lnTo>
                    <a:lnTo>
                      <a:pt x="491" y="174"/>
                    </a:lnTo>
                    <a:lnTo>
                      <a:pt x="499" y="174"/>
                    </a:lnTo>
                    <a:lnTo>
                      <a:pt x="506" y="174"/>
                    </a:lnTo>
                    <a:lnTo>
                      <a:pt x="514" y="175"/>
                    </a:lnTo>
                    <a:lnTo>
                      <a:pt x="522" y="177"/>
                    </a:lnTo>
                    <a:lnTo>
                      <a:pt x="528" y="181"/>
                    </a:lnTo>
                    <a:lnTo>
                      <a:pt x="536" y="184"/>
                    </a:lnTo>
                    <a:lnTo>
                      <a:pt x="544" y="191"/>
                    </a:lnTo>
                    <a:lnTo>
                      <a:pt x="545" y="200"/>
                    </a:lnTo>
                    <a:lnTo>
                      <a:pt x="549" y="209"/>
                    </a:lnTo>
                    <a:lnTo>
                      <a:pt x="571" y="226"/>
                    </a:lnTo>
                    <a:lnTo>
                      <a:pt x="587" y="236"/>
                    </a:lnTo>
                    <a:lnTo>
                      <a:pt x="598" y="243"/>
                    </a:lnTo>
                    <a:lnTo>
                      <a:pt x="610" y="250"/>
                    </a:lnTo>
                    <a:lnTo>
                      <a:pt x="618" y="256"/>
                    </a:lnTo>
                    <a:lnTo>
                      <a:pt x="624" y="259"/>
                    </a:lnTo>
                    <a:lnTo>
                      <a:pt x="628" y="261"/>
                    </a:lnTo>
                    <a:lnTo>
                      <a:pt x="632" y="261"/>
                    </a:lnTo>
                    <a:lnTo>
                      <a:pt x="634" y="257"/>
                    </a:lnTo>
                    <a:lnTo>
                      <a:pt x="635" y="252"/>
                    </a:lnTo>
                    <a:lnTo>
                      <a:pt x="635" y="250"/>
                    </a:lnTo>
                    <a:lnTo>
                      <a:pt x="639" y="254"/>
                    </a:lnTo>
                    <a:lnTo>
                      <a:pt x="643" y="266"/>
                    </a:lnTo>
                    <a:lnTo>
                      <a:pt x="651" y="278"/>
                    </a:lnTo>
                    <a:lnTo>
                      <a:pt x="661" y="289"/>
                    </a:lnTo>
                    <a:lnTo>
                      <a:pt x="673" y="294"/>
                    </a:lnTo>
                    <a:lnTo>
                      <a:pt x="688" y="297"/>
                    </a:lnTo>
                    <a:lnTo>
                      <a:pt x="698" y="299"/>
                    </a:lnTo>
                    <a:lnTo>
                      <a:pt x="710" y="301"/>
                    </a:lnTo>
                    <a:lnTo>
                      <a:pt x="722" y="304"/>
                    </a:lnTo>
                    <a:lnTo>
                      <a:pt x="733" y="306"/>
                    </a:lnTo>
                    <a:lnTo>
                      <a:pt x="743" y="311"/>
                    </a:lnTo>
                    <a:lnTo>
                      <a:pt x="751" y="316"/>
                    </a:lnTo>
                    <a:lnTo>
                      <a:pt x="755" y="323"/>
                    </a:lnTo>
                    <a:lnTo>
                      <a:pt x="755" y="332"/>
                    </a:lnTo>
                    <a:lnTo>
                      <a:pt x="753" y="346"/>
                    </a:lnTo>
                    <a:lnTo>
                      <a:pt x="761" y="353"/>
                    </a:lnTo>
                    <a:lnTo>
                      <a:pt x="774" y="358"/>
                    </a:lnTo>
                    <a:lnTo>
                      <a:pt x="794" y="367"/>
                    </a:lnTo>
                    <a:lnTo>
                      <a:pt x="804" y="374"/>
                    </a:lnTo>
                    <a:lnTo>
                      <a:pt x="816" y="379"/>
                    </a:lnTo>
                    <a:lnTo>
                      <a:pt x="825" y="386"/>
                    </a:lnTo>
                    <a:lnTo>
                      <a:pt x="835" y="393"/>
                    </a:lnTo>
                    <a:lnTo>
                      <a:pt x="845" y="400"/>
                    </a:lnTo>
                    <a:lnTo>
                      <a:pt x="853" y="405"/>
                    </a:lnTo>
                    <a:lnTo>
                      <a:pt x="859" y="410"/>
                    </a:lnTo>
                    <a:lnTo>
                      <a:pt x="864" y="414"/>
                    </a:lnTo>
                    <a:lnTo>
                      <a:pt x="872" y="417"/>
                    </a:lnTo>
                    <a:lnTo>
                      <a:pt x="884" y="419"/>
                    </a:lnTo>
                    <a:lnTo>
                      <a:pt x="894" y="423"/>
                    </a:lnTo>
                    <a:lnTo>
                      <a:pt x="902" y="430"/>
                    </a:lnTo>
                    <a:lnTo>
                      <a:pt x="911" y="437"/>
                    </a:lnTo>
                    <a:lnTo>
                      <a:pt x="921" y="445"/>
                    </a:lnTo>
                    <a:lnTo>
                      <a:pt x="931" y="452"/>
                    </a:lnTo>
                    <a:lnTo>
                      <a:pt x="939" y="454"/>
                    </a:lnTo>
                    <a:lnTo>
                      <a:pt x="941" y="454"/>
                    </a:lnTo>
                    <a:lnTo>
                      <a:pt x="943" y="452"/>
                    </a:lnTo>
                    <a:lnTo>
                      <a:pt x="945" y="451"/>
                    </a:lnTo>
                    <a:lnTo>
                      <a:pt x="945" y="449"/>
                    </a:lnTo>
                    <a:lnTo>
                      <a:pt x="945" y="437"/>
                    </a:lnTo>
                    <a:lnTo>
                      <a:pt x="943" y="423"/>
                    </a:lnTo>
                    <a:lnTo>
                      <a:pt x="939" y="412"/>
                    </a:lnTo>
                    <a:lnTo>
                      <a:pt x="933" y="402"/>
                    </a:lnTo>
                    <a:lnTo>
                      <a:pt x="929" y="388"/>
                    </a:lnTo>
                    <a:lnTo>
                      <a:pt x="927" y="365"/>
                    </a:lnTo>
                    <a:lnTo>
                      <a:pt x="925" y="344"/>
                    </a:lnTo>
                    <a:lnTo>
                      <a:pt x="919" y="330"/>
                    </a:lnTo>
                    <a:lnTo>
                      <a:pt x="913" y="325"/>
                    </a:lnTo>
                    <a:lnTo>
                      <a:pt x="906" y="316"/>
                    </a:lnTo>
                    <a:lnTo>
                      <a:pt x="896" y="308"/>
                    </a:lnTo>
                    <a:lnTo>
                      <a:pt x="886" y="299"/>
                    </a:lnTo>
                    <a:lnTo>
                      <a:pt x="876" y="292"/>
                    </a:lnTo>
                    <a:lnTo>
                      <a:pt x="866" y="285"/>
                    </a:lnTo>
                    <a:lnTo>
                      <a:pt x="857" y="280"/>
                    </a:lnTo>
                    <a:lnTo>
                      <a:pt x="849" y="278"/>
                    </a:lnTo>
                    <a:lnTo>
                      <a:pt x="843" y="278"/>
                    </a:lnTo>
                    <a:lnTo>
                      <a:pt x="835" y="280"/>
                    </a:lnTo>
                    <a:lnTo>
                      <a:pt x="825" y="282"/>
                    </a:lnTo>
                    <a:lnTo>
                      <a:pt x="817" y="282"/>
                    </a:lnTo>
                    <a:lnTo>
                      <a:pt x="808" y="282"/>
                    </a:lnTo>
                    <a:lnTo>
                      <a:pt x="800" y="282"/>
                    </a:lnTo>
                    <a:lnTo>
                      <a:pt x="792" y="278"/>
                    </a:lnTo>
                    <a:lnTo>
                      <a:pt x="786" y="273"/>
                    </a:lnTo>
                    <a:lnTo>
                      <a:pt x="780" y="266"/>
                    </a:lnTo>
                    <a:lnTo>
                      <a:pt x="771" y="259"/>
                    </a:lnTo>
                    <a:lnTo>
                      <a:pt x="761" y="252"/>
                    </a:lnTo>
                    <a:lnTo>
                      <a:pt x="751" y="245"/>
                    </a:lnTo>
                    <a:lnTo>
                      <a:pt x="739" y="238"/>
                    </a:lnTo>
                    <a:lnTo>
                      <a:pt x="729" y="233"/>
                    </a:lnTo>
                    <a:lnTo>
                      <a:pt x="722" y="228"/>
                    </a:lnTo>
                    <a:lnTo>
                      <a:pt x="714" y="224"/>
                    </a:lnTo>
                    <a:lnTo>
                      <a:pt x="702" y="214"/>
                    </a:lnTo>
                    <a:lnTo>
                      <a:pt x="694" y="202"/>
                    </a:lnTo>
                    <a:lnTo>
                      <a:pt x="686" y="191"/>
                    </a:lnTo>
                    <a:lnTo>
                      <a:pt x="673" y="186"/>
                    </a:lnTo>
                    <a:lnTo>
                      <a:pt x="663" y="186"/>
                    </a:lnTo>
                    <a:lnTo>
                      <a:pt x="655" y="186"/>
                    </a:lnTo>
                    <a:lnTo>
                      <a:pt x="645" y="186"/>
                    </a:lnTo>
                    <a:lnTo>
                      <a:pt x="635" y="184"/>
                    </a:lnTo>
                    <a:lnTo>
                      <a:pt x="628" y="184"/>
                    </a:lnTo>
                    <a:lnTo>
                      <a:pt x="620" y="184"/>
                    </a:lnTo>
                    <a:lnTo>
                      <a:pt x="614" y="184"/>
                    </a:lnTo>
                    <a:lnTo>
                      <a:pt x="608" y="184"/>
                    </a:lnTo>
                    <a:lnTo>
                      <a:pt x="598" y="179"/>
                    </a:lnTo>
                    <a:lnTo>
                      <a:pt x="589" y="167"/>
                    </a:lnTo>
                    <a:lnTo>
                      <a:pt x="577" y="153"/>
                    </a:lnTo>
                    <a:lnTo>
                      <a:pt x="561" y="139"/>
                    </a:lnTo>
                    <a:lnTo>
                      <a:pt x="545" y="130"/>
                    </a:lnTo>
                    <a:lnTo>
                      <a:pt x="540" y="127"/>
                    </a:lnTo>
                    <a:lnTo>
                      <a:pt x="536" y="125"/>
                    </a:lnTo>
                    <a:lnTo>
                      <a:pt x="536" y="118"/>
                    </a:lnTo>
                    <a:lnTo>
                      <a:pt x="534" y="104"/>
                    </a:lnTo>
                    <a:lnTo>
                      <a:pt x="528" y="90"/>
                    </a:lnTo>
                    <a:lnTo>
                      <a:pt x="514" y="80"/>
                    </a:lnTo>
                    <a:lnTo>
                      <a:pt x="504" y="78"/>
                    </a:lnTo>
                    <a:lnTo>
                      <a:pt x="497" y="76"/>
                    </a:lnTo>
                    <a:lnTo>
                      <a:pt x="487" y="74"/>
                    </a:lnTo>
                    <a:lnTo>
                      <a:pt x="479" y="73"/>
                    </a:lnTo>
                    <a:lnTo>
                      <a:pt x="471" y="73"/>
                    </a:lnTo>
                    <a:lnTo>
                      <a:pt x="461" y="73"/>
                    </a:lnTo>
                    <a:lnTo>
                      <a:pt x="453" y="73"/>
                    </a:lnTo>
                    <a:lnTo>
                      <a:pt x="444" y="73"/>
                    </a:lnTo>
                    <a:lnTo>
                      <a:pt x="428" y="76"/>
                    </a:lnTo>
                    <a:lnTo>
                      <a:pt x="414" y="85"/>
                    </a:lnTo>
                    <a:lnTo>
                      <a:pt x="403" y="92"/>
                    </a:lnTo>
                    <a:lnTo>
                      <a:pt x="389" y="95"/>
                    </a:lnTo>
                    <a:lnTo>
                      <a:pt x="375" y="90"/>
                    </a:lnTo>
                    <a:lnTo>
                      <a:pt x="371" y="81"/>
                    </a:lnTo>
                    <a:lnTo>
                      <a:pt x="369" y="73"/>
                    </a:lnTo>
                    <a:lnTo>
                      <a:pt x="369" y="69"/>
                    </a:lnTo>
                    <a:lnTo>
                      <a:pt x="363" y="69"/>
                    </a:lnTo>
                    <a:lnTo>
                      <a:pt x="354" y="73"/>
                    </a:lnTo>
                    <a:lnTo>
                      <a:pt x="342" y="76"/>
                    </a:lnTo>
                    <a:lnTo>
                      <a:pt x="336" y="83"/>
                    </a:lnTo>
                    <a:lnTo>
                      <a:pt x="328" y="88"/>
                    </a:lnTo>
                    <a:lnTo>
                      <a:pt x="315" y="92"/>
                    </a:lnTo>
                    <a:lnTo>
                      <a:pt x="297" y="90"/>
                    </a:lnTo>
                    <a:lnTo>
                      <a:pt x="285" y="85"/>
                    </a:lnTo>
                    <a:lnTo>
                      <a:pt x="277" y="74"/>
                    </a:lnTo>
                    <a:lnTo>
                      <a:pt x="268" y="64"/>
                    </a:lnTo>
                    <a:lnTo>
                      <a:pt x="256" y="54"/>
                    </a:lnTo>
                    <a:lnTo>
                      <a:pt x="240" y="48"/>
                    </a:lnTo>
                    <a:lnTo>
                      <a:pt x="230" y="47"/>
                    </a:lnTo>
                    <a:lnTo>
                      <a:pt x="217" y="43"/>
                    </a:lnTo>
                    <a:lnTo>
                      <a:pt x="201" y="38"/>
                    </a:lnTo>
                    <a:lnTo>
                      <a:pt x="183" y="31"/>
                    </a:lnTo>
                    <a:lnTo>
                      <a:pt x="164" y="26"/>
                    </a:lnTo>
                    <a:lnTo>
                      <a:pt x="144" y="21"/>
                    </a:lnTo>
                    <a:lnTo>
                      <a:pt x="127" y="15"/>
                    </a:lnTo>
                    <a:lnTo>
                      <a:pt x="109" y="10"/>
                    </a:lnTo>
                    <a:lnTo>
                      <a:pt x="86" y="5"/>
                    </a:lnTo>
                    <a:lnTo>
                      <a:pt x="74" y="3"/>
                    </a:lnTo>
                    <a:lnTo>
                      <a:pt x="68" y="1"/>
                    </a:lnTo>
                    <a:close/>
                  </a:path>
                </a:pathLst>
              </a:custGeom>
              <a:gradFill rotWithShape="1">
                <a:gsLst>
                  <a:gs pos="0">
                    <a:srgbClr val="5E4700"/>
                  </a:gs>
                  <a:gs pos="100000">
                    <a:srgbClr val="CC9900"/>
                  </a:gs>
                </a:gsLst>
                <a:lin ang="5400000" scaled="1"/>
              </a:gra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34" name="Freeform 24">
                <a:extLst>
                  <a:ext uri="{FF2B5EF4-FFF2-40B4-BE49-F238E27FC236}">
                    <a16:creationId xmlns:a16="http://schemas.microsoft.com/office/drawing/2014/main" id="{A48761EA-7830-40FD-888B-A786DC4F514E}"/>
                  </a:ext>
                </a:extLst>
              </p:cNvPr>
              <p:cNvSpPr>
                <a:spLocks/>
              </p:cNvSpPr>
              <p:nvPr/>
            </p:nvSpPr>
            <p:spPr bwMode="auto">
              <a:xfrm>
                <a:off x="4532" y="4133"/>
                <a:ext cx="176" cy="48"/>
              </a:xfrm>
              <a:custGeom>
                <a:avLst/>
                <a:gdLst>
                  <a:gd name="T0" fmla="*/ 1 w 254"/>
                  <a:gd name="T1" fmla="*/ 1 h 80"/>
                  <a:gd name="T2" fmla="*/ 1 w 254"/>
                  <a:gd name="T3" fmla="*/ 1 h 80"/>
                  <a:gd name="T4" fmla="*/ 1 w 254"/>
                  <a:gd name="T5" fmla="*/ 1 h 80"/>
                  <a:gd name="T6" fmla="*/ 1 w 254"/>
                  <a:gd name="T7" fmla="*/ 1 h 80"/>
                  <a:gd name="T8" fmla="*/ 1 w 254"/>
                  <a:gd name="T9" fmla="*/ 1 h 80"/>
                  <a:gd name="T10" fmla="*/ 1 w 254"/>
                  <a:gd name="T11" fmla="*/ 1 h 80"/>
                  <a:gd name="T12" fmla="*/ 1 w 254"/>
                  <a:gd name="T13" fmla="*/ 1 h 80"/>
                  <a:gd name="T14" fmla="*/ 1 w 254"/>
                  <a:gd name="T15" fmla="*/ 1 h 80"/>
                  <a:gd name="T16" fmla="*/ 1 w 254"/>
                  <a:gd name="T17" fmla="*/ 1 h 80"/>
                  <a:gd name="T18" fmla="*/ 1 w 254"/>
                  <a:gd name="T19" fmla="*/ 1 h 80"/>
                  <a:gd name="T20" fmla="*/ 1 w 254"/>
                  <a:gd name="T21" fmla="*/ 1 h 80"/>
                  <a:gd name="T22" fmla="*/ 1 w 254"/>
                  <a:gd name="T23" fmla="*/ 1 h 80"/>
                  <a:gd name="T24" fmla="*/ 1 w 254"/>
                  <a:gd name="T25" fmla="*/ 1 h 80"/>
                  <a:gd name="T26" fmla="*/ 1 w 254"/>
                  <a:gd name="T27" fmla="*/ 1 h 80"/>
                  <a:gd name="T28" fmla="*/ 1 w 254"/>
                  <a:gd name="T29" fmla="*/ 1 h 80"/>
                  <a:gd name="T30" fmla="*/ 1 w 254"/>
                  <a:gd name="T31" fmla="*/ 1 h 80"/>
                  <a:gd name="T32" fmla="*/ 1 w 254"/>
                  <a:gd name="T33" fmla="*/ 1 h 80"/>
                  <a:gd name="T34" fmla="*/ 1 w 254"/>
                  <a:gd name="T35" fmla="*/ 1 h 80"/>
                  <a:gd name="T36" fmla="*/ 1 w 254"/>
                  <a:gd name="T37" fmla="*/ 1 h 80"/>
                  <a:gd name="T38" fmla="*/ 1 w 254"/>
                  <a:gd name="T39" fmla="*/ 1 h 80"/>
                  <a:gd name="T40" fmla="*/ 1 w 254"/>
                  <a:gd name="T41" fmla="*/ 0 h 80"/>
                  <a:gd name="T42" fmla="*/ 1 w 254"/>
                  <a:gd name="T43" fmla="*/ 0 h 80"/>
                  <a:gd name="T44" fmla="*/ 1 w 254"/>
                  <a:gd name="T45" fmla="*/ 1 h 80"/>
                  <a:gd name="T46" fmla="*/ 0 w 254"/>
                  <a:gd name="T47" fmla="*/ 1 h 80"/>
                  <a:gd name="T48" fmla="*/ 1 w 254"/>
                  <a:gd name="T49" fmla="*/ 1 h 80"/>
                  <a:gd name="T50" fmla="*/ 1 w 254"/>
                  <a:gd name="T51" fmla="*/ 1 h 80"/>
                  <a:gd name="T52" fmla="*/ 1 w 254"/>
                  <a:gd name="T53" fmla="*/ 1 h 80"/>
                  <a:gd name="T54" fmla="*/ 1 w 254"/>
                  <a:gd name="T55" fmla="*/ 1 h 80"/>
                  <a:gd name="T56" fmla="*/ 1 w 254"/>
                  <a:gd name="T57" fmla="*/ 1 h 80"/>
                  <a:gd name="T58" fmla="*/ 1 w 254"/>
                  <a:gd name="T59" fmla="*/ 1 h 80"/>
                  <a:gd name="T60" fmla="*/ 1 w 254"/>
                  <a:gd name="T61" fmla="*/ 1 h 80"/>
                  <a:gd name="T62" fmla="*/ 1 w 254"/>
                  <a:gd name="T63" fmla="*/ 1 h 80"/>
                  <a:gd name="T64" fmla="*/ 1 w 254"/>
                  <a:gd name="T65" fmla="*/ 1 h 80"/>
                  <a:gd name="T66" fmla="*/ 1 w 254"/>
                  <a:gd name="T67" fmla="*/ 1 h 80"/>
                  <a:gd name="T68" fmla="*/ 1 w 254"/>
                  <a:gd name="T69" fmla="*/ 1 h 80"/>
                  <a:gd name="T70" fmla="*/ 1 w 254"/>
                  <a:gd name="T71" fmla="*/ 1 h 80"/>
                  <a:gd name="T72" fmla="*/ 1 w 254"/>
                  <a:gd name="T73" fmla="*/ 1 h 80"/>
                  <a:gd name="T74" fmla="*/ 1 w 254"/>
                  <a:gd name="T75" fmla="*/ 1 h 80"/>
                  <a:gd name="T76" fmla="*/ 1 w 254"/>
                  <a:gd name="T77" fmla="*/ 1 h 80"/>
                  <a:gd name="T78" fmla="*/ 1 w 254"/>
                  <a:gd name="T79" fmla="*/ 1 h 80"/>
                  <a:gd name="T80" fmla="*/ 1 w 254"/>
                  <a:gd name="T81" fmla="*/ 1 h 80"/>
                  <a:gd name="T82" fmla="*/ 1 w 254"/>
                  <a:gd name="T83" fmla="*/ 1 h 80"/>
                  <a:gd name="T84" fmla="*/ 1 w 254"/>
                  <a:gd name="T85" fmla="*/ 1 h 80"/>
                  <a:gd name="T86" fmla="*/ 1 w 254"/>
                  <a:gd name="T87" fmla="*/ 1 h 80"/>
                  <a:gd name="T88" fmla="*/ 1 w 254"/>
                  <a:gd name="T89" fmla="*/ 1 h 80"/>
                  <a:gd name="T90" fmla="*/ 1 w 254"/>
                  <a:gd name="T91" fmla="*/ 1 h 80"/>
                  <a:gd name="T92" fmla="*/ 1 w 254"/>
                  <a:gd name="T93" fmla="*/ 1 h 80"/>
                  <a:gd name="T94" fmla="*/ 1 w 254"/>
                  <a:gd name="T95" fmla="*/ 1 h 80"/>
                  <a:gd name="T96" fmla="*/ 1 w 254"/>
                  <a:gd name="T97" fmla="*/ 1 h 8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54"/>
                  <a:gd name="T148" fmla="*/ 0 h 80"/>
                  <a:gd name="T149" fmla="*/ 254 w 254"/>
                  <a:gd name="T150" fmla="*/ 80 h 8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54" h="80">
                    <a:moveTo>
                      <a:pt x="254" y="77"/>
                    </a:moveTo>
                    <a:lnTo>
                      <a:pt x="254" y="73"/>
                    </a:lnTo>
                    <a:lnTo>
                      <a:pt x="249" y="65"/>
                    </a:lnTo>
                    <a:lnTo>
                      <a:pt x="233" y="54"/>
                    </a:lnTo>
                    <a:lnTo>
                      <a:pt x="204" y="44"/>
                    </a:lnTo>
                    <a:lnTo>
                      <a:pt x="188" y="40"/>
                    </a:lnTo>
                    <a:lnTo>
                      <a:pt x="174" y="37"/>
                    </a:lnTo>
                    <a:lnTo>
                      <a:pt x="162" y="33"/>
                    </a:lnTo>
                    <a:lnTo>
                      <a:pt x="153" y="32"/>
                    </a:lnTo>
                    <a:lnTo>
                      <a:pt x="145" y="30"/>
                    </a:lnTo>
                    <a:lnTo>
                      <a:pt x="139" y="28"/>
                    </a:lnTo>
                    <a:lnTo>
                      <a:pt x="133" y="26"/>
                    </a:lnTo>
                    <a:lnTo>
                      <a:pt x="125" y="25"/>
                    </a:lnTo>
                    <a:lnTo>
                      <a:pt x="112" y="19"/>
                    </a:lnTo>
                    <a:lnTo>
                      <a:pt x="102" y="14"/>
                    </a:lnTo>
                    <a:lnTo>
                      <a:pt x="90" y="11"/>
                    </a:lnTo>
                    <a:lnTo>
                      <a:pt x="78" y="9"/>
                    </a:lnTo>
                    <a:lnTo>
                      <a:pt x="69" y="7"/>
                    </a:lnTo>
                    <a:lnTo>
                      <a:pt x="61" y="5"/>
                    </a:lnTo>
                    <a:lnTo>
                      <a:pt x="51" y="4"/>
                    </a:lnTo>
                    <a:lnTo>
                      <a:pt x="33" y="0"/>
                    </a:lnTo>
                    <a:lnTo>
                      <a:pt x="14" y="0"/>
                    </a:lnTo>
                    <a:lnTo>
                      <a:pt x="2" y="4"/>
                    </a:lnTo>
                    <a:lnTo>
                      <a:pt x="0" y="11"/>
                    </a:lnTo>
                    <a:lnTo>
                      <a:pt x="14" y="19"/>
                    </a:lnTo>
                    <a:lnTo>
                      <a:pt x="31" y="26"/>
                    </a:lnTo>
                    <a:lnTo>
                      <a:pt x="41" y="32"/>
                    </a:lnTo>
                    <a:lnTo>
                      <a:pt x="47" y="35"/>
                    </a:lnTo>
                    <a:lnTo>
                      <a:pt x="59" y="37"/>
                    </a:lnTo>
                    <a:lnTo>
                      <a:pt x="72" y="35"/>
                    </a:lnTo>
                    <a:lnTo>
                      <a:pt x="84" y="35"/>
                    </a:lnTo>
                    <a:lnTo>
                      <a:pt x="96" y="37"/>
                    </a:lnTo>
                    <a:lnTo>
                      <a:pt x="106" y="42"/>
                    </a:lnTo>
                    <a:lnTo>
                      <a:pt x="114" y="49"/>
                    </a:lnTo>
                    <a:lnTo>
                      <a:pt x="121" y="52"/>
                    </a:lnTo>
                    <a:lnTo>
                      <a:pt x="129" y="54"/>
                    </a:lnTo>
                    <a:lnTo>
                      <a:pt x="145" y="54"/>
                    </a:lnTo>
                    <a:lnTo>
                      <a:pt x="153" y="54"/>
                    </a:lnTo>
                    <a:lnTo>
                      <a:pt x="161" y="54"/>
                    </a:lnTo>
                    <a:lnTo>
                      <a:pt x="168" y="54"/>
                    </a:lnTo>
                    <a:lnTo>
                      <a:pt x="174" y="56"/>
                    </a:lnTo>
                    <a:lnTo>
                      <a:pt x="180" y="58"/>
                    </a:lnTo>
                    <a:lnTo>
                      <a:pt x="186" y="59"/>
                    </a:lnTo>
                    <a:lnTo>
                      <a:pt x="194" y="63"/>
                    </a:lnTo>
                    <a:lnTo>
                      <a:pt x="204" y="66"/>
                    </a:lnTo>
                    <a:lnTo>
                      <a:pt x="221" y="73"/>
                    </a:lnTo>
                    <a:lnTo>
                      <a:pt x="235" y="79"/>
                    </a:lnTo>
                    <a:lnTo>
                      <a:pt x="247" y="80"/>
                    </a:lnTo>
                    <a:lnTo>
                      <a:pt x="254" y="77"/>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35" name="Freeform 25">
                <a:extLst>
                  <a:ext uri="{FF2B5EF4-FFF2-40B4-BE49-F238E27FC236}">
                    <a16:creationId xmlns:a16="http://schemas.microsoft.com/office/drawing/2014/main" id="{55D5FF5E-83B5-460B-AA4D-5A873DDA3303}"/>
                  </a:ext>
                </a:extLst>
              </p:cNvPr>
              <p:cNvSpPr>
                <a:spLocks/>
              </p:cNvSpPr>
              <p:nvPr/>
            </p:nvSpPr>
            <p:spPr bwMode="auto">
              <a:xfrm>
                <a:off x="4744" y="4152"/>
                <a:ext cx="35" cy="22"/>
              </a:xfrm>
              <a:custGeom>
                <a:avLst/>
                <a:gdLst>
                  <a:gd name="T0" fmla="*/ 1 w 49"/>
                  <a:gd name="T1" fmla="*/ 1 h 37"/>
                  <a:gd name="T2" fmla="*/ 1 w 49"/>
                  <a:gd name="T3" fmla="*/ 1 h 37"/>
                  <a:gd name="T4" fmla="*/ 1 w 49"/>
                  <a:gd name="T5" fmla="*/ 1 h 37"/>
                  <a:gd name="T6" fmla="*/ 1 w 49"/>
                  <a:gd name="T7" fmla="*/ 1 h 37"/>
                  <a:gd name="T8" fmla="*/ 1 w 49"/>
                  <a:gd name="T9" fmla="*/ 1 h 37"/>
                  <a:gd name="T10" fmla="*/ 1 w 49"/>
                  <a:gd name="T11" fmla="*/ 1 h 37"/>
                  <a:gd name="T12" fmla="*/ 1 w 49"/>
                  <a:gd name="T13" fmla="*/ 0 h 37"/>
                  <a:gd name="T14" fmla="*/ 1 w 49"/>
                  <a:gd name="T15" fmla="*/ 1 h 37"/>
                  <a:gd name="T16" fmla="*/ 0 w 49"/>
                  <a:gd name="T17" fmla="*/ 1 h 37"/>
                  <a:gd name="T18" fmla="*/ 0 w 49"/>
                  <a:gd name="T19" fmla="*/ 1 h 37"/>
                  <a:gd name="T20" fmla="*/ 1 w 49"/>
                  <a:gd name="T21" fmla="*/ 1 h 37"/>
                  <a:gd name="T22" fmla="*/ 1 w 49"/>
                  <a:gd name="T23" fmla="*/ 1 h 37"/>
                  <a:gd name="T24" fmla="*/ 1 w 49"/>
                  <a:gd name="T25" fmla="*/ 1 h 37"/>
                  <a:gd name="T26" fmla="*/ 1 w 49"/>
                  <a:gd name="T27" fmla="*/ 1 h 37"/>
                  <a:gd name="T28" fmla="*/ 1 w 49"/>
                  <a:gd name="T29" fmla="*/ 1 h 37"/>
                  <a:gd name="T30" fmla="*/ 1 w 49"/>
                  <a:gd name="T31" fmla="*/ 1 h 37"/>
                  <a:gd name="T32" fmla="*/ 1 w 49"/>
                  <a:gd name="T33" fmla="*/ 1 h 3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37"/>
                  <a:gd name="T53" fmla="*/ 49 w 49"/>
                  <a:gd name="T54" fmla="*/ 37 h 3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37">
                    <a:moveTo>
                      <a:pt x="49" y="33"/>
                    </a:moveTo>
                    <a:lnTo>
                      <a:pt x="47" y="30"/>
                    </a:lnTo>
                    <a:lnTo>
                      <a:pt x="41" y="21"/>
                    </a:lnTo>
                    <a:lnTo>
                      <a:pt x="34" y="12"/>
                    </a:lnTo>
                    <a:lnTo>
                      <a:pt x="28" y="5"/>
                    </a:lnTo>
                    <a:lnTo>
                      <a:pt x="22" y="2"/>
                    </a:lnTo>
                    <a:lnTo>
                      <a:pt x="14" y="0"/>
                    </a:lnTo>
                    <a:lnTo>
                      <a:pt x="6" y="2"/>
                    </a:lnTo>
                    <a:lnTo>
                      <a:pt x="0" y="5"/>
                    </a:lnTo>
                    <a:lnTo>
                      <a:pt x="0" y="12"/>
                    </a:lnTo>
                    <a:lnTo>
                      <a:pt x="6" y="18"/>
                    </a:lnTo>
                    <a:lnTo>
                      <a:pt x="12" y="21"/>
                    </a:lnTo>
                    <a:lnTo>
                      <a:pt x="16" y="23"/>
                    </a:lnTo>
                    <a:lnTo>
                      <a:pt x="20" y="26"/>
                    </a:lnTo>
                    <a:lnTo>
                      <a:pt x="30" y="32"/>
                    </a:lnTo>
                    <a:lnTo>
                      <a:pt x="41" y="37"/>
                    </a:lnTo>
                    <a:lnTo>
                      <a:pt x="49" y="33"/>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36" name="Freeform 26">
                <a:extLst>
                  <a:ext uri="{FF2B5EF4-FFF2-40B4-BE49-F238E27FC236}">
                    <a16:creationId xmlns:a16="http://schemas.microsoft.com/office/drawing/2014/main" id="{C6E3651D-BF02-433C-9810-20B1FCD6B0E4}"/>
                  </a:ext>
                </a:extLst>
              </p:cNvPr>
              <p:cNvSpPr>
                <a:spLocks/>
              </p:cNvSpPr>
              <p:nvPr/>
            </p:nvSpPr>
            <p:spPr bwMode="auto">
              <a:xfrm>
                <a:off x="4466" y="3881"/>
                <a:ext cx="3" cy="5"/>
              </a:xfrm>
              <a:custGeom>
                <a:avLst/>
                <a:gdLst>
                  <a:gd name="T0" fmla="*/ 0 w 6"/>
                  <a:gd name="T1" fmla="*/ 0 h 9"/>
                  <a:gd name="T2" fmla="*/ 0 w 6"/>
                  <a:gd name="T3" fmla="*/ 1 h 9"/>
                  <a:gd name="T4" fmla="*/ 1 w 6"/>
                  <a:gd name="T5" fmla="*/ 1 h 9"/>
                  <a:gd name="T6" fmla="*/ 1 w 6"/>
                  <a:gd name="T7" fmla="*/ 1 h 9"/>
                  <a:gd name="T8" fmla="*/ 1 w 6"/>
                  <a:gd name="T9" fmla="*/ 1 h 9"/>
                  <a:gd name="T10" fmla="*/ 1 w 6"/>
                  <a:gd name="T11" fmla="*/ 1 h 9"/>
                  <a:gd name="T12" fmla="*/ 1 w 6"/>
                  <a:gd name="T13" fmla="*/ 1 h 9"/>
                  <a:gd name="T14" fmla="*/ 1 w 6"/>
                  <a:gd name="T15" fmla="*/ 1 h 9"/>
                  <a:gd name="T16" fmla="*/ 0 w 6"/>
                  <a:gd name="T17" fmla="*/ 0 h 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9"/>
                  <a:gd name="T29" fmla="*/ 6 w 6"/>
                  <a:gd name="T30" fmla="*/ 9 h 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9">
                    <a:moveTo>
                      <a:pt x="0" y="0"/>
                    </a:moveTo>
                    <a:lnTo>
                      <a:pt x="0" y="2"/>
                    </a:lnTo>
                    <a:lnTo>
                      <a:pt x="2" y="5"/>
                    </a:lnTo>
                    <a:lnTo>
                      <a:pt x="4" y="7"/>
                    </a:lnTo>
                    <a:lnTo>
                      <a:pt x="6" y="9"/>
                    </a:lnTo>
                    <a:lnTo>
                      <a:pt x="4" y="7"/>
                    </a:lnTo>
                    <a:lnTo>
                      <a:pt x="4" y="3"/>
                    </a:lnTo>
                    <a:lnTo>
                      <a:pt x="2" y="2"/>
                    </a:lnTo>
                    <a:lnTo>
                      <a:pt x="0" y="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37" name="Freeform 27">
                <a:extLst>
                  <a:ext uri="{FF2B5EF4-FFF2-40B4-BE49-F238E27FC236}">
                    <a16:creationId xmlns:a16="http://schemas.microsoft.com/office/drawing/2014/main" id="{C61CE9BE-A51E-4CF2-AD56-2B8565B51650}"/>
                  </a:ext>
                </a:extLst>
              </p:cNvPr>
              <p:cNvSpPr>
                <a:spLocks/>
              </p:cNvSpPr>
              <p:nvPr/>
            </p:nvSpPr>
            <p:spPr bwMode="auto">
              <a:xfrm>
                <a:off x="3424" y="2841"/>
                <a:ext cx="151" cy="131"/>
              </a:xfrm>
              <a:custGeom>
                <a:avLst/>
                <a:gdLst>
                  <a:gd name="T0" fmla="*/ 1 w 217"/>
                  <a:gd name="T1" fmla="*/ 1 h 219"/>
                  <a:gd name="T2" fmla="*/ 1 w 217"/>
                  <a:gd name="T3" fmla="*/ 1 h 219"/>
                  <a:gd name="T4" fmla="*/ 1 w 217"/>
                  <a:gd name="T5" fmla="*/ 1 h 219"/>
                  <a:gd name="T6" fmla="*/ 1 w 217"/>
                  <a:gd name="T7" fmla="*/ 0 h 219"/>
                  <a:gd name="T8" fmla="*/ 1 w 217"/>
                  <a:gd name="T9" fmla="*/ 1 h 219"/>
                  <a:gd name="T10" fmla="*/ 1 w 217"/>
                  <a:gd name="T11" fmla="*/ 1 h 219"/>
                  <a:gd name="T12" fmla="*/ 1 w 217"/>
                  <a:gd name="T13" fmla="*/ 1 h 219"/>
                  <a:gd name="T14" fmla="*/ 1 w 217"/>
                  <a:gd name="T15" fmla="*/ 1 h 219"/>
                  <a:gd name="T16" fmla="*/ 1 w 217"/>
                  <a:gd name="T17" fmla="*/ 1 h 219"/>
                  <a:gd name="T18" fmla="*/ 1 w 217"/>
                  <a:gd name="T19" fmla="*/ 1 h 219"/>
                  <a:gd name="T20" fmla="*/ 1 w 217"/>
                  <a:gd name="T21" fmla="*/ 1 h 219"/>
                  <a:gd name="T22" fmla="*/ 0 w 217"/>
                  <a:gd name="T23" fmla="*/ 1 h 219"/>
                  <a:gd name="T24" fmla="*/ 0 w 217"/>
                  <a:gd name="T25" fmla="*/ 1 h 219"/>
                  <a:gd name="T26" fmla="*/ 1 w 217"/>
                  <a:gd name="T27" fmla="*/ 1 h 219"/>
                  <a:gd name="T28" fmla="*/ 1 w 217"/>
                  <a:gd name="T29" fmla="*/ 1 h 219"/>
                  <a:gd name="T30" fmla="*/ 1 w 217"/>
                  <a:gd name="T31" fmla="*/ 1 h 219"/>
                  <a:gd name="T32" fmla="*/ 1 w 217"/>
                  <a:gd name="T33" fmla="*/ 1 h 219"/>
                  <a:gd name="T34" fmla="*/ 1 w 217"/>
                  <a:gd name="T35" fmla="*/ 1 h 219"/>
                  <a:gd name="T36" fmla="*/ 1 w 217"/>
                  <a:gd name="T37" fmla="*/ 1 h 219"/>
                  <a:gd name="T38" fmla="*/ 1 w 217"/>
                  <a:gd name="T39" fmla="*/ 1 h 219"/>
                  <a:gd name="T40" fmla="*/ 1 w 217"/>
                  <a:gd name="T41" fmla="*/ 1 h 219"/>
                  <a:gd name="T42" fmla="*/ 1 w 217"/>
                  <a:gd name="T43" fmla="*/ 1 h 219"/>
                  <a:gd name="T44" fmla="*/ 1 w 217"/>
                  <a:gd name="T45" fmla="*/ 1 h 219"/>
                  <a:gd name="T46" fmla="*/ 1 w 217"/>
                  <a:gd name="T47" fmla="*/ 1 h 219"/>
                  <a:gd name="T48" fmla="*/ 1 w 217"/>
                  <a:gd name="T49" fmla="*/ 1 h 219"/>
                  <a:gd name="T50" fmla="*/ 1 w 217"/>
                  <a:gd name="T51" fmla="*/ 1 h 219"/>
                  <a:gd name="T52" fmla="*/ 1 w 217"/>
                  <a:gd name="T53" fmla="*/ 1 h 219"/>
                  <a:gd name="T54" fmla="*/ 1 w 217"/>
                  <a:gd name="T55" fmla="*/ 1 h 219"/>
                  <a:gd name="T56" fmla="*/ 1 w 217"/>
                  <a:gd name="T57" fmla="*/ 1 h 219"/>
                  <a:gd name="T58" fmla="*/ 1 w 217"/>
                  <a:gd name="T59" fmla="*/ 1 h 219"/>
                  <a:gd name="T60" fmla="*/ 1 w 217"/>
                  <a:gd name="T61" fmla="*/ 1 h 219"/>
                  <a:gd name="T62" fmla="*/ 1 w 217"/>
                  <a:gd name="T63" fmla="*/ 1 h 219"/>
                  <a:gd name="T64" fmla="*/ 1 w 217"/>
                  <a:gd name="T65" fmla="*/ 1 h 219"/>
                  <a:gd name="T66" fmla="*/ 1 w 217"/>
                  <a:gd name="T67" fmla="*/ 1 h 219"/>
                  <a:gd name="T68" fmla="*/ 1 w 217"/>
                  <a:gd name="T69" fmla="*/ 1 h 219"/>
                  <a:gd name="T70" fmla="*/ 1 w 217"/>
                  <a:gd name="T71" fmla="*/ 1 h 219"/>
                  <a:gd name="T72" fmla="*/ 1 w 217"/>
                  <a:gd name="T73" fmla="*/ 1 h 219"/>
                  <a:gd name="T74" fmla="*/ 1 w 217"/>
                  <a:gd name="T75" fmla="*/ 1 h 219"/>
                  <a:gd name="T76" fmla="*/ 1 w 217"/>
                  <a:gd name="T77" fmla="*/ 1 h 219"/>
                  <a:gd name="T78" fmla="*/ 1 w 217"/>
                  <a:gd name="T79" fmla="*/ 1 h 219"/>
                  <a:gd name="T80" fmla="*/ 1 w 217"/>
                  <a:gd name="T81" fmla="*/ 1 h 219"/>
                  <a:gd name="T82" fmla="*/ 1 w 217"/>
                  <a:gd name="T83" fmla="*/ 1 h 219"/>
                  <a:gd name="T84" fmla="*/ 1 w 217"/>
                  <a:gd name="T85" fmla="*/ 1 h 219"/>
                  <a:gd name="T86" fmla="*/ 1 w 217"/>
                  <a:gd name="T87" fmla="*/ 1 h 219"/>
                  <a:gd name="T88" fmla="*/ 1 w 217"/>
                  <a:gd name="T89" fmla="*/ 1 h 219"/>
                  <a:gd name="T90" fmla="*/ 1 w 217"/>
                  <a:gd name="T91" fmla="*/ 1 h 219"/>
                  <a:gd name="T92" fmla="*/ 1 w 217"/>
                  <a:gd name="T93" fmla="*/ 1 h 219"/>
                  <a:gd name="T94" fmla="*/ 1 w 217"/>
                  <a:gd name="T95" fmla="*/ 1 h 219"/>
                  <a:gd name="T96" fmla="*/ 1 w 217"/>
                  <a:gd name="T97" fmla="*/ 1 h 219"/>
                  <a:gd name="T98" fmla="*/ 1 w 217"/>
                  <a:gd name="T99" fmla="*/ 1 h 219"/>
                  <a:gd name="T100" fmla="*/ 1 w 217"/>
                  <a:gd name="T101" fmla="*/ 1 h 219"/>
                  <a:gd name="T102" fmla="*/ 1 w 217"/>
                  <a:gd name="T103" fmla="*/ 1 h 219"/>
                  <a:gd name="T104" fmla="*/ 1 w 217"/>
                  <a:gd name="T105" fmla="*/ 1 h 219"/>
                  <a:gd name="T106" fmla="*/ 1 w 217"/>
                  <a:gd name="T107" fmla="*/ 1 h 219"/>
                  <a:gd name="T108" fmla="*/ 1 w 217"/>
                  <a:gd name="T109" fmla="*/ 1 h 219"/>
                  <a:gd name="T110" fmla="*/ 1 w 217"/>
                  <a:gd name="T111" fmla="*/ 1 h 219"/>
                  <a:gd name="T112" fmla="*/ 1 w 217"/>
                  <a:gd name="T113" fmla="*/ 1 h 21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17"/>
                  <a:gd name="T172" fmla="*/ 0 h 219"/>
                  <a:gd name="T173" fmla="*/ 217 w 217"/>
                  <a:gd name="T174" fmla="*/ 219 h 219"/>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17" h="219">
                    <a:moveTo>
                      <a:pt x="112" y="43"/>
                    </a:moveTo>
                    <a:lnTo>
                      <a:pt x="104" y="33"/>
                    </a:lnTo>
                    <a:lnTo>
                      <a:pt x="86" y="12"/>
                    </a:lnTo>
                    <a:lnTo>
                      <a:pt x="67" y="0"/>
                    </a:lnTo>
                    <a:lnTo>
                      <a:pt x="59" y="15"/>
                    </a:lnTo>
                    <a:lnTo>
                      <a:pt x="57" y="47"/>
                    </a:lnTo>
                    <a:lnTo>
                      <a:pt x="55" y="68"/>
                    </a:lnTo>
                    <a:lnTo>
                      <a:pt x="47" y="76"/>
                    </a:lnTo>
                    <a:lnTo>
                      <a:pt x="37" y="73"/>
                    </a:lnTo>
                    <a:lnTo>
                      <a:pt x="24" y="73"/>
                    </a:lnTo>
                    <a:lnTo>
                      <a:pt x="10" y="89"/>
                    </a:lnTo>
                    <a:lnTo>
                      <a:pt x="0" y="109"/>
                    </a:lnTo>
                    <a:lnTo>
                      <a:pt x="0" y="129"/>
                    </a:lnTo>
                    <a:lnTo>
                      <a:pt x="6" y="136"/>
                    </a:lnTo>
                    <a:lnTo>
                      <a:pt x="12" y="141"/>
                    </a:lnTo>
                    <a:lnTo>
                      <a:pt x="18" y="146"/>
                    </a:lnTo>
                    <a:lnTo>
                      <a:pt x="26" y="151"/>
                    </a:lnTo>
                    <a:lnTo>
                      <a:pt x="33" y="155"/>
                    </a:lnTo>
                    <a:lnTo>
                      <a:pt x="43" y="156"/>
                    </a:lnTo>
                    <a:lnTo>
                      <a:pt x="51" y="158"/>
                    </a:lnTo>
                    <a:lnTo>
                      <a:pt x="59" y="158"/>
                    </a:lnTo>
                    <a:lnTo>
                      <a:pt x="67" y="158"/>
                    </a:lnTo>
                    <a:lnTo>
                      <a:pt x="76" y="158"/>
                    </a:lnTo>
                    <a:lnTo>
                      <a:pt x="86" y="158"/>
                    </a:lnTo>
                    <a:lnTo>
                      <a:pt x="96" y="158"/>
                    </a:lnTo>
                    <a:lnTo>
                      <a:pt x="102" y="160"/>
                    </a:lnTo>
                    <a:lnTo>
                      <a:pt x="108" y="162"/>
                    </a:lnTo>
                    <a:lnTo>
                      <a:pt x="110" y="165"/>
                    </a:lnTo>
                    <a:lnTo>
                      <a:pt x="108" y="172"/>
                    </a:lnTo>
                    <a:lnTo>
                      <a:pt x="106" y="186"/>
                    </a:lnTo>
                    <a:lnTo>
                      <a:pt x="116" y="196"/>
                    </a:lnTo>
                    <a:lnTo>
                      <a:pt x="131" y="205"/>
                    </a:lnTo>
                    <a:lnTo>
                      <a:pt x="145" y="210"/>
                    </a:lnTo>
                    <a:lnTo>
                      <a:pt x="151" y="212"/>
                    </a:lnTo>
                    <a:lnTo>
                      <a:pt x="159" y="214"/>
                    </a:lnTo>
                    <a:lnTo>
                      <a:pt x="167" y="217"/>
                    </a:lnTo>
                    <a:lnTo>
                      <a:pt x="174" y="219"/>
                    </a:lnTo>
                    <a:lnTo>
                      <a:pt x="184" y="219"/>
                    </a:lnTo>
                    <a:lnTo>
                      <a:pt x="192" y="219"/>
                    </a:lnTo>
                    <a:lnTo>
                      <a:pt x="202" y="216"/>
                    </a:lnTo>
                    <a:lnTo>
                      <a:pt x="210" y="210"/>
                    </a:lnTo>
                    <a:lnTo>
                      <a:pt x="217" y="198"/>
                    </a:lnTo>
                    <a:lnTo>
                      <a:pt x="215" y="186"/>
                    </a:lnTo>
                    <a:lnTo>
                      <a:pt x="206" y="174"/>
                    </a:lnTo>
                    <a:lnTo>
                      <a:pt x="192" y="162"/>
                    </a:lnTo>
                    <a:lnTo>
                      <a:pt x="180" y="146"/>
                    </a:lnTo>
                    <a:lnTo>
                      <a:pt x="176" y="130"/>
                    </a:lnTo>
                    <a:lnTo>
                      <a:pt x="168" y="120"/>
                    </a:lnTo>
                    <a:lnTo>
                      <a:pt x="155" y="120"/>
                    </a:lnTo>
                    <a:lnTo>
                      <a:pt x="151" y="116"/>
                    </a:lnTo>
                    <a:lnTo>
                      <a:pt x="143" y="108"/>
                    </a:lnTo>
                    <a:lnTo>
                      <a:pt x="135" y="96"/>
                    </a:lnTo>
                    <a:lnTo>
                      <a:pt x="133" y="82"/>
                    </a:lnTo>
                    <a:lnTo>
                      <a:pt x="137" y="69"/>
                    </a:lnTo>
                    <a:lnTo>
                      <a:pt x="135" y="59"/>
                    </a:lnTo>
                    <a:lnTo>
                      <a:pt x="127" y="50"/>
                    </a:lnTo>
                    <a:lnTo>
                      <a:pt x="112" y="43"/>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38" name="Freeform 28">
                <a:extLst>
                  <a:ext uri="{FF2B5EF4-FFF2-40B4-BE49-F238E27FC236}">
                    <a16:creationId xmlns:a16="http://schemas.microsoft.com/office/drawing/2014/main" id="{BE7C82C4-A665-4173-89EB-131FCC0B15B3}"/>
                  </a:ext>
                </a:extLst>
              </p:cNvPr>
              <p:cNvSpPr>
                <a:spLocks/>
              </p:cNvSpPr>
              <p:nvPr/>
            </p:nvSpPr>
            <p:spPr bwMode="auto">
              <a:xfrm>
                <a:off x="3350" y="2861"/>
                <a:ext cx="109" cy="278"/>
              </a:xfrm>
              <a:custGeom>
                <a:avLst/>
                <a:gdLst>
                  <a:gd name="T0" fmla="*/ 1 w 155"/>
                  <a:gd name="T1" fmla="*/ 1 h 465"/>
                  <a:gd name="T2" fmla="*/ 1 w 155"/>
                  <a:gd name="T3" fmla="*/ 1 h 465"/>
                  <a:gd name="T4" fmla="*/ 1 w 155"/>
                  <a:gd name="T5" fmla="*/ 0 h 465"/>
                  <a:gd name="T6" fmla="*/ 1 w 155"/>
                  <a:gd name="T7" fmla="*/ 1 h 465"/>
                  <a:gd name="T8" fmla="*/ 0 w 155"/>
                  <a:gd name="T9" fmla="*/ 1 h 465"/>
                  <a:gd name="T10" fmla="*/ 1 w 155"/>
                  <a:gd name="T11" fmla="*/ 1 h 465"/>
                  <a:gd name="T12" fmla="*/ 1 w 155"/>
                  <a:gd name="T13" fmla="*/ 1 h 465"/>
                  <a:gd name="T14" fmla="*/ 1 w 155"/>
                  <a:gd name="T15" fmla="*/ 1 h 465"/>
                  <a:gd name="T16" fmla="*/ 1 w 155"/>
                  <a:gd name="T17" fmla="*/ 1 h 465"/>
                  <a:gd name="T18" fmla="*/ 1 w 155"/>
                  <a:gd name="T19" fmla="*/ 1 h 465"/>
                  <a:gd name="T20" fmla="*/ 1 w 155"/>
                  <a:gd name="T21" fmla="*/ 1 h 465"/>
                  <a:gd name="T22" fmla="*/ 1 w 155"/>
                  <a:gd name="T23" fmla="*/ 1 h 465"/>
                  <a:gd name="T24" fmla="*/ 1 w 155"/>
                  <a:gd name="T25" fmla="*/ 1 h 465"/>
                  <a:gd name="T26" fmla="*/ 1 w 155"/>
                  <a:gd name="T27" fmla="*/ 1 h 465"/>
                  <a:gd name="T28" fmla="*/ 1 w 155"/>
                  <a:gd name="T29" fmla="*/ 1 h 465"/>
                  <a:gd name="T30" fmla="*/ 1 w 155"/>
                  <a:gd name="T31" fmla="*/ 1 h 465"/>
                  <a:gd name="T32" fmla="*/ 1 w 155"/>
                  <a:gd name="T33" fmla="*/ 1 h 465"/>
                  <a:gd name="T34" fmla="*/ 1 w 155"/>
                  <a:gd name="T35" fmla="*/ 1 h 465"/>
                  <a:gd name="T36" fmla="*/ 1 w 155"/>
                  <a:gd name="T37" fmla="*/ 1 h 465"/>
                  <a:gd name="T38" fmla="*/ 1 w 155"/>
                  <a:gd name="T39" fmla="*/ 1 h 465"/>
                  <a:gd name="T40" fmla="*/ 1 w 155"/>
                  <a:gd name="T41" fmla="*/ 1 h 465"/>
                  <a:gd name="T42" fmla="*/ 1 w 155"/>
                  <a:gd name="T43" fmla="*/ 1 h 465"/>
                  <a:gd name="T44" fmla="*/ 1 w 155"/>
                  <a:gd name="T45" fmla="*/ 1 h 465"/>
                  <a:gd name="T46" fmla="*/ 1 w 155"/>
                  <a:gd name="T47" fmla="*/ 1 h 465"/>
                  <a:gd name="T48" fmla="*/ 1 w 155"/>
                  <a:gd name="T49" fmla="*/ 1 h 465"/>
                  <a:gd name="T50" fmla="*/ 1 w 155"/>
                  <a:gd name="T51" fmla="*/ 1 h 465"/>
                  <a:gd name="T52" fmla="*/ 1 w 155"/>
                  <a:gd name="T53" fmla="*/ 1 h 465"/>
                  <a:gd name="T54" fmla="*/ 1 w 155"/>
                  <a:gd name="T55" fmla="*/ 1 h 465"/>
                  <a:gd name="T56" fmla="*/ 1 w 155"/>
                  <a:gd name="T57" fmla="*/ 1 h 465"/>
                  <a:gd name="T58" fmla="*/ 1 w 155"/>
                  <a:gd name="T59" fmla="*/ 1 h 465"/>
                  <a:gd name="T60" fmla="*/ 1 w 155"/>
                  <a:gd name="T61" fmla="*/ 1 h 465"/>
                  <a:gd name="T62" fmla="*/ 1 w 155"/>
                  <a:gd name="T63" fmla="*/ 1 h 465"/>
                  <a:gd name="T64" fmla="*/ 1 w 155"/>
                  <a:gd name="T65" fmla="*/ 1 h 465"/>
                  <a:gd name="T66" fmla="*/ 1 w 155"/>
                  <a:gd name="T67" fmla="*/ 1 h 465"/>
                  <a:gd name="T68" fmla="*/ 1 w 155"/>
                  <a:gd name="T69" fmla="*/ 1 h 465"/>
                  <a:gd name="T70" fmla="*/ 1 w 155"/>
                  <a:gd name="T71" fmla="*/ 1 h 465"/>
                  <a:gd name="T72" fmla="*/ 1 w 155"/>
                  <a:gd name="T73" fmla="*/ 1 h 465"/>
                  <a:gd name="T74" fmla="*/ 1 w 155"/>
                  <a:gd name="T75" fmla="*/ 1 h 465"/>
                  <a:gd name="T76" fmla="*/ 1 w 155"/>
                  <a:gd name="T77" fmla="*/ 1 h 465"/>
                  <a:gd name="T78" fmla="*/ 1 w 155"/>
                  <a:gd name="T79" fmla="*/ 1 h 465"/>
                  <a:gd name="T80" fmla="*/ 1 w 155"/>
                  <a:gd name="T81" fmla="*/ 1 h 465"/>
                  <a:gd name="T82" fmla="*/ 1 w 155"/>
                  <a:gd name="T83" fmla="*/ 1 h 465"/>
                  <a:gd name="T84" fmla="*/ 1 w 155"/>
                  <a:gd name="T85" fmla="*/ 1 h 465"/>
                  <a:gd name="T86" fmla="*/ 1 w 155"/>
                  <a:gd name="T87" fmla="*/ 1 h 46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55"/>
                  <a:gd name="T133" fmla="*/ 0 h 465"/>
                  <a:gd name="T134" fmla="*/ 155 w 155"/>
                  <a:gd name="T135" fmla="*/ 465 h 46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55" h="465">
                    <a:moveTo>
                      <a:pt x="59" y="63"/>
                    </a:moveTo>
                    <a:lnTo>
                      <a:pt x="57" y="61"/>
                    </a:lnTo>
                    <a:lnTo>
                      <a:pt x="55" y="56"/>
                    </a:lnTo>
                    <a:lnTo>
                      <a:pt x="53" y="47"/>
                    </a:lnTo>
                    <a:lnTo>
                      <a:pt x="57" y="36"/>
                    </a:lnTo>
                    <a:lnTo>
                      <a:pt x="61" y="24"/>
                    </a:lnTo>
                    <a:lnTo>
                      <a:pt x="61" y="12"/>
                    </a:lnTo>
                    <a:lnTo>
                      <a:pt x="57" y="5"/>
                    </a:lnTo>
                    <a:lnTo>
                      <a:pt x="47" y="0"/>
                    </a:lnTo>
                    <a:lnTo>
                      <a:pt x="36" y="2"/>
                    </a:lnTo>
                    <a:lnTo>
                      <a:pt x="24" y="10"/>
                    </a:lnTo>
                    <a:lnTo>
                      <a:pt x="16" y="22"/>
                    </a:lnTo>
                    <a:lnTo>
                      <a:pt x="8" y="28"/>
                    </a:lnTo>
                    <a:lnTo>
                      <a:pt x="4" y="31"/>
                    </a:lnTo>
                    <a:lnTo>
                      <a:pt x="0" y="38"/>
                    </a:lnTo>
                    <a:lnTo>
                      <a:pt x="0" y="45"/>
                    </a:lnTo>
                    <a:lnTo>
                      <a:pt x="6" y="52"/>
                    </a:lnTo>
                    <a:lnTo>
                      <a:pt x="14" y="59"/>
                    </a:lnTo>
                    <a:lnTo>
                      <a:pt x="18" y="68"/>
                    </a:lnTo>
                    <a:lnTo>
                      <a:pt x="26" y="78"/>
                    </a:lnTo>
                    <a:lnTo>
                      <a:pt x="36" y="85"/>
                    </a:lnTo>
                    <a:lnTo>
                      <a:pt x="46" y="94"/>
                    </a:lnTo>
                    <a:lnTo>
                      <a:pt x="51" y="103"/>
                    </a:lnTo>
                    <a:lnTo>
                      <a:pt x="53" y="115"/>
                    </a:lnTo>
                    <a:lnTo>
                      <a:pt x="53" y="127"/>
                    </a:lnTo>
                    <a:lnTo>
                      <a:pt x="55" y="136"/>
                    </a:lnTo>
                    <a:lnTo>
                      <a:pt x="59" y="141"/>
                    </a:lnTo>
                    <a:lnTo>
                      <a:pt x="63" y="144"/>
                    </a:lnTo>
                    <a:lnTo>
                      <a:pt x="67" y="150"/>
                    </a:lnTo>
                    <a:lnTo>
                      <a:pt x="69" y="160"/>
                    </a:lnTo>
                    <a:lnTo>
                      <a:pt x="67" y="170"/>
                    </a:lnTo>
                    <a:lnTo>
                      <a:pt x="65" y="183"/>
                    </a:lnTo>
                    <a:lnTo>
                      <a:pt x="65" y="191"/>
                    </a:lnTo>
                    <a:lnTo>
                      <a:pt x="63" y="197"/>
                    </a:lnTo>
                    <a:lnTo>
                      <a:pt x="59" y="198"/>
                    </a:lnTo>
                    <a:lnTo>
                      <a:pt x="51" y="198"/>
                    </a:lnTo>
                    <a:lnTo>
                      <a:pt x="46" y="195"/>
                    </a:lnTo>
                    <a:lnTo>
                      <a:pt x="40" y="188"/>
                    </a:lnTo>
                    <a:lnTo>
                      <a:pt x="32" y="183"/>
                    </a:lnTo>
                    <a:lnTo>
                      <a:pt x="24" y="177"/>
                    </a:lnTo>
                    <a:lnTo>
                      <a:pt x="16" y="176"/>
                    </a:lnTo>
                    <a:lnTo>
                      <a:pt x="8" y="179"/>
                    </a:lnTo>
                    <a:lnTo>
                      <a:pt x="4" y="186"/>
                    </a:lnTo>
                    <a:lnTo>
                      <a:pt x="6" y="198"/>
                    </a:lnTo>
                    <a:lnTo>
                      <a:pt x="16" y="210"/>
                    </a:lnTo>
                    <a:lnTo>
                      <a:pt x="24" y="224"/>
                    </a:lnTo>
                    <a:lnTo>
                      <a:pt x="28" y="238"/>
                    </a:lnTo>
                    <a:lnTo>
                      <a:pt x="28" y="254"/>
                    </a:lnTo>
                    <a:lnTo>
                      <a:pt x="32" y="270"/>
                    </a:lnTo>
                    <a:lnTo>
                      <a:pt x="40" y="280"/>
                    </a:lnTo>
                    <a:lnTo>
                      <a:pt x="46" y="282"/>
                    </a:lnTo>
                    <a:lnTo>
                      <a:pt x="51" y="285"/>
                    </a:lnTo>
                    <a:lnTo>
                      <a:pt x="53" y="296"/>
                    </a:lnTo>
                    <a:lnTo>
                      <a:pt x="53" y="310"/>
                    </a:lnTo>
                    <a:lnTo>
                      <a:pt x="57" y="325"/>
                    </a:lnTo>
                    <a:lnTo>
                      <a:pt x="59" y="339"/>
                    </a:lnTo>
                    <a:lnTo>
                      <a:pt x="59" y="350"/>
                    </a:lnTo>
                    <a:lnTo>
                      <a:pt x="57" y="355"/>
                    </a:lnTo>
                    <a:lnTo>
                      <a:pt x="51" y="355"/>
                    </a:lnTo>
                    <a:lnTo>
                      <a:pt x="44" y="353"/>
                    </a:lnTo>
                    <a:lnTo>
                      <a:pt x="38" y="351"/>
                    </a:lnTo>
                    <a:lnTo>
                      <a:pt x="34" y="353"/>
                    </a:lnTo>
                    <a:lnTo>
                      <a:pt x="30" y="362"/>
                    </a:lnTo>
                    <a:lnTo>
                      <a:pt x="28" y="374"/>
                    </a:lnTo>
                    <a:lnTo>
                      <a:pt x="30" y="390"/>
                    </a:lnTo>
                    <a:lnTo>
                      <a:pt x="36" y="402"/>
                    </a:lnTo>
                    <a:lnTo>
                      <a:pt x="42" y="407"/>
                    </a:lnTo>
                    <a:lnTo>
                      <a:pt x="49" y="414"/>
                    </a:lnTo>
                    <a:lnTo>
                      <a:pt x="51" y="425"/>
                    </a:lnTo>
                    <a:lnTo>
                      <a:pt x="51" y="439"/>
                    </a:lnTo>
                    <a:lnTo>
                      <a:pt x="51" y="451"/>
                    </a:lnTo>
                    <a:lnTo>
                      <a:pt x="51" y="461"/>
                    </a:lnTo>
                    <a:lnTo>
                      <a:pt x="51" y="465"/>
                    </a:lnTo>
                    <a:lnTo>
                      <a:pt x="55" y="465"/>
                    </a:lnTo>
                    <a:lnTo>
                      <a:pt x="63" y="465"/>
                    </a:lnTo>
                    <a:lnTo>
                      <a:pt x="73" y="465"/>
                    </a:lnTo>
                    <a:lnTo>
                      <a:pt x="81" y="465"/>
                    </a:lnTo>
                    <a:lnTo>
                      <a:pt x="85" y="463"/>
                    </a:lnTo>
                    <a:lnTo>
                      <a:pt x="83" y="459"/>
                    </a:lnTo>
                    <a:lnTo>
                      <a:pt x="79" y="452"/>
                    </a:lnTo>
                    <a:lnTo>
                      <a:pt x="75" y="442"/>
                    </a:lnTo>
                    <a:lnTo>
                      <a:pt x="69" y="426"/>
                    </a:lnTo>
                    <a:lnTo>
                      <a:pt x="65" y="409"/>
                    </a:lnTo>
                    <a:lnTo>
                      <a:pt x="63" y="393"/>
                    </a:lnTo>
                    <a:lnTo>
                      <a:pt x="65" y="385"/>
                    </a:lnTo>
                    <a:lnTo>
                      <a:pt x="71" y="381"/>
                    </a:lnTo>
                    <a:lnTo>
                      <a:pt x="77" y="381"/>
                    </a:lnTo>
                    <a:lnTo>
                      <a:pt x="85" y="386"/>
                    </a:lnTo>
                    <a:lnTo>
                      <a:pt x="91" y="395"/>
                    </a:lnTo>
                    <a:lnTo>
                      <a:pt x="94" y="405"/>
                    </a:lnTo>
                    <a:lnTo>
                      <a:pt x="98" y="414"/>
                    </a:lnTo>
                    <a:lnTo>
                      <a:pt x="106" y="419"/>
                    </a:lnTo>
                    <a:lnTo>
                      <a:pt x="122" y="423"/>
                    </a:lnTo>
                    <a:lnTo>
                      <a:pt x="139" y="425"/>
                    </a:lnTo>
                    <a:lnTo>
                      <a:pt x="151" y="425"/>
                    </a:lnTo>
                    <a:lnTo>
                      <a:pt x="155" y="421"/>
                    </a:lnTo>
                    <a:lnTo>
                      <a:pt x="147" y="411"/>
                    </a:lnTo>
                    <a:lnTo>
                      <a:pt x="134" y="393"/>
                    </a:lnTo>
                    <a:lnTo>
                      <a:pt x="122" y="372"/>
                    </a:lnTo>
                    <a:lnTo>
                      <a:pt x="112" y="353"/>
                    </a:lnTo>
                    <a:lnTo>
                      <a:pt x="108" y="336"/>
                    </a:lnTo>
                    <a:lnTo>
                      <a:pt x="108" y="324"/>
                    </a:lnTo>
                    <a:lnTo>
                      <a:pt x="108" y="313"/>
                    </a:lnTo>
                    <a:lnTo>
                      <a:pt x="108" y="304"/>
                    </a:lnTo>
                    <a:lnTo>
                      <a:pt x="108" y="294"/>
                    </a:lnTo>
                    <a:lnTo>
                      <a:pt x="108" y="280"/>
                    </a:lnTo>
                    <a:lnTo>
                      <a:pt x="110" y="266"/>
                    </a:lnTo>
                    <a:lnTo>
                      <a:pt x="110" y="252"/>
                    </a:lnTo>
                    <a:lnTo>
                      <a:pt x="106" y="237"/>
                    </a:lnTo>
                    <a:lnTo>
                      <a:pt x="100" y="223"/>
                    </a:lnTo>
                    <a:lnTo>
                      <a:pt x="98" y="212"/>
                    </a:lnTo>
                    <a:lnTo>
                      <a:pt x="98" y="207"/>
                    </a:lnTo>
                    <a:lnTo>
                      <a:pt x="104" y="204"/>
                    </a:lnTo>
                    <a:lnTo>
                      <a:pt x="108" y="198"/>
                    </a:lnTo>
                    <a:lnTo>
                      <a:pt x="108" y="188"/>
                    </a:lnTo>
                    <a:lnTo>
                      <a:pt x="108" y="177"/>
                    </a:lnTo>
                    <a:lnTo>
                      <a:pt x="108" y="169"/>
                    </a:lnTo>
                    <a:lnTo>
                      <a:pt x="112" y="163"/>
                    </a:lnTo>
                    <a:lnTo>
                      <a:pt x="118" y="162"/>
                    </a:lnTo>
                    <a:lnTo>
                      <a:pt x="120" y="160"/>
                    </a:lnTo>
                    <a:lnTo>
                      <a:pt x="120" y="153"/>
                    </a:lnTo>
                    <a:lnTo>
                      <a:pt x="114" y="146"/>
                    </a:lnTo>
                    <a:lnTo>
                      <a:pt x="104" y="143"/>
                    </a:lnTo>
                    <a:lnTo>
                      <a:pt x="92" y="137"/>
                    </a:lnTo>
                    <a:lnTo>
                      <a:pt x="83" y="130"/>
                    </a:lnTo>
                    <a:lnTo>
                      <a:pt x="77" y="118"/>
                    </a:lnTo>
                    <a:lnTo>
                      <a:pt x="71" y="104"/>
                    </a:lnTo>
                    <a:lnTo>
                      <a:pt x="67" y="90"/>
                    </a:lnTo>
                    <a:lnTo>
                      <a:pt x="65" y="80"/>
                    </a:lnTo>
                    <a:lnTo>
                      <a:pt x="65" y="71"/>
                    </a:lnTo>
                    <a:lnTo>
                      <a:pt x="63" y="66"/>
                    </a:lnTo>
                    <a:lnTo>
                      <a:pt x="59" y="64"/>
                    </a:lnTo>
                    <a:lnTo>
                      <a:pt x="59" y="63"/>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39" name="Freeform 29">
                <a:extLst>
                  <a:ext uri="{FF2B5EF4-FFF2-40B4-BE49-F238E27FC236}">
                    <a16:creationId xmlns:a16="http://schemas.microsoft.com/office/drawing/2014/main" id="{4100AAEA-A103-414B-B97C-E5E39D74E56C}"/>
                  </a:ext>
                </a:extLst>
              </p:cNvPr>
              <p:cNvSpPr>
                <a:spLocks/>
              </p:cNvSpPr>
              <p:nvPr/>
            </p:nvSpPr>
            <p:spPr bwMode="auto">
              <a:xfrm>
                <a:off x="3511" y="3003"/>
                <a:ext cx="81" cy="82"/>
              </a:xfrm>
              <a:custGeom>
                <a:avLst/>
                <a:gdLst>
                  <a:gd name="T0" fmla="*/ 1 w 118"/>
                  <a:gd name="T1" fmla="*/ 1 h 136"/>
                  <a:gd name="T2" fmla="*/ 1 w 118"/>
                  <a:gd name="T3" fmla="*/ 1 h 136"/>
                  <a:gd name="T4" fmla="*/ 1 w 118"/>
                  <a:gd name="T5" fmla="*/ 1 h 136"/>
                  <a:gd name="T6" fmla="*/ 1 w 118"/>
                  <a:gd name="T7" fmla="*/ 1 h 136"/>
                  <a:gd name="T8" fmla="*/ 1 w 118"/>
                  <a:gd name="T9" fmla="*/ 1 h 136"/>
                  <a:gd name="T10" fmla="*/ 1 w 118"/>
                  <a:gd name="T11" fmla="*/ 1 h 136"/>
                  <a:gd name="T12" fmla="*/ 1 w 118"/>
                  <a:gd name="T13" fmla="*/ 1 h 136"/>
                  <a:gd name="T14" fmla="*/ 1 w 118"/>
                  <a:gd name="T15" fmla="*/ 0 h 136"/>
                  <a:gd name="T16" fmla="*/ 1 w 118"/>
                  <a:gd name="T17" fmla="*/ 1 h 136"/>
                  <a:gd name="T18" fmla="*/ 1 w 118"/>
                  <a:gd name="T19" fmla="*/ 1 h 136"/>
                  <a:gd name="T20" fmla="*/ 1 w 118"/>
                  <a:gd name="T21" fmla="*/ 1 h 136"/>
                  <a:gd name="T22" fmla="*/ 1 w 118"/>
                  <a:gd name="T23" fmla="*/ 1 h 136"/>
                  <a:gd name="T24" fmla="*/ 1 w 118"/>
                  <a:gd name="T25" fmla="*/ 1 h 136"/>
                  <a:gd name="T26" fmla="*/ 1 w 118"/>
                  <a:gd name="T27" fmla="*/ 1 h 136"/>
                  <a:gd name="T28" fmla="*/ 1 w 118"/>
                  <a:gd name="T29" fmla="*/ 1 h 136"/>
                  <a:gd name="T30" fmla="*/ 1 w 118"/>
                  <a:gd name="T31" fmla="*/ 1 h 136"/>
                  <a:gd name="T32" fmla="*/ 1 w 118"/>
                  <a:gd name="T33" fmla="*/ 1 h 136"/>
                  <a:gd name="T34" fmla="*/ 1 w 118"/>
                  <a:gd name="T35" fmla="*/ 1 h 136"/>
                  <a:gd name="T36" fmla="*/ 1 w 118"/>
                  <a:gd name="T37" fmla="*/ 1 h 136"/>
                  <a:gd name="T38" fmla="*/ 1 w 118"/>
                  <a:gd name="T39" fmla="*/ 1 h 136"/>
                  <a:gd name="T40" fmla="*/ 1 w 118"/>
                  <a:gd name="T41" fmla="*/ 1 h 136"/>
                  <a:gd name="T42" fmla="*/ 1 w 118"/>
                  <a:gd name="T43" fmla="*/ 1 h 136"/>
                  <a:gd name="T44" fmla="*/ 1 w 118"/>
                  <a:gd name="T45" fmla="*/ 1 h 136"/>
                  <a:gd name="T46" fmla="*/ 1 w 118"/>
                  <a:gd name="T47" fmla="*/ 1 h 136"/>
                  <a:gd name="T48" fmla="*/ 0 w 118"/>
                  <a:gd name="T49" fmla="*/ 1 h 136"/>
                  <a:gd name="T50" fmla="*/ 1 w 118"/>
                  <a:gd name="T51" fmla="*/ 1 h 136"/>
                  <a:gd name="T52" fmla="*/ 1 w 118"/>
                  <a:gd name="T53" fmla="*/ 1 h 136"/>
                  <a:gd name="T54" fmla="*/ 1 w 118"/>
                  <a:gd name="T55" fmla="*/ 1 h 136"/>
                  <a:gd name="T56" fmla="*/ 1 w 118"/>
                  <a:gd name="T57" fmla="*/ 1 h 136"/>
                  <a:gd name="T58" fmla="*/ 1 w 118"/>
                  <a:gd name="T59" fmla="*/ 1 h 136"/>
                  <a:gd name="T60" fmla="*/ 1 w 118"/>
                  <a:gd name="T61" fmla="*/ 1 h 136"/>
                  <a:gd name="T62" fmla="*/ 1 w 118"/>
                  <a:gd name="T63" fmla="*/ 1 h 136"/>
                  <a:gd name="T64" fmla="*/ 1 w 118"/>
                  <a:gd name="T65" fmla="*/ 1 h 136"/>
                  <a:gd name="T66" fmla="*/ 1 w 118"/>
                  <a:gd name="T67" fmla="*/ 1 h 136"/>
                  <a:gd name="T68" fmla="*/ 1 w 118"/>
                  <a:gd name="T69" fmla="*/ 1 h 136"/>
                  <a:gd name="T70" fmla="*/ 1 w 118"/>
                  <a:gd name="T71" fmla="*/ 1 h 136"/>
                  <a:gd name="T72" fmla="*/ 1 w 118"/>
                  <a:gd name="T73" fmla="*/ 1 h 136"/>
                  <a:gd name="T74" fmla="*/ 1 w 118"/>
                  <a:gd name="T75" fmla="*/ 1 h 136"/>
                  <a:gd name="T76" fmla="*/ 1 w 118"/>
                  <a:gd name="T77" fmla="*/ 1 h 136"/>
                  <a:gd name="T78" fmla="*/ 1 w 118"/>
                  <a:gd name="T79" fmla="*/ 1 h 136"/>
                  <a:gd name="T80" fmla="*/ 1 w 118"/>
                  <a:gd name="T81" fmla="*/ 1 h 136"/>
                  <a:gd name="T82" fmla="*/ 1 w 118"/>
                  <a:gd name="T83" fmla="*/ 1 h 136"/>
                  <a:gd name="T84" fmla="*/ 1 w 118"/>
                  <a:gd name="T85" fmla="*/ 1 h 136"/>
                  <a:gd name="T86" fmla="*/ 1 w 118"/>
                  <a:gd name="T87" fmla="*/ 1 h 136"/>
                  <a:gd name="T88" fmla="*/ 1 w 118"/>
                  <a:gd name="T89" fmla="*/ 1 h 136"/>
                  <a:gd name="T90" fmla="*/ 1 w 118"/>
                  <a:gd name="T91" fmla="*/ 1 h 136"/>
                  <a:gd name="T92" fmla="*/ 1 w 118"/>
                  <a:gd name="T93" fmla="*/ 1 h 136"/>
                  <a:gd name="T94" fmla="*/ 1 w 118"/>
                  <a:gd name="T95" fmla="*/ 1 h 136"/>
                  <a:gd name="T96" fmla="*/ 1 w 118"/>
                  <a:gd name="T97" fmla="*/ 1 h 136"/>
                  <a:gd name="T98" fmla="*/ 1 w 118"/>
                  <a:gd name="T99" fmla="*/ 1 h 136"/>
                  <a:gd name="T100" fmla="*/ 1 w 118"/>
                  <a:gd name="T101" fmla="*/ 1 h 136"/>
                  <a:gd name="T102" fmla="*/ 1 w 118"/>
                  <a:gd name="T103" fmla="*/ 1 h 136"/>
                  <a:gd name="T104" fmla="*/ 1 w 118"/>
                  <a:gd name="T105" fmla="*/ 1 h 136"/>
                  <a:gd name="T106" fmla="*/ 1 w 118"/>
                  <a:gd name="T107" fmla="*/ 1 h 136"/>
                  <a:gd name="T108" fmla="*/ 1 w 118"/>
                  <a:gd name="T109" fmla="*/ 1 h 136"/>
                  <a:gd name="T110" fmla="*/ 1 w 118"/>
                  <a:gd name="T111" fmla="*/ 1 h 136"/>
                  <a:gd name="T112" fmla="*/ 1 w 118"/>
                  <a:gd name="T113" fmla="*/ 1 h 1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
                  <a:gd name="T172" fmla="*/ 0 h 136"/>
                  <a:gd name="T173" fmla="*/ 118 w 118"/>
                  <a:gd name="T174" fmla="*/ 136 h 1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 h="136">
                    <a:moveTo>
                      <a:pt x="59" y="39"/>
                    </a:moveTo>
                    <a:lnTo>
                      <a:pt x="57" y="37"/>
                    </a:lnTo>
                    <a:lnTo>
                      <a:pt x="55" y="33"/>
                    </a:lnTo>
                    <a:lnTo>
                      <a:pt x="55" y="26"/>
                    </a:lnTo>
                    <a:lnTo>
                      <a:pt x="59" y="19"/>
                    </a:lnTo>
                    <a:lnTo>
                      <a:pt x="63" y="11"/>
                    </a:lnTo>
                    <a:lnTo>
                      <a:pt x="61" y="6"/>
                    </a:lnTo>
                    <a:lnTo>
                      <a:pt x="57" y="0"/>
                    </a:lnTo>
                    <a:lnTo>
                      <a:pt x="53" y="2"/>
                    </a:lnTo>
                    <a:lnTo>
                      <a:pt x="49" y="7"/>
                    </a:lnTo>
                    <a:lnTo>
                      <a:pt x="43" y="13"/>
                    </a:lnTo>
                    <a:lnTo>
                      <a:pt x="34" y="16"/>
                    </a:lnTo>
                    <a:lnTo>
                      <a:pt x="24" y="14"/>
                    </a:lnTo>
                    <a:lnTo>
                      <a:pt x="14" y="14"/>
                    </a:lnTo>
                    <a:lnTo>
                      <a:pt x="10" y="18"/>
                    </a:lnTo>
                    <a:lnTo>
                      <a:pt x="10" y="25"/>
                    </a:lnTo>
                    <a:lnTo>
                      <a:pt x="18" y="30"/>
                    </a:lnTo>
                    <a:lnTo>
                      <a:pt x="26" y="35"/>
                    </a:lnTo>
                    <a:lnTo>
                      <a:pt x="30" y="44"/>
                    </a:lnTo>
                    <a:lnTo>
                      <a:pt x="30" y="49"/>
                    </a:lnTo>
                    <a:lnTo>
                      <a:pt x="26" y="53"/>
                    </a:lnTo>
                    <a:lnTo>
                      <a:pt x="20" y="51"/>
                    </a:lnTo>
                    <a:lnTo>
                      <a:pt x="10" y="51"/>
                    </a:lnTo>
                    <a:lnTo>
                      <a:pt x="4" y="53"/>
                    </a:lnTo>
                    <a:lnTo>
                      <a:pt x="0" y="60"/>
                    </a:lnTo>
                    <a:lnTo>
                      <a:pt x="2" y="70"/>
                    </a:lnTo>
                    <a:lnTo>
                      <a:pt x="6" y="77"/>
                    </a:lnTo>
                    <a:lnTo>
                      <a:pt x="14" y="82"/>
                    </a:lnTo>
                    <a:lnTo>
                      <a:pt x="24" y="84"/>
                    </a:lnTo>
                    <a:lnTo>
                      <a:pt x="38" y="82"/>
                    </a:lnTo>
                    <a:lnTo>
                      <a:pt x="55" y="79"/>
                    </a:lnTo>
                    <a:lnTo>
                      <a:pt x="67" y="79"/>
                    </a:lnTo>
                    <a:lnTo>
                      <a:pt x="73" y="84"/>
                    </a:lnTo>
                    <a:lnTo>
                      <a:pt x="73" y="91"/>
                    </a:lnTo>
                    <a:lnTo>
                      <a:pt x="75" y="100"/>
                    </a:lnTo>
                    <a:lnTo>
                      <a:pt x="79" y="107"/>
                    </a:lnTo>
                    <a:lnTo>
                      <a:pt x="87" y="112"/>
                    </a:lnTo>
                    <a:lnTo>
                      <a:pt x="92" y="117"/>
                    </a:lnTo>
                    <a:lnTo>
                      <a:pt x="94" y="126"/>
                    </a:lnTo>
                    <a:lnTo>
                      <a:pt x="94" y="133"/>
                    </a:lnTo>
                    <a:lnTo>
                      <a:pt x="94" y="136"/>
                    </a:lnTo>
                    <a:lnTo>
                      <a:pt x="96" y="134"/>
                    </a:lnTo>
                    <a:lnTo>
                      <a:pt x="102" y="131"/>
                    </a:lnTo>
                    <a:lnTo>
                      <a:pt x="110" y="127"/>
                    </a:lnTo>
                    <a:lnTo>
                      <a:pt x="116" y="122"/>
                    </a:lnTo>
                    <a:lnTo>
                      <a:pt x="118" y="117"/>
                    </a:lnTo>
                    <a:lnTo>
                      <a:pt x="118" y="112"/>
                    </a:lnTo>
                    <a:lnTo>
                      <a:pt x="114" y="107"/>
                    </a:lnTo>
                    <a:lnTo>
                      <a:pt x="108" y="98"/>
                    </a:lnTo>
                    <a:lnTo>
                      <a:pt x="102" y="87"/>
                    </a:lnTo>
                    <a:lnTo>
                      <a:pt x="94" y="77"/>
                    </a:lnTo>
                    <a:lnTo>
                      <a:pt x="88" y="68"/>
                    </a:lnTo>
                    <a:lnTo>
                      <a:pt x="79" y="65"/>
                    </a:lnTo>
                    <a:lnTo>
                      <a:pt x="69" y="61"/>
                    </a:lnTo>
                    <a:lnTo>
                      <a:pt x="63" y="56"/>
                    </a:lnTo>
                    <a:lnTo>
                      <a:pt x="59" y="49"/>
                    </a:lnTo>
                    <a:lnTo>
                      <a:pt x="59" y="39"/>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40" name="Freeform 30">
                <a:extLst>
                  <a:ext uri="{FF2B5EF4-FFF2-40B4-BE49-F238E27FC236}">
                    <a16:creationId xmlns:a16="http://schemas.microsoft.com/office/drawing/2014/main" id="{1D5CA4BD-5941-405A-BC37-75C02890D1E9}"/>
                  </a:ext>
                </a:extLst>
              </p:cNvPr>
              <p:cNvSpPr>
                <a:spLocks/>
              </p:cNvSpPr>
              <p:nvPr/>
            </p:nvSpPr>
            <p:spPr bwMode="auto">
              <a:xfrm>
                <a:off x="3557" y="3106"/>
                <a:ext cx="181" cy="158"/>
              </a:xfrm>
              <a:custGeom>
                <a:avLst/>
                <a:gdLst>
                  <a:gd name="T0" fmla="*/ 1 w 260"/>
                  <a:gd name="T1" fmla="*/ 1 h 263"/>
                  <a:gd name="T2" fmla="*/ 1 w 260"/>
                  <a:gd name="T3" fmla="*/ 1 h 263"/>
                  <a:gd name="T4" fmla="*/ 1 w 260"/>
                  <a:gd name="T5" fmla="*/ 1 h 263"/>
                  <a:gd name="T6" fmla="*/ 1 w 260"/>
                  <a:gd name="T7" fmla="*/ 1 h 263"/>
                  <a:gd name="T8" fmla="*/ 1 w 260"/>
                  <a:gd name="T9" fmla="*/ 1 h 263"/>
                  <a:gd name="T10" fmla="*/ 1 w 260"/>
                  <a:gd name="T11" fmla="*/ 1 h 263"/>
                  <a:gd name="T12" fmla="*/ 1 w 260"/>
                  <a:gd name="T13" fmla="*/ 1 h 263"/>
                  <a:gd name="T14" fmla="*/ 1 w 260"/>
                  <a:gd name="T15" fmla="*/ 1 h 263"/>
                  <a:gd name="T16" fmla="*/ 1 w 260"/>
                  <a:gd name="T17" fmla="*/ 1 h 263"/>
                  <a:gd name="T18" fmla="*/ 1 w 260"/>
                  <a:gd name="T19" fmla="*/ 1 h 263"/>
                  <a:gd name="T20" fmla="*/ 1 w 260"/>
                  <a:gd name="T21" fmla="*/ 1 h 263"/>
                  <a:gd name="T22" fmla="*/ 1 w 260"/>
                  <a:gd name="T23" fmla="*/ 1 h 263"/>
                  <a:gd name="T24" fmla="*/ 1 w 260"/>
                  <a:gd name="T25" fmla="*/ 1 h 263"/>
                  <a:gd name="T26" fmla="*/ 1 w 260"/>
                  <a:gd name="T27" fmla="*/ 1 h 263"/>
                  <a:gd name="T28" fmla="*/ 1 w 260"/>
                  <a:gd name="T29" fmla="*/ 1 h 263"/>
                  <a:gd name="T30" fmla="*/ 1 w 260"/>
                  <a:gd name="T31" fmla="*/ 1 h 263"/>
                  <a:gd name="T32" fmla="*/ 1 w 260"/>
                  <a:gd name="T33" fmla="*/ 1 h 263"/>
                  <a:gd name="T34" fmla="*/ 1 w 260"/>
                  <a:gd name="T35" fmla="*/ 1 h 263"/>
                  <a:gd name="T36" fmla="*/ 1 w 260"/>
                  <a:gd name="T37" fmla="*/ 1 h 263"/>
                  <a:gd name="T38" fmla="*/ 1 w 260"/>
                  <a:gd name="T39" fmla="*/ 1 h 263"/>
                  <a:gd name="T40" fmla="*/ 1 w 260"/>
                  <a:gd name="T41" fmla="*/ 1 h 263"/>
                  <a:gd name="T42" fmla="*/ 1 w 260"/>
                  <a:gd name="T43" fmla="*/ 1 h 263"/>
                  <a:gd name="T44" fmla="*/ 1 w 260"/>
                  <a:gd name="T45" fmla="*/ 1 h 263"/>
                  <a:gd name="T46" fmla="*/ 1 w 260"/>
                  <a:gd name="T47" fmla="*/ 1 h 263"/>
                  <a:gd name="T48" fmla="*/ 1 w 260"/>
                  <a:gd name="T49" fmla="*/ 1 h 263"/>
                  <a:gd name="T50" fmla="*/ 1 w 260"/>
                  <a:gd name="T51" fmla="*/ 1 h 263"/>
                  <a:gd name="T52" fmla="*/ 1 w 260"/>
                  <a:gd name="T53" fmla="*/ 1 h 263"/>
                  <a:gd name="T54" fmla="*/ 1 w 260"/>
                  <a:gd name="T55" fmla="*/ 1 h 263"/>
                  <a:gd name="T56" fmla="*/ 1 w 260"/>
                  <a:gd name="T57" fmla="*/ 1 h 263"/>
                  <a:gd name="T58" fmla="*/ 1 w 260"/>
                  <a:gd name="T59" fmla="*/ 1 h 263"/>
                  <a:gd name="T60" fmla="*/ 1 w 260"/>
                  <a:gd name="T61" fmla="*/ 1 h 263"/>
                  <a:gd name="T62" fmla="*/ 1 w 260"/>
                  <a:gd name="T63" fmla="*/ 1 h 263"/>
                  <a:gd name="T64" fmla="*/ 1 w 260"/>
                  <a:gd name="T65" fmla="*/ 1 h 263"/>
                  <a:gd name="T66" fmla="*/ 1 w 260"/>
                  <a:gd name="T67" fmla="*/ 1 h 263"/>
                  <a:gd name="T68" fmla="*/ 1 w 260"/>
                  <a:gd name="T69" fmla="*/ 1 h 263"/>
                  <a:gd name="T70" fmla="*/ 1 w 260"/>
                  <a:gd name="T71" fmla="*/ 1 h 263"/>
                  <a:gd name="T72" fmla="*/ 1 w 260"/>
                  <a:gd name="T73" fmla="*/ 1 h 263"/>
                  <a:gd name="T74" fmla="*/ 1 w 260"/>
                  <a:gd name="T75" fmla="*/ 1 h 263"/>
                  <a:gd name="T76" fmla="*/ 1 w 260"/>
                  <a:gd name="T77" fmla="*/ 1 h 263"/>
                  <a:gd name="T78" fmla="*/ 1 w 260"/>
                  <a:gd name="T79" fmla="*/ 1 h 263"/>
                  <a:gd name="T80" fmla="*/ 1 w 260"/>
                  <a:gd name="T81" fmla="*/ 1 h 263"/>
                  <a:gd name="T82" fmla="*/ 1 w 260"/>
                  <a:gd name="T83" fmla="*/ 1 h 263"/>
                  <a:gd name="T84" fmla="*/ 1 w 260"/>
                  <a:gd name="T85" fmla="*/ 1 h 263"/>
                  <a:gd name="T86" fmla="*/ 1 w 260"/>
                  <a:gd name="T87" fmla="*/ 1 h 263"/>
                  <a:gd name="T88" fmla="*/ 1 w 260"/>
                  <a:gd name="T89" fmla="*/ 1 h 263"/>
                  <a:gd name="T90" fmla="*/ 1 w 260"/>
                  <a:gd name="T91" fmla="*/ 1 h 263"/>
                  <a:gd name="T92" fmla="*/ 1 w 260"/>
                  <a:gd name="T93" fmla="*/ 1 h 263"/>
                  <a:gd name="T94" fmla="*/ 1 w 260"/>
                  <a:gd name="T95" fmla="*/ 1 h 263"/>
                  <a:gd name="T96" fmla="*/ 1 w 260"/>
                  <a:gd name="T97" fmla="*/ 1 h 263"/>
                  <a:gd name="T98" fmla="*/ 1 w 260"/>
                  <a:gd name="T99" fmla="*/ 1 h 263"/>
                  <a:gd name="T100" fmla="*/ 1 w 260"/>
                  <a:gd name="T101" fmla="*/ 1 h 263"/>
                  <a:gd name="T102" fmla="*/ 1 w 260"/>
                  <a:gd name="T103" fmla="*/ 0 h 26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60"/>
                  <a:gd name="T157" fmla="*/ 0 h 263"/>
                  <a:gd name="T158" fmla="*/ 260 w 260"/>
                  <a:gd name="T159" fmla="*/ 263 h 26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60" h="263">
                    <a:moveTo>
                      <a:pt x="14" y="0"/>
                    </a:moveTo>
                    <a:lnTo>
                      <a:pt x="20" y="5"/>
                    </a:lnTo>
                    <a:lnTo>
                      <a:pt x="31" y="15"/>
                    </a:lnTo>
                    <a:lnTo>
                      <a:pt x="43" y="28"/>
                    </a:lnTo>
                    <a:lnTo>
                      <a:pt x="53" y="31"/>
                    </a:lnTo>
                    <a:lnTo>
                      <a:pt x="57" y="28"/>
                    </a:lnTo>
                    <a:lnTo>
                      <a:pt x="63" y="24"/>
                    </a:lnTo>
                    <a:lnTo>
                      <a:pt x="68" y="21"/>
                    </a:lnTo>
                    <a:lnTo>
                      <a:pt x="78" y="21"/>
                    </a:lnTo>
                    <a:lnTo>
                      <a:pt x="84" y="24"/>
                    </a:lnTo>
                    <a:lnTo>
                      <a:pt x="86" y="26"/>
                    </a:lnTo>
                    <a:lnTo>
                      <a:pt x="86" y="29"/>
                    </a:lnTo>
                    <a:lnTo>
                      <a:pt x="92" y="34"/>
                    </a:lnTo>
                    <a:lnTo>
                      <a:pt x="98" y="41"/>
                    </a:lnTo>
                    <a:lnTo>
                      <a:pt x="104" y="45"/>
                    </a:lnTo>
                    <a:lnTo>
                      <a:pt x="108" y="50"/>
                    </a:lnTo>
                    <a:lnTo>
                      <a:pt x="110" y="57"/>
                    </a:lnTo>
                    <a:lnTo>
                      <a:pt x="113" y="64"/>
                    </a:lnTo>
                    <a:lnTo>
                      <a:pt x="119" y="73"/>
                    </a:lnTo>
                    <a:lnTo>
                      <a:pt x="125" y="78"/>
                    </a:lnTo>
                    <a:lnTo>
                      <a:pt x="133" y="83"/>
                    </a:lnTo>
                    <a:lnTo>
                      <a:pt x="143" y="92"/>
                    </a:lnTo>
                    <a:lnTo>
                      <a:pt x="153" y="102"/>
                    </a:lnTo>
                    <a:lnTo>
                      <a:pt x="160" y="113"/>
                    </a:lnTo>
                    <a:lnTo>
                      <a:pt x="164" y="116"/>
                    </a:lnTo>
                    <a:lnTo>
                      <a:pt x="160" y="115"/>
                    </a:lnTo>
                    <a:lnTo>
                      <a:pt x="153" y="109"/>
                    </a:lnTo>
                    <a:lnTo>
                      <a:pt x="141" y="104"/>
                    </a:lnTo>
                    <a:lnTo>
                      <a:pt x="131" y="99"/>
                    </a:lnTo>
                    <a:lnTo>
                      <a:pt x="123" y="95"/>
                    </a:lnTo>
                    <a:lnTo>
                      <a:pt x="113" y="90"/>
                    </a:lnTo>
                    <a:lnTo>
                      <a:pt x="106" y="87"/>
                    </a:lnTo>
                    <a:lnTo>
                      <a:pt x="104" y="85"/>
                    </a:lnTo>
                    <a:lnTo>
                      <a:pt x="106" y="88"/>
                    </a:lnTo>
                    <a:lnTo>
                      <a:pt x="108" y="95"/>
                    </a:lnTo>
                    <a:lnTo>
                      <a:pt x="113" y="104"/>
                    </a:lnTo>
                    <a:lnTo>
                      <a:pt x="123" y="113"/>
                    </a:lnTo>
                    <a:lnTo>
                      <a:pt x="133" y="120"/>
                    </a:lnTo>
                    <a:lnTo>
                      <a:pt x="145" y="127"/>
                    </a:lnTo>
                    <a:lnTo>
                      <a:pt x="155" y="130"/>
                    </a:lnTo>
                    <a:lnTo>
                      <a:pt x="164" y="130"/>
                    </a:lnTo>
                    <a:lnTo>
                      <a:pt x="172" y="132"/>
                    </a:lnTo>
                    <a:lnTo>
                      <a:pt x="180" y="139"/>
                    </a:lnTo>
                    <a:lnTo>
                      <a:pt x="188" y="146"/>
                    </a:lnTo>
                    <a:lnTo>
                      <a:pt x="196" y="153"/>
                    </a:lnTo>
                    <a:lnTo>
                      <a:pt x="205" y="163"/>
                    </a:lnTo>
                    <a:lnTo>
                      <a:pt x="217" y="182"/>
                    </a:lnTo>
                    <a:lnTo>
                      <a:pt x="231" y="196"/>
                    </a:lnTo>
                    <a:lnTo>
                      <a:pt x="239" y="202"/>
                    </a:lnTo>
                    <a:lnTo>
                      <a:pt x="245" y="200"/>
                    </a:lnTo>
                    <a:lnTo>
                      <a:pt x="252" y="202"/>
                    </a:lnTo>
                    <a:lnTo>
                      <a:pt x="258" y="209"/>
                    </a:lnTo>
                    <a:lnTo>
                      <a:pt x="260" y="219"/>
                    </a:lnTo>
                    <a:lnTo>
                      <a:pt x="258" y="231"/>
                    </a:lnTo>
                    <a:lnTo>
                      <a:pt x="256" y="243"/>
                    </a:lnTo>
                    <a:lnTo>
                      <a:pt x="250" y="250"/>
                    </a:lnTo>
                    <a:lnTo>
                      <a:pt x="243" y="249"/>
                    </a:lnTo>
                    <a:lnTo>
                      <a:pt x="235" y="240"/>
                    </a:lnTo>
                    <a:lnTo>
                      <a:pt x="231" y="233"/>
                    </a:lnTo>
                    <a:lnTo>
                      <a:pt x="227" y="229"/>
                    </a:lnTo>
                    <a:lnTo>
                      <a:pt x="225" y="235"/>
                    </a:lnTo>
                    <a:lnTo>
                      <a:pt x="225" y="245"/>
                    </a:lnTo>
                    <a:lnTo>
                      <a:pt x="225" y="257"/>
                    </a:lnTo>
                    <a:lnTo>
                      <a:pt x="223" y="263"/>
                    </a:lnTo>
                    <a:lnTo>
                      <a:pt x="215" y="259"/>
                    </a:lnTo>
                    <a:lnTo>
                      <a:pt x="205" y="249"/>
                    </a:lnTo>
                    <a:lnTo>
                      <a:pt x="196" y="242"/>
                    </a:lnTo>
                    <a:lnTo>
                      <a:pt x="190" y="233"/>
                    </a:lnTo>
                    <a:lnTo>
                      <a:pt x="188" y="224"/>
                    </a:lnTo>
                    <a:lnTo>
                      <a:pt x="190" y="214"/>
                    </a:lnTo>
                    <a:lnTo>
                      <a:pt x="190" y="205"/>
                    </a:lnTo>
                    <a:lnTo>
                      <a:pt x="184" y="196"/>
                    </a:lnTo>
                    <a:lnTo>
                      <a:pt x="172" y="191"/>
                    </a:lnTo>
                    <a:lnTo>
                      <a:pt x="160" y="186"/>
                    </a:lnTo>
                    <a:lnTo>
                      <a:pt x="155" y="182"/>
                    </a:lnTo>
                    <a:lnTo>
                      <a:pt x="151" y="179"/>
                    </a:lnTo>
                    <a:lnTo>
                      <a:pt x="147" y="172"/>
                    </a:lnTo>
                    <a:lnTo>
                      <a:pt x="145" y="165"/>
                    </a:lnTo>
                    <a:lnTo>
                      <a:pt x="141" y="160"/>
                    </a:lnTo>
                    <a:lnTo>
                      <a:pt x="137" y="155"/>
                    </a:lnTo>
                    <a:lnTo>
                      <a:pt x="127" y="149"/>
                    </a:lnTo>
                    <a:lnTo>
                      <a:pt x="119" y="146"/>
                    </a:lnTo>
                    <a:lnTo>
                      <a:pt x="115" y="141"/>
                    </a:lnTo>
                    <a:lnTo>
                      <a:pt x="111" y="137"/>
                    </a:lnTo>
                    <a:lnTo>
                      <a:pt x="102" y="132"/>
                    </a:lnTo>
                    <a:lnTo>
                      <a:pt x="90" y="129"/>
                    </a:lnTo>
                    <a:lnTo>
                      <a:pt x="80" y="123"/>
                    </a:lnTo>
                    <a:lnTo>
                      <a:pt x="74" y="118"/>
                    </a:lnTo>
                    <a:lnTo>
                      <a:pt x="72" y="109"/>
                    </a:lnTo>
                    <a:lnTo>
                      <a:pt x="70" y="97"/>
                    </a:lnTo>
                    <a:lnTo>
                      <a:pt x="65" y="87"/>
                    </a:lnTo>
                    <a:lnTo>
                      <a:pt x="57" y="76"/>
                    </a:lnTo>
                    <a:lnTo>
                      <a:pt x="53" y="66"/>
                    </a:lnTo>
                    <a:lnTo>
                      <a:pt x="51" y="59"/>
                    </a:lnTo>
                    <a:lnTo>
                      <a:pt x="51" y="54"/>
                    </a:lnTo>
                    <a:lnTo>
                      <a:pt x="47" y="50"/>
                    </a:lnTo>
                    <a:lnTo>
                      <a:pt x="41" y="43"/>
                    </a:lnTo>
                    <a:lnTo>
                      <a:pt x="35" y="38"/>
                    </a:lnTo>
                    <a:lnTo>
                      <a:pt x="27" y="31"/>
                    </a:lnTo>
                    <a:lnTo>
                      <a:pt x="18" y="22"/>
                    </a:lnTo>
                    <a:lnTo>
                      <a:pt x="10" y="15"/>
                    </a:lnTo>
                    <a:lnTo>
                      <a:pt x="2" y="8"/>
                    </a:lnTo>
                    <a:lnTo>
                      <a:pt x="0" y="3"/>
                    </a:lnTo>
                    <a:lnTo>
                      <a:pt x="4" y="0"/>
                    </a:lnTo>
                    <a:lnTo>
                      <a:pt x="14" y="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41" name="Freeform 31">
                <a:extLst>
                  <a:ext uri="{FF2B5EF4-FFF2-40B4-BE49-F238E27FC236}">
                    <a16:creationId xmlns:a16="http://schemas.microsoft.com/office/drawing/2014/main" id="{24C47D84-5917-4BF4-B25E-2E386854714C}"/>
                  </a:ext>
                </a:extLst>
              </p:cNvPr>
              <p:cNvSpPr>
                <a:spLocks/>
              </p:cNvSpPr>
              <p:nvPr/>
            </p:nvSpPr>
            <p:spPr bwMode="auto">
              <a:xfrm>
                <a:off x="3674" y="3332"/>
                <a:ext cx="61" cy="47"/>
              </a:xfrm>
              <a:custGeom>
                <a:avLst/>
                <a:gdLst>
                  <a:gd name="T0" fmla="*/ 1 w 88"/>
                  <a:gd name="T1" fmla="*/ 0 h 79"/>
                  <a:gd name="T2" fmla="*/ 1 w 88"/>
                  <a:gd name="T3" fmla="*/ 0 h 79"/>
                  <a:gd name="T4" fmla="*/ 1 w 88"/>
                  <a:gd name="T5" fmla="*/ 1 h 79"/>
                  <a:gd name="T6" fmla="*/ 1 w 88"/>
                  <a:gd name="T7" fmla="*/ 1 h 79"/>
                  <a:gd name="T8" fmla="*/ 1 w 88"/>
                  <a:gd name="T9" fmla="*/ 1 h 79"/>
                  <a:gd name="T10" fmla="*/ 1 w 88"/>
                  <a:gd name="T11" fmla="*/ 1 h 79"/>
                  <a:gd name="T12" fmla="*/ 1 w 88"/>
                  <a:gd name="T13" fmla="*/ 1 h 79"/>
                  <a:gd name="T14" fmla="*/ 1 w 88"/>
                  <a:gd name="T15" fmla="*/ 1 h 79"/>
                  <a:gd name="T16" fmla="*/ 1 w 88"/>
                  <a:gd name="T17" fmla="*/ 1 h 79"/>
                  <a:gd name="T18" fmla="*/ 1 w 88"/>
                  <a:gd name="T19" fmla="*/ 1 h 79"/>
                  <a:gd name="T20" fmla="*/ 1 w 88"/>
                  <a:gd name="T21" fmla="*/ 1 h 79"/>
                  <a:gd name="T22" fmla="*/ 1 w 88"/>
                  <a:gd name="T23" fmla="*/ 1 h 79"/>
                  <a:gd name="T24" fmla="*/ 1 w 88"/>
                  <a:gd name="T25" fmla="*/ 1 h 79"/>
                  <a:gd name="T26" fmla="*/ 1 w 88"/>
                  <a:gd name="T27" fmla="*/ 1 h 79"/>
                  <a:gd name="T28" fmla="*/ 1 w 88"/>
                  <a:gd name="T29" fmla="*/ 1 h 79"/>
                  <a:gd name="T30" fmla="*/ 1 w 88"/>
                  <a:gd name="T31" fmla="*/ 1 h 79"/>
                  <a:gd name="T32" fmla="*/ 1 w 88"/>
                  <a:gd name="T33" fmla="*/ 1 h 79"/>
                  <a:gd name="T34" fmla="*/ 1 w 88"/>
                  <a:gd name="T35" fmla="*/ 1 h 79"/>
                  <a:gd name="T36" fmla="*/ 1 w 88"/>
                  <a:gd name="T37" fmla="*/ 1 h 79"/>
                  <a:gd name="T38" fmla="*/ 1 w 88"/>
                  <a:gd name="T39" fmla="*/ 1 h 79"/>
                  <a:gd name="T40" fmla="*/ 1 w 88"/>
                  <a:gd name="T41" fmla="*/ 1 h 79"/>
                  <a:gd name="T42" fmla="*/ 1 w 88"/>
                  <a:gd name="T43" fmla="*/ 1 h 79"/>
                  <a:gd name="T44" fmla="*/ 0 w 88"/>
                  <a:gd name="T45" fmla="*/ 1 h 79"/>
                  <a:gd name="T46" fmla="*/ 1 w 88"/>
                  <a:gd name="T47" fmla="*/ 1 h 79"/>
                  <a:gd name="T48" fmla="*/ 1 w 88"/>
                  <a:gd name="T49" fmla="*/ 0 h 7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8"/>
                  <a:gd name="T76" fmla="*/ 0 h 79"/>
                  <a:gd name="T77" fmla="*/ 88 w 88"/>
                  <a:gd name="T78" fmla="*/ 79 h 7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8" h="79">
                    <a:moveTo>
                      <a:pt x="2" y="0"/>
                    </a:moveTo>
                    <a:lnTo>
                      <a:pt x="4" y="0"/>
                    </a:lnTo>
                    <a:lnTo>
                      <a:pt x="10" y="2"/>
                    </a:lnTo>
                    <a:lnTo>
                      <a:pt x="20" y="7"/>
                    </a:lnTo>
                    <a:lnTo>
                      <a:pt x="33" y="16"/>
                    </a:lnTo>
                    <a:lnTo>
                      <a:pt x="47" y="25"/>
                    </a:lnTo>
                    <a:lnTo>
                      <a:pt x="57" y="30"/>
                    </a:lnTo>
                    <a:lnTo>
                      <a:pt x="65" y="35"/>
                    </a:lnTo>
                    <a:lnTo>
                      <a:pt x="75" y="44"/>
                    </a:lnTo>
                    <a:lnTo>
                      <a:pt x="84" y="58"/>
                    </a:lnTo>
                    <a:lnTo>
                      <a:pt x="88" y="72"/>
                    </a:lnTo>
                    <a:lnTo>
                      <a:pt x="88" y="79"/>
                    </a:lnTo>
                    <a:lnTo>
                      <a:pt x="80" y="79"/>
                    </a:lnTo>
                    <a:lnTo>
                      <a:pt x="73" y="74"/>
                    </a:lnTo>
                    <a:lnTo>
                      <a:pt x="63" y="68"/>
                    </a:lnTo>
                    <a:lnTo>
                      <a:pt x="53" y="60"/>
                    </a:lnTo>
                    <a:lnTo>
                      <a:pt x="37" y="47"/>
                    </a:lnTo>
                    <a:lnTo>
                      <a:pt x="26" y="35"/>
                    </a:lnTo>
                    <a:lnTo>
                      <a:pt x="18" y="28"/>
                    </a:lnTo>
                    <a:lnTo>
                      <a:pt x="12" y="23"/>
                    </a:lnTo>
                    <a:lnTo>
                      <a:pt x="6" y="18"/>
                    </a:lnTo>
                    <a:lnTo>
                      <a:pt x="2" y="13"/>
                    </a:lnTo>
                    <a:lnTo>
                      <a:pt x="0" y="7"/>
                    </a:lnTo>
                    <a:lnTo>
                      <a:pt x="2" y="2"/>
                    </a:lnTo>
                    <a:lnTo>
                      <a:pt x="2" y="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42" name="Freeform 32">
                <a:extLst>
                  <a:ext uri="{FF2B5EF4-FFF2-40B4-BE49-F238E27FC236}">
                    <a16:creationId xmlns:a16="http://schemas.microsoft.com/office/drawing/2014/main" id="{A0AFEA21-C2A7-4CE8-A676-069CC82654DA}"/>
                  </a:ext>
                </a:extLst>
              </p:cNvPr>
              <p:cNvSpPr>
                <a:spLocks/>
              </p:cNvSpPr>
              <p:nvPr/>
            </p:nvSpPr>
            <p:spPr bwMode="auto">
              <a:xfrm>
                <a:off x="3753" y="3388"/>
                <a:ext cx="84" cy="59"/>
              </a:xfrm>
              <a:custGeom>
                <a:avLst/>
                <a:gdLst>
                  <a:gd name="T0" fmla="*/ 0 w 119"/>
                  <a:gd name="T1" fmla="*/ 0 h 98"/>
                  <a:gd name="T2" fmla="*/ 0 w 119"/>
                  <a:gd name="T3" fmla="*/ 1 h 98"/>
                  <a:gd name="T4" fmla="*/ 1 w 119"/>
                  <a:gd name="T5" fmla="*/ 1 h 98"/>
                  <a:gd name="T6" fmla="*/ 1 w 119"/>
                  <a:gd name="T7" fmla="*/ 1 h 98"/>
                  <a:gd name="T8" fmla="*/ 1 w 119"/>
                  <a:gd name="T9" fmla="*/ 1 h 98"/>
                  <a:gd name="T10" fmla="*/ 1 w 119"/>
                  <a:gd name="T11" fmla="*/ 1 h 98"/>
                  <a:gd name="T12" fmla="*/ 1 w 119"/>
                  <a:gd name="T13" fmla="*/ 1 h 98"/>
                  <a:gd name="T14" fmla="*/ 1 w 119"/>
                  <a:gd name="T15" fmla="*/ 1 h 98"/>
                  <a:gd name="T16" fmla="*/ 1 w 119"/>
                  <a:gd name="T17" fmla="*/ 1 h 98"/>
                  <a:gd name="T18" fmla="*/ 1 w 119"/>
                  <a:gd name="T19" fmla="*/ 1 h 98"/>
                  <a:gd name="T20" fmla="*/ 1 w 119"/>
                  <a:gd name="T21" fmla="*/ 1 h 98"/>
                  <a:gd name="T22" fmla="*/ 1 w 119"/>
                  <a:gd name="T23" fmla="*/ 1 h 98"/>
                  <a:gd name="T24" fmla="*/ 1 w 119"/>
                  <a:gd name="T25" fmla="*/ 1 h 98"/>
                  <a:gd name="T26" fmla="*/ 1 w 119"/>
                  <a:gd name="T27" fmla="*/ 1 h 98"/>
                  <a:gd name="T28" fmla="*/ 1 w 119"/>
                  <a:gd name="T29" fmla="*/ 1 h 98"/>
                  <a:gd name="T30" fmla="*/ 1 w 119"/>
                  <a:gd name="T31" fmla="*/ 1 h 98"/>
                  <a:gd name="T32" fmla="*/ 1 w 119"/>
                  <a:gd name="T33" fmla="*/ 1 h 98"/>
                  <a:gd name="T34" fmla="*/ 1 w 119"/>
                  <a:gd name="T35" fmla="*/ 1 h 98"/>
                  <a:gd name="T36" fmla="*/ 1 w 119"/>
                  <a:gd name="T37" fmla="*/ 1 h 98"/>
                  <a:gd name="T38" fmla="*/ 1 w 119"/>
                  <a:gd name="T39" fmla="*/ 1 h 98"/>
                  <a:gd name="T40" fmla="*/ 1 w 119"/>
                  <a:gd name="T41" fmla="*/ 1 h 98"/>
                  <a:gd name="T42" fmla="*/ 1 w 119"/>
                  <a:gd name="T43" fmla="*/ 1 h 98"/>
                  <a:gd name="T44" fmla="*/ 1 w 119"/>
                  <a:gd name="T45" fmla="*/ 1 h 98"/>
                  <a:gd name="T46" fmla="*/ 1 w 119"/>
                  <a:gd name="T47" fmla="*/ 1 h 98"/>
                  <a:gd name="T48" fmla="*/ 1 w 119"/>
                  <a:gd name="T49" fmla="*/ 1 h 98"/>
                  <a:gd name="T50" fmla="*/ 1 w 119"/>
                  <a:gd name="T51" fmla="*/ 1 h 98"/>
                  <a:gd name="T52" fmla="*/ 1 w 119"/>
                  <a:gd name="T53" fmla="*/ 1 h 98"/>
                  <a:gd name="T54" fmla="*/ 1 w 119"/>
                  <a:gd name="T55" fmla="*/ 1 h 98"/>
                  <a:gd name="T56" fmla="*/ 1 w 119"/>
                  <a:gd name="T57" fmla="*/ 1 h 98"/>
                  <a:gd name="T58" fmla="*/ 1 w 119"/>
                  <a:gd name="T59" fmla="*/ 1 h 98"/>
                  <a:gd name="T60" fmla="*/ 1 w 119"/>
                  <a:gd name="T61" fmla="*/ 1 h 98"/>
                  <a:gd name="T62" fmla="*/ 1 w 119"/>
                  <a:gd name="T63" fmla="*/ 1 h 98"/>
                  <a:gd name="T64" fmla="*/ 1 w 119"/>
                  <a:gd name="T65" fmla="*/ 1 h 98"/>
                  <a:gd name="T66" fmla="*/ 1 w 119"/>
                  <a:gd name="T67" fmla="*/ 1 h 98"/>
                  <a:gd name="T68" fmla="*/ 1 w 119"/>
                  <a:gd name="T69" fmla="*/ 1 h 98"/>
                  <a:gd name="T70" fmla="*/ 1 w 119"/>
                  <a:gd name="T71" fmla="*/ 1 h 98"/>
                  <a:gd name="T72" fmla="*/ 0 w 119"/>
                  <a:gd name="T73" fmla="*/ 0 h 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19"/>
                  <a:gd name="T112" fmla="*/ 0 h 98"/>
                  <a:gd name="T113" fmla="*/ 119 w 119"/>
                  <a:gd name="T114" fmla="*/ 98 h 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19" h="98">
                    <a:moveTo>
                      <a:pt x="0" y="0"/>
                    </a:moveTo>
                    <a:lnTo>
                      <a:pt x="0" y="4"/>
                    </a:lnTo>
                    <a:lnTo>
                      <a:pt x="2" y="11"/>
                    </a:lnTo>
                    <a:lnTo>
                      <a:pt x="6" y="21"/>
                    </a:lnTo>
                    <a:lnTo>
                      <a:pt x="10" y="30"/>
                    </a:lnTo>
                    <a:lnTo>
                      <a:pt x="15" y="35"/>
                    </a:lnTo>
                    <a:lnTo>
                      <a:pt x="19" y="37"/>
                    </a:lnTo>
                    <a:lnTo>
                      <a:pt x="23" y="39"/>
                    </a:lnTo>
                    <a:lnTo>
                      <a:pt x="29" y="46"/>
                    </a:lnTo>
                    <a:lnTo>
                      <a:pt x="35" y="53"/>
                    </a:lnTo>
                    <a:lnTo>
                      <a:pt x="41" y="58"/>
                    </a:lnTo>
                    <a:lnTo>
                      <a:pt x="49" y="63"/>
                    </a:lnTo>
                    <a:lnTo>
                      <a:pt x="58" y="70"/>
                    </a:lnTo>
                    <a:lnTo>
                      <a:pt x="68" y="77"/>
                    </a:lnTo>
                    <a:lnTo>
                      <a:pt x="78" y="82"/>
                    </a:lnTo>
                    <a:lnTo>
                      <a:pt x="86" y="86"/>
                    </a:lnTo>
                    <a:lnTo>
                      <a:pt x="92" y="89"/>
                    </a:lnTo>
                    <a:lnTo>
                      <a:pt x="100" y="94"/>
                    </a:lnTo>
                    <a:lnTo>
                      <a:pt x="111" y="98"/>
                    </a:lnTo>
                    <a:lnTo>
                      <a:pt x="119" y="98"/>
                    </a:lnTo>
                    <a:lnTo>
                      <a:pt x="119" y="91"/>
                    </a:lnTo>
                    <a:lnTo>
                      <a:pt x="111" y="81"/>
                    </a:lnTo>
                    <a:lnTo>
                      <a:pt x="101" y="72"/>
                    </a:lnTo>
                    <a:lnTo>
                      <a:pt x="94" y="67"/>
                    </a:lnTo>
                    <a:lnTo>
                      <a:pt x="92" y="65"/>
                    </a:lnTo>
                    <a:lnTo>
                      <a:pt x="90" y="60"/>
                    </a:lnTo>
                    <a:lnTo>
                      <a:pt x="84" y="51"/>
                    </a:lnTo>
                    <a:lnTo>
                      <a:pt x="74" y="41"/>
                    </a:lnTo>
                    <a:lnTo>
                      <a:pt x="64" y="39"/>
                    </a:lnTo>
                    <a:lnTo>
                      <a:pt x="56" y="39"/>
                    </a:lnTo>
                    <a:lnTo>
                      <a:pt x="55" y="35"/>
                    </a:lnTo>
                    <a:lnTo>
                      <a:pt x="53" y="30"/>
                    </a:lnTo>
                    <a:lnTo>
                      <a:pt x="47" y="23"/>
                    </a:lnTo>
                    <a:lnTo>
                      <a:pt x="37" y="16"/>
                    </a:lnTo>
                    <a:lnTo>
                      <a:pt x="23" y="9"/>
                    </a:lnTo>
                    <a:lnTo>
                      <a:pt x="10" y="2"/>
                    </a:lnTo>
                    <a:lnTo>
                      <a:pt x="0" y="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43" name="Freeform 33">
                <a:extLst>
                  <a:ext uri="{FF2B5EF4-FFF2-40B4-BE49-F238E27FC236}">
                    <a16:creationId xmlns:a16="http://schemas.microsoft.com/office/drawing/2014/main" id="{4D32B6DE-84E9-4314-9368-4929EBF6A672}"/>
                  </a:ext>
                </a:extLst>
              </p:cNvPr>
              <p:cNvSpPr>
                <a:spLocks/>
              </p:cNvSpPr>
              <p:nvPr/>
            </p:nvSpPr>
            <p:spPr bwMode="auto">
              <a:xfrm>
                <a:off x="3584" y="3319"/>
                <a:ext cx="129" cy="112"/>
              </a:xfrm>
              <a:custGeom>
                <a:avLst/>
                <a:gdLst>
                  <a:gd name="T0" fmla="*/ 1 w 186"/>
                  <a:gd name="T1" fmla="*/ 1 h 188"/>
                  <a:gd name="T2" fmla="*/ 1 w 186"/>
                  <a:gd name="T3" fmla="*/ 0 h 188"/>
                  <a:gd name="T4" fmla="*/ 1 w 186"/>
                  <a:gd name="T5" fmla="*/ 1 h 188"/>
                  <a:gd name="T6" fmla="*/ 1 w 186"/>
                  <a:gd name="T7" fmla="*/ 1 h 188"/>
                  <a:gd name="T8" fmla="*/ 0 w 186"/>
                  <a:gd name="T9" fmla="*/ 1 h 188"/>
                  <a:gd name="T10" fmla="*/ 1 w 186"/>
                  <a:gd name="T11" fmla="*/ 1 h 188"/>
                  <a:gd name="T12" fmla="*/ 1 w 186"/>
                  <a:gd name="T13" fmla="*/ 1 h 188"/>
                  <a:gd name="T14" fmla="*/ 1 w 186"/>
                  <a:gd name="T15" fmla="*/ 1 h 188"/>
                  <a:gd name="T16" fmla="*/ 1 w 186"/>
                  <a:gd name="T17" fmla="*/ 1 h 188"/>
                  <a:gd name="T18" fmla="*/ 1 w 186"/>
                  <a:gd name="T19" fmla="*/ 1 h 188"/>
                  <a:gd name="T20" fmla="*/ 1 w 186"/>
                  <a:gd name="T21" fmla="*/ 1 h 188"/>
                  <a:gd name="T22" fmla="*/ 1 w 186"/>
                  <a:gd name="T23" fmla="*/ 1 h 188"/>
                  <a:gd name="T24" fmla="*/ 1 w 186"/>
                  <a:gd name="T25" fmla="*/ 1 h 188"/>
                  <a:gd name="T26" fmla="*/ 1 w 186"/>
                  <a:gd name="T27" fmla="*/ 1 h 188"/>
                  <a:gd name="T28" fmla="*/ 1 w 186"/>
                  <a:gd name="T29" fmla="*/ 1 h 188"/>
                  <a:gd name="T30" fmla="*/ 1 w 186"/>
                  <a:gd name="T31" fmla="*/ 1 h 188"/>
                  <a:gd name="T32" fmla="*/ 1 w 186"/>
                  <a:gd name="T33" fmla="*/ 1 h 188"/>
                  <a:gd name="T34" fmla="*/ 1 w 186"/>
                  <a:gd name="T35" fmla="*/ 1 h 188"/>
                  <a:gd name="T36" fmla="*/ 1 w 186"/>
                  <a:gd name="T37" fmla="*/ 1 h 188"/>
                  <a:gd name="T38" fmla="*/ 1 w 186"/>
                  <a:gd name="T39" fmla="*/ 1 h 188"/>
                  <a:gd name="T40" fmla="*/ 1 w 186"/>
                  <a:gd name="T41" fmla="*/ 1 h 188"/>
                  <a:gd name="T42" fmla="*/ 1 w 186"/>
                  <a:gd name="T43" fmla="*/ 1 h 188"/>
                  <a:gd name="T44" fmla="*/ 1 w 186"/>
                  <a:gd name="T45" fmla="*/ 1 h 188"/>
                  <a:gd name="T46" fmla="*/ 1 w 186"/>
                  <a:gd name="T47" fmla="*/ 1 h 188"/>
                  <a:gd name="T48" fmla="*/ 1 w 186"/>
                  <a:gd name="T49" fmla="*/ 1 h 188"/>
                  <a:gd name="T50" fmla="*/ 1 w 186"/>
                  <a:gd name="T51" fmla="*/ 1 h 188"/>
                  <a:gd name="T52" fmla="*/ 1 w 186"/>
                  <a:gd name="T53" fmla="*/ 1 h 188"/>
                  <a:gd name="T54" fmla="*/ 1 w 186"/>
                  <a:gd name="T55" fmla="*/ 1 h 188"/>
                  <a:gd name="T56" fmla="*/ 1 w 186"/>
                  <a:gd name="T57" fmla="*/ 1 h 188"/>
                  <a:gd name="T58" fmla="*/ 1 w 186"/>
                  <a:gd name="T59" fmla="*/ 1 h 188"/>
                  <a:gd name="T60" fmla="*/ 1 w 186"/>
                  <a:gd name="T61" fmla="*/ 1 h 188"/>
                  <a:gd name="T62" fmla="*/ 1 w 186"/>
                  <a:gd name="T63" fmla="*/ 1 h 18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86"/>
                  <a:gd name="T97" fmla="*/ 0 h 188"/>
                  <a:gd name="T98" fmla="*/ 186 w 186"/>
                  <a:gd name="T99" fmla="*/ 188 h 18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86" h="188">
                    <a:moveTo>
                      <a:pt x="28" y="10"/>
                    </a:moveTo>
                    <a:lnTo>
                      <a:pt x="24" y="9"/>
                    </a:lnTo>
                    <a:lnTo>
                      <a:pt x="16" y="3"/>
                    </a:lnTo>
                    <a:lnTo>
                      <a:pt x="6" y="0"/>
                    </a:lnTo>
                    <a:lnTo>
                      <a:pt x="2" y="2"/>
                    </a:lnTo>
                    <a:lnTo>
                      <a:pt x="2" y="9"/>
                    </a:lnTo>
                    <a:lnTo>
                      <a:pt x="2" y="14"/>
                    </a:lnTo>
                    <a:lnTo>
                      <a:pt x="2" y="17"/>
                    </a:lnTo>
                    <a:lnTo>
                      <a:pt x="2" y="19"/>
                    </a:lnTo>
                    <a:lnTo>
                      <a:pt x="0" y="21"/>
                    </a:lnTo>
                    <a:lnTo>
                      <a:pt x="0" y="22"/>
                    </a:lnTo>
                    <a:lnTo>
                      <a:pt x="2" y="26"/>
                    </a:lnTo>
                    <a:lnTo>
                      <a:pt x="8" y="28"/>
                    </a:lnTo>
                    <a:lnTo>
                      <a:pt x="18" y="28"/>
                    </a:lnTo>
                    <a:lnTo>
                      <a:pt x="28" y="26"/>
                    </a:lnTo>
                    <a:lnTo>
                      <a:pt x="33" y="28"/>
                    </a:lnTo>
                    <a:lnTo>
                      <a:pt x="35" y="36"/>
                    </a:lnTo>
                    <a:lnTo>
                      <a:pt x="37" y="47"/>
                    </a:lnTo>
                    <a:lnTo>
                      <a:pt x="41" y="54"/>
                    </a:lnTo>
                    <a:lnTo>
                      <a:pt x="47" y="59"/>
                    </a:lnTo>
                    <a:lnTo>
                      <a:pt x="59" y="66"/>
                    </a:lnTo>
                    <a:lnTo>
                      <a:pt x="73" y="76"/>
                    </a:lnTo>
                    <a:lnTo>
                      <a:pt x="86" y="92"/>
                    </a:lnTo>
                    <a:lnTo>
                      <a:pt x="100" y="109"/>
                    </a:lnTo>
                    <a:lnTo>
                      <a:pt x="108" y="123"/>
                    </a:lnTo>
                    <a:lnTo>
                      <a:pt x="118" y="134"/>
                    </a:lnTo>
                    <a:lnTo>
                      <a:pt x="127" y="144"/>
                    </a:lnTo>
                    <a:lnTo>
                      <a:pt x="137" y="153"/>
                    </a:lnTo>
                    <a:lnTo>
                      <a:pt x="145" y="162"/>
                    </a:lnTo>
                    <a:lnTo>
                      <a:pt x="151" y="170"/>
                    </a:lnTo>
                    <a:lnTo>
                      <a:pt x="157" y="179"/>
                    </a:lnTo>
                    <a:lnTo>
                      <a:pt x="163" y="186"/>
                    </a:lnTo>
                    <a:lnTo>
                      <a:pt x="168" y="188"/>
                    </a:lnTo>
                    <a:lnTo>
                      <a:pt x="176" y="186"/>
                    </a:lnTo>
                    <a:lnTo>
                      <a:pt x="182" y="184"/>
                    </a:lnTo>
                    <a:lnTo>
                      <a:pt x="186" y="179"/>
                    </a:lnTo>
                    <a:lnTo>
                      <a:pt x="182" y="172"/>
                    </a:lnTo>
                    <a:lnTo>
                      <a:pt x="176" y="162"/>
                    </a:lnTo>
                    <a:lnTo>
                      <a:pt x="166" y="151"/>
                    </a:lnTo>
                    <a:lnTo>
                      <a:pt x="159" y="141"/>
                    </a:lnTo>
                    <a:lnTo>
                      <a:pt x="151" y="136"/>
                    </a:lnTo>
                    <a:lnTo>
                      <a:pt x="145" y="132"/>
                    </a:lnTo>
                    <a:lnTo>
                      <a:pt x="141" y="130"/>
                    </a:lnTo>
                    <a:lnTo>
                      <a:pt x="137" y="127"/>
                    </a:lnTo>
                    <a:lnTo>
                      <a:pt x="135" y="123"/>
                    </a:lnTo>
                    <a:lnTo>
                      <a:pt x="135" y="118"/>
                    </a:lnTo>
                    <a:lnTo>
                      <a:pt x="133" y="113"/>
                    </a:lnTo>
                    <a:lnTo>
                      <a:pt x="127" y="109"/>
                    </a:lnTo>
                    <a:lnTo>
                      <a:pt x="119" y="103"/>
                    </a:lnTo>
                    <a:lnTo>
                      <a:pt x="110" y="92"/>
                    </a:lnTo>
                    <a:lnTo>
                      <a:pt x="100" y="78"/>
                    </a:lnTo>
                    <a:lnTo>
                      <a:pt x="90" y="68"/>
                    </a:lnTo>
                    <a:lnTo>
                      <a:pt x="78" y="61"/>
                    </a:lnTo>
                    <a:lnTo>
                      <a:pt x="69" y="59"/>
                    </a:lnTo>
                    <a:lnTo>
                      <a:pt x="61" y="56"/>
                    </a:lnTo>
                    <a:lnTo>
                      <a:pt x="57" y="52"/>
                    </a:lnTo>
                    <a:lnTo>
                      <a:pt x="55" y="45"/>
                    </a:lnTo>
                    <a:lnTo>
                      <a:pt x="53" y="36"/>
                    </a:lnTo>
                    <a:lnTo>
                      <a:pt x="47" y="29"/>
                    </a:lnTo>
                    <a:lnTo>
                      <a:pt x="39" y="22"/>
                    </a:lnTo>
                    <a:lnTo>
                      <a:pt x="29" y="19"/>
                    </a:lnTo>
                    <a:lnTo>
                      <a:pt x="24" y="15"/>
                    </a:lnTo>
                    <a:lnTo>
                      <a:pt x="24" y="12"/>
                    </a:lnTo>
                    <a:lnTo>
                      <a:pt x="26" y="10"/>
                    </a:lnTo>
                    <a:lnTo>
                      <a:pt x="28" y="1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44" name="Freeform 34">
                <a:extLst>
                  <a:ext uri="{FF2B5EF4-FFF2-40B4-BE49-F238E27FC236}">
                    <a16:creationId xmlns:a16="http://schemas.microsoft.com/office/drawing/2014/main" id="{2DC5278E-FAA3-474C-9147-D1782D6964B6}"/>
                  </a:ext>
                </a:extLst>
              </p:cNvPr>
              <p:cNvSpPr>
                <a:spLocks/>
              </p:cNvSpPr>
              <p:nvPr/>
            </p:nvSpPr>
            <p:spPr bwMode="auto">
              <a:xfrm>
                <a:off x="3416" y="3148"/>
                <a:ext cx="37" cy="38"/>
              </a:xfrm>
              <a:custGeom>
                <a:avLst/>
                <a:gdLst>
                  <a:gd name="T0" fmla="*/ 1 w 53"/>
                  <a:gd name="T1" fmla="*/ 0 h 65"/>
                  <a:gd name="T2" fmla="*/ 1 w 53"/>
                  <a:gd name="T3" fmla="*/ 1 h 65"/>
                  <a:gd name="T4" fmla="*/ 1 w 53"/>
                  <a:gd name="T5" fmla="*/ 1 h 65"/>
                  <a:gd name="T6" fmla="*/ 1 w 53"/>
                  <a:gd name="T7" fmla="*/ 1 h 65"/>
                  <a:gd name="T8" fmla="*/ 1 w 53"/>
                  <a:gd name="T9" fmla="*/ 1 h 65"/>
                  <a:gd name="T10" fmla="*/ 1 w 53"/>
                  <a:gd name="T11" fmla="*/ 1 h 65"/>
                  <a:gd name="T12" fmla="*/ 1 w 53"/>
                  <a:gd name="T13" fmla="*/ 1 h 65"/>
                  <a:gd name="T14" fmla="*/ 1 w 53"/>
                  <a:gd name="T15" fmla="*/ 1 h 65"/>
                  <a:gd name="T16" fmla="*/ 1 w 53"/>
                  <a:gd name="T17" fmla="*/ 1 h 65"/>
                  <a:gd name="T18" fmla="*/ 1 w 53"/>
                  <a:gd name="T19" fmla="*/ 1 h 65"/>
                  <a:gd name="T20" fmla="*/ 1 w 53"/>
                  <a:gd name="T21" fmla="*/ 1 h 65"/>
                  <a:gd name="T22" fmla="*/ 1 w 53"/>
                  <a:gd name="T23" fmla="*/ 1 h 65"/>
                  <a:gd name="T24" fmla="*/ 1 w 53"/>
                  <a:gd name="T25" fmla="*/ 1 h 65"/>
                  <a:gd name="T26" fmla="*/ 1 w 53"/>
                  <a:gd name="T27" fmla="*/ 1 h 65"/>
                  <a:gd name="T28" fmla="*/ 1 w 53"/>
                  <a:gd name="T29" fmla="*/ 1 h 65"/>
                  <a:gd name="T30" fmla="*/ 1 w 53"/>
                  <a:gd name="T31" fmla="*/ 1 h 65"/>
                  <a:gd name="T32" fmla="*/ 1 w 53"/>
                  <a:gd name="T33" fmla="*/ 1 h 65"/>
                  <a:gd name="T34" fmla="*/ 1 w 53"/>
                  <a:gd name="T35" fmla="*/ 1 h 65"/>
                  <a:gd name="T36" fmla="*/ 0 w 53"/>
                  <a:gd name="T37" fmla="*/ 1 h 65"/>
                  <a:gd name="T38" fmla="*/ 0 w 53"/>
                  <a:gd name="T39" fmla="*/ 1 h 65"/>
                  <a:gd name="T40" fmla="*/ 1 w 53"/>
                  <a:gd name="T41" fmla="*/ 0 h 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3"/>
                  <a:gd name="T64" fmla="*/ 0 h 65"/>
                  <a:gd name="T65" fmla="*/ 53 w 53"/>
                  <a:gd name="T66" fmla="*/ 65 h 6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3" h="65">
                    <a:moveTo>
                      <a:pt x="8" y="0"/>
                    </a:moveTo>
                    <a:lnTo>
                      <a:pt x="12" y="2"/>
                    </a:lnTo>
                    <a:lnTo>
                      <a:pt x="24" y="6"/>
                    </a:lnTo>
                    <a:lnTo>
                      <a:pt x="36" y="13"/>
                    </a:lnTo>
                    <a:lnTo>
                      <a:pt x="43" y="21"/>
                    </a:lnTo>
                    <a:lnTo>
                      <a:pt x="49" y="32"/>
                    </a:lnTo>
                    <a:lnTo>
                      <a:pt x="51" y="42"/>
                    </a:lnTo>
                    <a:lnTo>
                      <a:pt x="53" y="54"/>
                    </a:lnTo>
                    <a:lnTo>
                      <a:pt x="53" y="63"/>
                    </a:lnTo>
                    <a:lnTo>
                      <a:pt x="51" y="65"/>
                    </a:lnTo>
                    <a:lnTo>
                      <a:pt x="47" y="56"/>
                    </a:lnTo>
                    <a:lnTo>
                      <a:pt x="40" y="46"/>
                    </a:lnTo>
                    <a:lnTo>
                      <a:pt x="30" y="39"/>
                    </a:lnTo>
                    <a:lnTo>
                      <a:pt x="24" y="33"/>
                    </a:lnTo>
                    <a:lnTo>
                      <a:pt x="22" y="28"/>
                    </a:lnTo>
                    <a:lnTo>
                      <a:pt x="18" y="23"/>
                    </a:lnTo>
                    <a:lnTo>
                      <a:pt x="12" y="18"/>
                    </a:lnTo>
                    <a:lnTo>
                      <a:pt x="4" y="13"/>
                    </a:lnTo>
                    <a:lnTo>
                      <a:pt x="0" y="7"/>
                    </a:lnTo>
                    <a:lnTo>
                      <a:pt x="0" y="4"/>
                    </a:lnTo>
                    <a:lnTo>
                      <a:pt x="8" y="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45" name="Freeform 35">
                <a:extLst>
                  <a:ext uri="{FF2B5EF4-FFF2-40B4-BE49-F238E27FC236}">
                    <a16:creationId xmlns:a16="http://schemas.microsoft.com/office/drawing/2014/main" id="{C13B0C05-EE59-42D7-B815-85400558079D}"/>
                  </a:ext>
                </a:extLst>
              </p:cNvPr>
              <p:cNvSpPr>
                <a:spLocks/>
              </p:cNvSpPr>
              <p:nvPr/>
            </p:nvSpPr>
            <p:spPr bwMode="auto">
              <a:xfrm>
                <a:off x="3548" y="3207"/>
                <a:ext cx="22" cy="32"/>
              </a:xfrm>
              <a:custGeom>
                <a:avLst/>
                <a:gdLst>
                  <a:gd name="T0" fmla="*/ 1 w 32"/>
                  <a:gd name="T1" fmla="*/ 1 h 54"/>
                  <a:gd name="T2" fmla="*/ 1 w 32"/>
                  <a:gd name="T3" fmla="*/ 1 h 54"/>
                  <a:gd name="T4" fmla="*/ 1 w 32"/>
                  <a:gd name="T5" fmla="*/ 1 h 54"/>
                  <a:gd name="T6" fmla="*/ 0 w 32"/>
                  <a:gd name="T7" fmla="*/ 1 h 54"/>
                  <a:gd name="T8" fmla="*/ 0 w 32"/>
                  <a:gd name="T9" fmla="*/ 1 h 54"/>
                  <a:gd name="T10" fmla="*/ 1 w 32"/>
                  <a:gd name="T11" fmla="*/ 1 h 54"/>
                  <a:gd name="T12" fmla="*/ 1 w 32"/>
                  <a:gd name="T13" fmla="*/ 1 h 54"/>
                  <a:gd name="T14" fmla="*/ 1 w 32"/>
                  <a:gd name="T15" fmla="*/ 1 h 54"/>
                  <a:gd name="T16" fmla="*/ 0 w 32"/>
                  <a:gd name="T17" fmla="*/ 1 h 54"/>
                  <a:gd name="T18" fmla="*/ 1 w 32"/>
                  <a:gd name="T19" fmla="*/ 1 h 54"/>
                  <a:gd name="T20" fmla="*/ 1 w 32"/>
                  <a:gd name="T21" fmla="*/ 1 h 54"/>
                  <a:gd name="T22" fmla="*/ 1 w 32"/>
                  <a:gd name="T23" fmla="*/ 1 h 54"/>
                  <a:gd name="T24" fmla="*/ 1 w 32"/>
                  <a:gd name="T25" fmla="*/ 1 h 54"/>
                  <a:gd name="T26" fmla="*/ 1 w 32"/>
                  <a:gd name="T27" fmla="*/ 1 h 54"/>
                  <a:gd name="T28" fmla="*/ 1 w 32"/>
                  <a:gd name="T29" fmla="*/ 1 h 54"/>
                  <a:gd name="T30" fmla="*/ 1 w 32"/>
                  <a:gd name="T31" fmla="*/ 1 h 54"/>
                  <a:gd name="T32" fmla="*/ 1 w 32"/>
                  <a:gd name="T33" fmla="*/ 1 h 54"/>
                  <a:gd name="T34" fmla="*/ 1 w 32"/>
                  <a:gd name="T35" fmla="*/ 1 h 54"/>
                  <a:gd name="T36" fmla="*/ 1 w 32"/>
                  <a:gd name="T37" fmla="*/ 1 h 54"/>
                  <a:gd name="T38" fmla="*/ 1 w 32"/>
                  <a:gd name="T39" fmla="*/ 0 h 54"/>
                  <a:gd name="T40" fmla="*/ 1 w 32"/>
                  <a:gd name="T41" fmla="*/ 1 h 5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2"/>
                  <a:gd name="T64" fmla="*/ 0 h 54"/>
                  <a:gd name="T65" fmla="*/ 32 w 32"/>
                  <a:gd name="T66" fmla="*/ 54 h 5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2" h="54">
                    <a:moveTo>
                      <a:pt x="6" y="2"/>
                    </a:moveTo>
                    <a:lnTo>
                      <a:pt x="4" y="3"/>
                    </a:lnTo>
                    <a:lnTo>
                      <a:pt x="2" y="5"/>
                    </a:lnTo>
                    <a:lnTo>
                      <a:pt x="0" y="10"/>
                    </a:lnTo>
                    <a:lnTo>
                      <a:pt x="0" y="19"/>
                    </a:lnTo>
                    <a:lnTo>
                      <a:pt x="2" y="28"/>
                    </a:lnTo>
                    <a:lnTo>
                      <a:pt x="4" y="35"/>
                    </a:lnTo>
                    <a:lnTo>
                      <a:pt x="2" y="42"/>
                    </a:lnTo>
                    <a:lnTo>
                      <a:pt x="0" y="47"/>
                    </a:lnTo>
                    <a:lnTo>
                      <a:pt x="2" y="52"/>
                    </a:lnTo>
                    <a:lnTo>
                      <a:pt x="8" y="54"/>
                    </a:lnTo>
                    <a:lnTo>
                      <a:pt x="14" y="52"/>
                    </a:lnTo>
                    <a:lnTo>
                      <a:pt x="22" y="45"/>
                    </a:lnTo>
                    <a:lnTo>
                      <a:pt x="26" y="35"/>
                    </a:lnTo>
                    <a:lnTo>
                      <a:pt x="30" y="26"/>
                    </a:lnTo>
                    <a:lnTo>
                      <a:pt x="32" y="19"/>
                    </a:lnTo>
                    <a:lnTo>
                      <a:pt x="30" y="14"/>
                    </a:lnTo>
                    <a:lnTo>
                      <a:pt x="26" y="7"/>
                    </a:lnTo>
                    <a:lnTo>
                      <a:pt x="20" y="2"/>
                    </a:lnTo>
                    <a:lnTo>
                      <a:pt x="14" y="0"/>
                    </a:lnTo>
                    <a:lnTo>
                      <a:pt x="6" y="2"/>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46" name="Freeform 36">
                <a:extLst>
                  <a:ext uri="{FF2B5EF4-FFF2-40B4-BE49-F238E27FC236}">
                    <a16:creationId xmlns:a16="http://schemas.microsoft.com/office/drawing/2014/main" id="{32BBBBFF-1168-422A-883A-2F5F1DA0940E}"/>
                  </a:ext>
                </a:extLst>
              </p:cNvPr>
              <p:cNvSpPr>
                <a:spLocks/>
              </p:cNvSpPr>
              <p:nvPr/>
            </p:nvSpPr>
            <p:spPr bwMode="auto">
              <a:xfrm>
                <a:off x="4244" y="3672"/>
                <a:ext cx="206" cy="63"/>
              </a:xfrm>
              <a:custGeom>
                <a:avLst/>
                <a:gdLst>
                  <a:gd name="T0" fmla="*/ 1 w 296"/>
                  <a:gd name="T1" fmla="*/ 1 h 106"/>
                  <a:gd name="T2" fmla="*/ 1 w 296"/>
                  <a:gd name="T3" fmla="*/ 1 h 106"/>
                  <a:gd name="T4" fmla="*/ 1 w 296"/>
                  <a:gd name="T5" fmla="*/ 1 h 106"/>
                  <a:gd name="T6" fmla="*/ 1 w 296"/>
                  <a:gd name="T7" fmla="*/ 1 h 106"/>
                  <a:gd name="T8" fmla="*/ 1 w 296"/>
                  <a:gd name="T9" fmla="*/ 1 h 106"/>
                  <a:gd name="T10" fmla="*/ 1 w 296"/>
                  <a:gd name="T11" fmla="*/ 1 h 106"/>
                  <a:gd name="T12" fmla="*/ 1 w 296"/>
                  <a:gd name="T13" fmla="*/ 1 h 106"/>
                  <a:gd name="T14" fmla="*/ 1 w 296"/>
                  <a:gd name="T15" fmla="*/ 1 h 106"/>
                  <a:gd name="T16" fmla="*/ 1 w 296"/>
                  <a:gd name="T17" fmla="*/ 1 h 106"/>
                  <a:gd name="T18" fmla="*/ 1 w 296"/>
                  <a:gd name="T19" fmla="*/ 1 h 106"/>
                  <a:gd name="T20" fmla="*/ 1 w 296"/>
                  <a:gd name="T21" fmla="*/ 1 h 106"/>
                  <a:gd name="T22" fmla="*/ 1 w 296"/>
                  <a:gd name="T23" fmla="*/ 1 h 106"/>
                  <a:gd name="T24" fmla="*/ 1 w 296"/>
                  <a:gd name="T25" fmla="*/ 1 h 106"/>
                  <a:gd name="T26" fmla="*/ 1 w 296"/>
                  <a:gd name="T27" fmla="*/ 1 h 106"/>
                  <a:gd name="T28" fmla="*/ 1 w 296"/>
                  <a:gd name="T29" fmla="*/ 1 h 106"/>
                  <a:gd name="T30" fmla="*/ 1 w 296"/>
                  <a:gd name="T31" fmla="*/ 1 h 106"/>
                  <a:gd name="T32" fmla="*/ 1 w 296"/>
                  <a:gd name="T33" fmla="*/ 1 h 106"/>
                  <a:gd name="T34" fmla="*/ 1 w 296"/>
                  <a:gd name="T35" fmla="*/ 1 h 106"/>
                  <a:gd name="T36" fmla="*/ 1 w 296"/>
                  <a:gd name="T37" fmla="*/ 1 h 106"/>
                  <a:gd name="T38" fmla="*/ 1 w 296"/>
                  <a:gd name="T39" fmla="*/ 1 h 106"/>
                  <a:gd name="T40" fmla="*/ 1 w 296"/>
                  <a:gd name="T41" fmla="*/ 1 h 106"/>
                  <a:gd name="T42" fmla="*/ 0 w 296"/>
                  <a:gd name="T43" fmla="*/ 1 h 106"/>
                  <a:gd name="T44" fmla="*/ 1 w 296"/>
                  <a:gd name="T45" fmla="*/ 1 h 106"/>
                  <a:gd name="T46" fmla="*/ 1 w 296"/>
                  <a:gd name="T47" fmla="*/ 1 h 106"/>
                  <a:gd name="T48" fmla="*/ 1 w 296"/>
                  <a:gd name="T49" fmla="*/ 1 h 106"/>
                  <a:gd name="T50" fmla="*/ 1 w 296"/>
                  <a:gd name="T51" fmla="*/ 0 h 106"/>
                  <a:gd name="T52" fmla="*/ 1 w 296"/>
                  <a:gd name="T53" fmla="*/ 1 h 106"/>
                  <a:gd name="T54" fmla="*/ 1 w 296"/>
                  <a:gd name="T55" fmla="*/ 1 h 106"/>
                  <a:gd name="T56" fmla="*/ 1 w 296"/>
                  <a:gd name="T57" fmla="*/ 1 h 106"/>
                  <a:gd name="T58" fmla="*/ 1 w 296"/>
                  <a:gd name="T59" fmla="*/ 1 h 106"/>
                  <a:gd name="T60" fmla="*/ 1 w 296"/>
                  <a:gd name="T61" fmla="*/ 1 h 106"/>
                  <a:gd name="T62" fmla="*/ 1 w 296"/>
                  <a:gd name="T63" fmla="*/ 1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96"/>
                  <a:gd name="T97" fmla="*/ 0 h 106"/>
                  <a:gd name="T98" fmla="*/ 296 w 296"/>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96" h="106">
                    <a:moveTo>
                      <a:pt x="165" y="23"/>
                    </a:moveTo>
                    <a:lnTo>
                      <a:pt x="168" y="24"/>
                    </a:lnTo>
                    <a:lnTo>
                      <a:pt x="176" y="28"/>
                    </a:lnTo>
                    <a:lnTo>
                      <a:pt x="188" y="30"/>
                    </a:lnTo>
                    <a:lnTo>
                      <a:pt x="204" y="28"/>
                    </a:lnTo>
                    <a:lnTo>
                      <a:pt x="219" y="26"/>
                    </a:lnTo>
                    <a:lnTo>
                      <a:pt x="231" y="28"/>
                    </a:lnTo>
                    <a:lnTo>
                      <a:pt x="241" y="31"/>
                    </a:lnTo>
                    <a:lnTo>
                      <a:pt x="253" y="38"/>
                    </a:lnTo>
                    <a:lnTo>
                      <a:pt x="266" y="45"/>
                    </a:lnTo>
                    <a:lnTo>
                      <a:pt x="282" y="52"/>
                    </a:lnTo>
                    <a:lnTo>
                      <a:pt x="294" y="61"/>
                    </a:lnTo>
                    <a:lnTo>
                      <a:pt x="296" y="73"/>
                    </a:lnTo>
                    <a:lnTo>
                      <a:pt x="288" y="84"/>
                    </a:lnTo>
                    <a:lnTo>
                      <a:pt x="278" y="87"/>
                    </a:lnTo>
                    <a:lnTo>
                      <a:pt x="266" y="92"/>
                    </a:lnTo>
                    <a:lnTo>
                      <a:pt x="255" y="97"/>
                    </a:lnTo>
                    <a:lnTo>
                      <a:pt x="249" y="101"/>
                    </a:lnTo>
                    <a:lnTo>
                      <a:pt x="243" y="103"/>
                    </a:lnTo>
                    <a:lnTo>
                      <a:pt x="237" y="104"/>
                    </a:lnTo>
                    <a:lnTo>
                      <a:pt x="229" y="104"/>
                    </a:lnTo>
                    <a:lnTo>
                      <a:pt x="221" y="104"/>
                    </a:lnTo>
                    <a:lnTo>
                      <a:pt x="213" y="103"/>
                    </a:lnTo>
                    <a:lnTo>
                      <a:pt x="206" y="103"/>
                    </a:lnTo>
                    <a:lnTo>
                      <a:pt x="196" y="103"/>
                    </a:lnTo>
                    <a:lnTo>
                      <a:pt x="180" y="103"/>
                    </a:lnTo>
                    <a:lnTo>
                      <a:pt x="170" y="103"/>
                    </a:lnTo>
                    <a:lnTo>
                      <a:pt x="161" y="103"/>
                    </a:lnTo>
                    <a:lnTo>
                      <a:pt x="147" y="104"/>
                    </a:lnTo>
                    <a:lnTo>
                      <a:pt x="137" y="106"/>
                    </a:lnTo>
                    <a:lnTo>
                      <a:pt x="127" y="106"/>
                    </a:lnTo>
                    <a:lnTo>
                      <a:pt x="116" y="106"/>
                    </a:lnTo>
                    <a:lnTo>
                      <a:pt x="106" y="104"/>
                    </a:lnTo>
                    <a:lnTo>
                      <a:pt x="96" y="103"/>
                    </a:lnTo>
                    <a:lnTo>
                      <a:pt x="86" y="101"/>
                    </a:lnTo>
                    <a:lnTo>
                      <a:pt x="76" y="99"/>
                    </a:lnTo>
                    <a:lnTo>
                      <a:pt x="69" y="96"/>
                    </a:lnTo>
                    <a:lnTo>
                      <a:pt x="55" y="85"/>
                    </a:lnTo>
                    <a:lnTo>
                      <a:pt x="41" y="73"/>
                    </a:lnTo>
                    <a:lnTo>
                      <a:pt x="30" y="63"/>
                    </a:lnTo>
                    <a:lnTo>
                      <a:pt x="18" y="61"/>
                    </a:lnTo>
                    <a:lnTo>
                      <a:pt x="8" y="59"/>
                    </a:lnTo>
                    <a:lnTo>
                      <a:pt x="2" y="56"/>
                    </a:lnTo>
                    <a:lnTo>
                      <a:pt x="0" y="49"/>
                    </a:lnTo>
                    <a:lnTo>
                      <a:pt x="6" y="40"/>
                    </a:lnTo>
                    <a:lnTo>
                      <a:pt x="16" y="35"/>
                    </a:lnTo>
                    <a:lnTo>
                      <a:pt x="20" y="30"/>
                    </a:lnTo>
                    <a:lnTo>
                      <a:pt x="20" y="26"/>
                    </a:lnTo>
                    <a:lnTo>
                      <a:pt x="18" y="21"/>
                    </a:lnTo>
                    <a:lnTo>
                      <a:pt x="16" y="14"/>
                    </a:lnTo>
                    <a:lnTo>
                      <a:pt x="18" y="5"/>
                    </a:lnTo>
                    <a:lnTo>
                      <a:pt x="22" y="0"/>
                    </a:lnTo>
                    <a:lnTo>
                      <a:pt x="30" y="2"/>
                    </a:lnTo>
                    <a:lnTo>
                      <a:pt x="37" y="7"/>
                    </a:lnTo>
                    <a:lnTo>
                      <a:pt x="45" y="10"/>
                    </a:lnTo>
                    <a:lnTo>
                      <a:pt x="51" y="12"/>
                    </a:lnTo>
                    <a:lnTo>
                      <a:pt x="59" y="10"/>
                    </a:lnTo>
                    <a:lnTo>
                      <a:pt x="65" y="10"/>
                    </a:lnTo>
                    <a:lnTo>
                      <a:pt x="76" y="10"/>
                    </a:lnTo>
                    <a:lnTo>
                      <a:pt x="90" y="10"/>
                    </a:lnTo>
                    <a:lnTo>
                      <a:pt x="106" y="10"/>
                    </a:lnTo>
                    <a:lnTo>
                      <a:pt x="121" y="12"/>
                    </a:lnTo>
                    <a:lnTo>
                      <a:pt x="139" y="16"/>
                    </a:lnTo>
                    <a:lnTo>
                      <a:pt x="153" y="19"/>
                    </a:lnTo>
                    <a:lnTo>
                      <a:pt x="165" y="23"/>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47" name="Freeform 37">
                <a:extLst>
                  <a:ext uri="{FF2B5EF4-FFF2-40B4-BE49-F238E27FC236}">
                    <a16:creationId xmlns:a16="http://schemas.microsoft.com/office/drawing/2014/main" id="{72F808F5-3645-4D09-94E4-9357CB07222E}"/>
                  </a:ext>
                </a:extLst>
              </p:cNvPr>
              <p:cNvSpPr>
                <a:spLocks/>
              </p:cNvSpPr>
              <p:nvPr/>
            </p:nvSpPr>
            <p:spPr bwMode="auto">
              <a:xfrm>
                <a:off x="4148" y="3663"/>
                <a:ext cx="88" cy="39"/>
              </a:xfrm>
              <a:custGeom>
                <a:avLst/>
                <a:gdLst>
                  <a:gd name="T0" fmla="*/ 1 w 127"/>
                  <a:gd name="T1" fmla="*/ 1 h 64"/>
                  <a:gd name="T2" fmla="*/ 1 w 127"/>
                  <a:gd name="T3" fmla="*/ 1 h 64"/>
                  <a:gd name="T4" fmla="*/ 1 w 127"/>
                  <a:gd name="T5" fmla="*/ 1 h 64"/>
                  <a:gd name="T6" fmla="*/ 1 w 127"/>
                  <a:gd name="T7" fmla="*/ 1 h 64"/>
                  <a:gd name="T8" fmla="*/ 1 w 127"/>
                  <a:gd name="T9" fmla="*/ 1 h 64"/>
                  <a:gd name="T10" fmla="*/ 1 w 127"/>
                  <a:gd name="T11" fmla="*/ 1 h 64"/>
                  <a:gd name="T12" fmla="*/ 1 w 127"/>
                  <a:gd name="T13" fmla="*/ 1 h 64"/>
                  <a:gd name="T14" fmla="*/ 1 w 127"/>
                  <a:gd name="T15" fmla="*/ 1 h 64"/>
                  <a:gd name="T16" fmla="*/ 1 w 127"/>
                  <a:gd name="T17" fmla="*/ 1 h 64"/>
                  <a:gd name="T18" fmla="*/ 1 w 127"/>
                  <a:gd name="T19" fmla="*/ 1 h 64"/>
                  <a:gd name="T20" fmla="*/ 1 w 127"/>
                  <a:gd name="T21" fmla="*/ 1 h 64"/>
                  <a:gd name="T22" fmla="*/ 1 w 127"/>
                  <a:gd name="T23" fmla="*/ 0 h 64"/>
                  <a:gd name="T24" fmla="*/ 1 w 127"/>
                  <a:gd name="T25" fmla="*/ 1 h 64"/>
                  <a:gd name="T26" fmla="*/ 0 w 127"/>
                  <a:gd name="T27" fmla="*/ 1 h 64"/>
                  <a:gd name="T28" fmla="*/ 1 w 127"/>
                  <a:gd name="T29" fmla="*/ 1 h 64"/>
                  <a:gd name="T30" fmla="*/ 1 w 127"/>
                  <a:gd name="T31" fmla="*/ 1 h 64"/>
                  <a:gd name="T32" fmla="*/ 1 w 127"/>
                  <a:gd name="T33" fmla="*/ 1 h 64"/>
                  <a:gd name="T34" fmla="*/ 1 w 127"/>
                  <a:gd name="T35" fmla="*/ 1 h 64"/>
                  <a:gd name="T36" fmla="*/ 1 w 127"/>
                  <a:gd name="T37" fmla="*/ 1 h 64"/>
                  <a:gd name="T38" fmla="*/ 1 w 127"/>
                  <a:gd name="T39" fmla="*/ 1 h 64"/>
                  <a:gd name="T40" fmla="*/ 1 w 127"/>
                  <a:gd name="T41" fmla="*/ 1 h 64"/>
                  <a:gd name="T42" fmla="*/ 1 w 127"/>
                  <a:gd name="T43" fmla="*/ 1 h 64"/>
                  <a:gd name="T44" fmla="*/ 1 w 127"/>
                  <a:gd name="T45" fmla="*/ 1 h 64"/>
                  <a:gd name="T46" fmla="*/ 1 w 127"/>
                  <a:gd name="T47" fmla="*/ 1 h 64"/>
                  <a:gd name="T48" fmla="*/ 1 w 127"/>
                  <a:gd name="T49" fmla="*/ 1 h 64"/>
                  <a:gd name="T50" fmla="*/ 1 w 127"/>
                  <a:gd name="T51" fmla="*/ 1 h 64"/>
                  <a:gd name="T52" fmla="*/ 1 w 127"/>
                  <a:gd name="T53" fmla="*/ 1 h 64"/>
                  <a:gd name="T54" fmla="*/ 1 w 127"/>
                  <a:gd name="T55" fmla="*/ 1 h 64"/>
                  <a:gd name="T56" fmla="*/ 1 w 127"/>
                  <a:gd name="T57" fmla="*/ 1 h 6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27"/>
                  <a:gd name="T88" fmla="*/ 0 h 64"/>
                  <a:gd name="T89" fmla="*/ 127 w 127"/>
                  <a:gd name="T90" fmla="*/ 64 h 6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27" h="64">
                    <a:moveTo>
                      <a:pt x="127" y="64"/>
                    </a:moveTo>
                    <a:lnTo>
                      <a:pt x="127" y="63"/>
                    </a:lnTo>
                    <a:lnTo>
                      <a:pt x="125" y="56"/>
                    </a:lnTo>
                    <a:lnTo>
                      <a:pt x="118" y="47"/>
                    </a:lnTo>
                    <a:lnTo>
                      <a:pt x="102" y="35"/>
                    </a:lnTo>
                    <a:lnTo>
                      <a:pt x="82" y="24"/>
                    </a:lnTo>
                    <a:lnTo>
                      <a:pt x="73" y="19"/>
                    </a:lnTo>
                    <a:lnTo>
                      <a:pt x="63" y="14"/>
                    </a:lnTo>
                    <a:lnTo>
                      <a:pt x="55" y="11"/>
                    </a:lnTo>
                    <a:lnTo>
                      <a:pt x="43" y="5"/>
                    </a:lnTo>
                    <a:lnTo>
                      <a:pt x="32" y="2"/>
                    </a:lnTo>
                    <a:lnTo>
                      <a:pt x="20" y="0"/>
                    </a:lnTo>
                    <a:lnTo>
                      <a:pt x="6" y="2"/>
                    </a:lnTo>
                    <a:lnTo>
                      <a:pt x="0" y="9"/>
                    </a:lnTo>
                    <a:lnTo>
                      <a:pt x="4" y="17"/>
                    </a:lnTo>
                    <a:lnTo>
                      <a:pt x="14" y="24"/>
                    </a:lnTo>
                    <a:lnTo>
                      <a:pt x="26" y="28"/>
                    </a:lnTo>
                    <a:lnTo>
                      <a:pt x="35" y="28"/>
                    </a:lnTo>
                    <a:lnTo>
                      <a:pt x="43" y="30"/>
                    </a:lnTo>
                    <a:lnTo>
                      <a:pt x="49" y="33"/>
                    </a:lnTo>
                    <a:lnTo>
                      <a:pt x="57" y="40"/>
                    </a:lnTo>
                    <a:lnTo>
                      <a:pt x="65" y="44"/>
                    </a:lnTo>
                    <a:lnTo>
                      <a:pt x="75" y="44"/>
                    </a:lnTo>
                    <a:lnTo>
                      <a:pt x="82" y="44"/>
                    </a:lnTo>
                    <a:lnTo>
                      <a:pt x="90" y="49"/>
                    </a:lnTo>
                    <a:lnTo>
                      <a:pt x="102" y="58"/>
                    </a:lnTo>
                    <a:lnTo>
                      <a:pt x="114" y="61"/>
                    </a:lnTo>
                    <a:lnTo>
                      <a:pt x="124" y="64"/>
                    </a:lnTo>
                    <a:lnTo>
                      <a:pt x="127" y="64"/>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48" name="Freeform 38">
                <a:extLst>
                  <a:ext uri="{FF2B5EF4-FFF2-40B4-BE49-F238E27FC236}">
                    <a16:creationId xmlns:a16="http://schemas.microsoft.com/office/drawing/2014/main" id="{B4C7AFFA-C5B6-4585-B30B-4EF121613114}"/>
                  </a:ext>
                </a:extLst>
              </p:cNvPr>
              <p:cNvSpPr>
                <a:spLocks/>
              </p:cNvSpPr>
              <p:nvPr/>
            </p:nvSpPr>
            <p:spPr bwMode="auto">
              <a:xfrm>
                <a:off x="4091" y="3810"/>
                <a:ext cx="82" cy="39"/>
              </a:xfrm>
              <a:custGeom>
                <a:avLst/>
                <a:gdLst>
                  <a:gd name="T0" fmla="*/ 1 w 119"/>
                  <a:gd name="T1" fmla="*/ 1 h 64"/>
                  <a:gd name="T2" fmla="*/ 1 w 119"/>
                  <a:gd name="T3" fmla="*/ 1 h 64"/>
                  <a:gd name="T4" fmla="*/ 1 w 119"/>
                  <a:gd name="T5" fmla="*/ 1 h 64"/>
                  <a:gd name="T6" fmla="*/ 1 w 119"/>
                  <a:gd name="T7" fmla="*/ 1 h 64"/>
                  <a:gd name="T8" fmla="*/ 1 w 119"/>
                  <a:gd name="T9" fmla="*/ 1 h 64"/>
                  <a:gd name="T10" fmla="*/ 1 w 119"/>
                  <a:gd name="T11" fmla="*/ 1 h 64"/>
                  <a:gd name="T12" fmla="*/ 1 w 119"/>
                  <a:gd name="T13" fmla="*/ 1 h 64"/>
                  <a:gd name="T14" fmla="*/ 1 w 119"/>
                  <a:gd name="T15" fmla="*/ 0 h 64"/>
                  <a:gd name="T16" fmla="*/ 1 w 119"/>
                  <a:gd name="T17" fmla="*/ 1 h 64"/>
                  <a:gd name="T18" fmla="*/ 1 w 119"/>
                  <a:gd name="T19" fmla="*/ 1 h 64"/>
                  <a:gd name="T20" fmla="*/ 1 w 119"/>
                  <a:gd name="T21" fmla="*/ 1 h 64"/>
                  <a:gd name="T22" fmla="*/ 1 w 119"/>
                  <a:gd name="T23" fmla="*/ 1 h 64"/>
                  <a:gd name="T24" fmla="*/ 1 w 119"/>
                  <a:gd name="T25" fmla="*/ 1 h 64"/>
                  <a:gd name="T26" fmla="*/ 1 w 119"/>
                  <a:gd name="T27" fmla="*/ 1 h 64"/>
                  <a:gd name="T28" fmla="*/ 1 w 119"/>
                  <a:gd name="T29" fmla="*/ 1 h 64"/>
                  <a:gd name="T30" fmla="*/ 0 w 119"/>
                  <a:gd name="T31" fmla="*/ 1 h 64"/>
                  <a:gd name="T32" fmla="*/ 1 w 119"/>
                  <a:gd name="T33" fmla="*/ 1 h 64"/>
                  <a:gd name="T34" fmla="*/ 1 w 119"/>
                  <a:gd name="T35" fmla="*/ 1 h 64"/>
                  <a:gd name="T36" fmla="*/ 1 w 119"/>
                  <a:gd name="T37" fmla="*/ 1 h 64"/>
                  <a:gd name="T38" fmla="*/ 1 w 119"/>
                  <a:gd name="T39" fmla="*/ 1 h 64"/>
                  <a:gd name="T40" fmla="*/ 1 w 119"/>
                  <a:gd name="T41" fmla="*/ 1 h 64"/>
                  <a:gd name="T42" fmla="*/ 1 w 119"/>
                  <a:gd name="T43" fmla="*/ 1 h 64"/>
                  <a:gd name="T44" fmla="*/ 1 w 119"/>
                  <a:gd name="T45" fmla="*/ 1 h 64"/>
                  <a:gd name="T46" fmla="*/ 1 w 119"/>
                  <a:gd name="T47" fmla="*/ 1 h 64"/>
                  <a:gd name="T48" fmla="*/ 1 w 119"/>
                  <a:gd name="T49" fmla="*/ 1 h 64"/>
                  <a:gd name="T50" fmla="*/ 1 w 119"/>
                  <a:gd name="T51" fmla="*/ 1 h 64"/>
                  <a:gd name="T52" fmla="*/ 1 w 119"/>
                  <a:gd name="T53" fmla="*/ 1 h 64"/>
                  <a:gd name="T54" fmla="*/ 1 w 119"/>
                  <a:gd name="T55" fmla="*/ 1 h 64"/>
                  <a:gd name="T56" fmla="*/ 1 w 119"/>
                  <a:gd name="T57" fmla="*/ 1 h 64"/>
                  <a:gd name="T58" fmla="*/ 1 w 119"/>
                  <a:gd name="T59" fmla="*/ 1 h 64"/>
                  <a:gd name="T60" fmla="*/ 1 w 119"/>
                  <a:gd name="T61" fmla="*/ 1 h 64"/>
                  <a:gd name="T62" fmla="*/ 1 w 119"/>
                  <a:gd name="T63" fmla="*/ 1 h 64"/>
                  <a:gd name="T64" fmla="*/ 1 w 119"/>
                  <a:gd name="T65" fmla="*/ 1 h 6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9"/>
                  <a:gd name="T100" fmla="*/ 0 h 64"/>
                  <a:gd name="T101" fmla="*/ 119 w 119"/>
                  <a:gd name="T102" fmla="*/ 64 h 6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9" h="64">
                    <a:moveTo>
                      <a:pt x="119" y="8"/>
                    </a:moveTo>
                    <a:lnTo>
                      <a:pt x="117" y="10"/>
                    </a:lnTo>
                    <a:lnTo>
                      <a:pt x="112" y="12"/>
                    </a:lnTo>
                    <a:lnTo>
                      <a:pt x="104" y="13"/>
                    </a:lnTo>
                    <a:lnTo>
                      <a:pt x="94" y="12"/>
                    </a:lnTo>
                    <a:lnTo>
                      <a:pt x="84" y="6"/>
                    </a:lnTo>
                    <a:lnTo>
                      <a:pt x="72" y="1"/>
                    </a:lnTo>
                    <a:lnTo>
                      <a:pt x="61" y="0"/>
                    </a:lnTo>
                    <a:lnTo>
                      <a:pt x="51" y="1"/>
                    </a:lnTo>
                    <a:lnTo>
                      <a:pt x="43" y="6"/>
                    </a:lnTo>
                    <a:lnTo>
                      <a:pt x="33" y="10"/>
                    </a:lnTo>
                    <a:lnTo>
                      <a:pt x="25" y="13"/>
                    </a:lnTo>
                    <a:lnTo>
                      <a:pt x="18" y="17"/>
                    </a:lnTo>
                    <a:lnTo>
                      <a:pt x="10" y="19"/>
                    </a:lnTo>
                    <a:lnTo>
                      <a:pt x="2" y="22"/>
                    </a:lnTo>
                    <a:lnTo>
                      <a:pt x="0" y="27"/>
                    </a:lnTo>
                    <a:lnTo>
                      <a:pt x="4" y="31"/>
                    </a:lnTo>
                    <a:lnTo>
                      <a:pt x="10" y="36"/>
                    </a:lnTo>
                    <a:lnTo>
                      <a:pt x="12" y="43"/>
                    </a:lnTo>
                    <a:lnTo>
                      <a:pt x="10" y="50"/>
                    </a:lnTo>
                    <a:lnTo>
                      <a:pt x="8" y="55"/>
                    </a:lnTo>
                    <a:lnTo>
                      <a:pt x="10" y="60"/>
                    </a:lnTo>
                    <a:lnTo>
                      <a:pt x="18" y="64"/>
                    </a:lnTo>
                    <a:lnTo>
                      <a:pt x="29" y="64"/>
                    </a:lnTo>
                    <a:lnTo>
                      <a:pt x="41" y="60"/>
                    </a:lnTo>
                    <a:lnTo>
                      <a:pt x="55" y="59"/>
                    </a:lnTo>
                    <a:lnTo>
                      <a:pt x="67" y="59"/>
                    </a:lnTo>
                    <a:lnTo>
                      <a:pt x="78" y="59"/>
                    </a:lnTo>
                    <a:lnTo>
                      <a:pt x="88" y="55"/>
                    </a:lnTo>
                    <a:lnTo>
                      <a:pt x="100" y="48"/>
                    </a:lnTo>
                    <a:lnTo>
                      <a:pt x="110" y="38"/>
                    </a:lnTo>
                    <a:lnTo>
                      <a:pt x="117" y="24"/>
                    </a:lnTo>
                    <a:lnTo>
                      <a:pt x="119" y="8"/>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49" name="Freeform 39">
                <a:extLst>
                  <a:ext uri="{FF2B5EF4-FFF2-40B4-BE49-F238E27FC236}">
                    <a16:creationId xmlns:a16="http://schemas.microsoft.com/office/drawing/2014/main" id="{560D400E-2D25-4487-8898-A78770443601}"/>
                  </a:ext>
                </a:extLst>
              </p:cNvPr>
              <p:cNvSpPr>
                <a:spLocks/>
              </p:cNvSpPr>
              <p:nvPr/>
            </p:nvSpPr>
            <p:spPr bwMode="auto">
              <a:xfrm>
                <a:off x="4240" y="3747"/>
                <a:ext cx="321" cy="53"/>
              </a:xfrm>
              <a:custGeom>
                <a:avLst/>
                <a:gdLst>
                  <a:gd name="T0" fmla="*/ 1 w 462"/>
                  <a:gd name="T1" fmla="*/ 1 h 89"/>
                  <a:gd name="T2" fmla="*/ 1 w 462"/>
                  <a:gd name="T3" fmla="*/ 1 h 89"/>
                  <a:gd name="T4" fmla="*/ 1 w 462"/>
                  <a:gd name="T5" fmla="*/ 1 h 89"/>
                  <a:gd name="T6" fmla="*/ 1 w 462"/>
                  <a:gd name="T7" fmla="*/ 1 h 89"/>
                  <a:gd name="T8" fmla="*/ 1 w 462"/>
                  <a:gd name="T9" fmla="*/ 1 h 89"/>
                  <a:gd name="T10" fmla="*/ 1 w 462"/>
                  <a:gd name="T11" fmla="*/ 1 h 89"/>
                  <a:gd name="T12" fmla="*/ 1 w 462"/>
                  <a:gd name="T13" fmla="*/ 1 h 89"/>
                  <a:gd name="T14" fmla="*/ 1 w 462"/>
                  <a:gd name="T15" fmla="*/ 1 h 89"/>
                  <a:gd name="T16" fmla="*/ 1 w 462"/>
                  <a:gd name="T17" fmla="*/ 1 h 89"/>
                  <a:gd name="T18" fmla="*/ 1 w 462"/>
                  <a:gd name="T19" fmla="*/ 1 h 89"/>
                  <a:gd name="T20" fmla="*/ 1 w 462"/>
                  <a:gd name="T21" fmla="*/ 1 h 89"/>
                  <a:gd name="T22" fmla="*/ 1 w 462"/>
                  <a:gd name="T23" fmla="*/ 1 h 89"/>
                  <a:gd name="T24" fmla="*/ 1 w 462"/>
                  <a:gd name="T25" fmla="*/ 1 h 89"/>
                  <a:gd name="T26" fmla="*/ 1 w 462"/>
                  <a:gd name="T27" fmla="*/ 1 h 89"/>
                  <a:gd name="T28" fmla="*/ 1 w 462"/>
                  <a:gd name="T29" fmla="*/ 1 h 89"/>
                  <a:gd name="T30" fmla="*/ 1 w 462"/>
                  <a:gd name="T31" fmla="*/ 1 h 89"/>
                  <a:gd name="T32" fmla="*/ 1 w 462"/>
                  <a:gd name="T33" fmla="*/ 1 h 89"/>
                  <a:gd name="T34" fmla="*/ 1 w 462"/>
                  <a:gd name="T35" fmla="*/ 1 h 89"/>
                  <a:gd name="T36" fmla="*/ 1 w 462"/>
                  <a:gd name="T37" fmla="*/ 1 h 89"/>
                  <a:gd name="T38" fmla="*/ 1 w 462"/>
                  <a:gd name="T39" fmla="*/ 1 h 89"/>
                  <a:gd name="T40" fmla="*/ 1 w 462"/>
                  <a:gd name="T41" fmla="*/ 1 h 89"/>
                  <a:gd name="T42" fmla="*/ 1 w 462"/>
                  <a:gd name="T43" fmla="*/ 1 h 89"/>
                  <a:gd name="T44" fmla="*/ 1 w 462"/>
                  <a:gd name="T45" fmla="*/ 1 h 89"/>
                  <a:gd name="T46" fmla="*/ 1 w 462"/>
                  <a:gd name="T47" fmla="*/ 1 h 89"/>
                  <a:gd name="T48" fmla="*/ 1 w 462"/>
                  <a:gd name="T49" fmla="*/ 1 h 89"/>
                  <a:gd name="T50" fmla="*/ 1 w 462"/>
                  <a:gd name="T51" fmla="*/ 1 h 89"/>
                  <a:gd name="T52" fmla="*/ 1 w 462"/>
                  <a:gd name="T53" fmla="*/ 1 h 89"/>
                  <a:gd name="T54" fmla="*/ 1 w 462"/>
                  <a:gd name="T55" fmla="*/ 1 h 89"/>
                  <a:gd name="T56" fmla="*/ 1 w 462"/>
                  <a:gd name="T57" fmla="*/ 1 h 89"/>
                  <a:gd name="T58" fmla="*/ 1 w 462"/>
                  <a:gd name="T59" fmla="*/ 1 h 89"/>
                  <a:gd name="T60" fmla="*/ 1 w 462"/>
                  <a:gd name="T61" fmla="*/ 1 h 89"/>
                  <a:gd name="T62" fmla="*/ 1 w 462"/>
                  <a:gd name="T63" fmla="*/ 1 h 89"/>
                  <a:gd name="T64" fmla="*/ 1 w 462"/>
                  <a:gd name="T65" fmla="*/ 1 h 89"/>
                  <a:gd name="T66" fmla="*/ 1 w 462"/>
                  <a:gd name="T67" fmla="*/ 1 h 89"/>
                  <a:gd name="T68" fmla="*/ 1 w 462"/>
                  <a:gd name="T69" fmla="*/ 1 h 89"/>
                  <a:gd name="T70" fmla="*/ 1 w 462"/>
                  <a:gd name="T71" fmla="*/ 1 h 89"/>
                  <a:gd name="T72" fmla="*/ 1 w 462"/>
                  <a:gd name="T73" fmla="*/ 1 h 89"/>
                  <a:gd name="T74" fmla="*/ 1 w 462"/>
                  <a:gd name="T75" fmla="*/ 1 h 89"/>
                  <a:gd name="T76" fmla="*/ 1 w 462"/>
                  <a:gd name="T77" fmla="*/ 1 h 89"/>
                  <a:gd name="T78" fmla="*/ 1 w 462"/>
                  <a:gd name="T79" fmla="*/ 1 h 89"/>
                  <a:gd name="T80" fmla="*/ 1 w 462"/>
                  <a:gd name="T81" fmla="*/ 1 h 89"/>
                  <a:gd name="T82" fmla="*/ 1 w 462"/>
                  <a:gd name="T83" fmla="*/ 1 h 89"/>
                  <a:gd name="T84" fmla="*/ 1 w 462"/>
                  <a:gd name="T85" fmla="*/ 1 h 89"/>
                  <a:gd name="T86" fmla="*/ 1 w 462"/>
                  <a:gd name="T87" fmla="*/ 1 h 89"/>
                  <a:gd name="T88" fmla="*/ 1 w 462"/>
                  <a:gd name="T89" fmla="*/ 1 h 89"/>
                  <a:gd name="T90" fmla="*/ 1 w 462"/>
                  <a:gd name="T91" fmla="*/ 0 h 89"/>
                  <a:gd name="T92" fmla="*/ 1 w 462"/>
                  <a:gd name="T93" fmla="*/ 1 h 89"/>
                  <a:gd name="T94" fmla="*/ 1 w 462"/>
                  <a:gd name="T95" fmla="*/ 1 h 8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462"/>
                  <a:gd name="T145" fmla="*/ 0 h 89"/>
                  <a:gd name="T146" fmla="*/ 462 w 462"/>
                  <a:gd name="T147" fmla="*/ 89 h 8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462" h="89">
                    <a:moveTo>
                      <a:pt x="88" y="33"/>
                    </a:moveTo>
                    <a:lnTo>
                      <a:pt x="86" y="33"/>
                    </a:lnTo>
                    <a:lnTo>
                      <a:pt x="82" y="32"/>
                    </a:lnTo>
                    <a:lnTo>
                      <a:pt x="77" y="28"/>
                    </a:lnTo>
                    <a:lnTo>
                      <a:pt x="69" y="25"/>
                    </a:lnTo>
                    <a:lnTo>
                      <a:pt x="63" y="23"/>
                    </a:lnTo>
                    <a:lnTo>
                      <a:pt x="57" y="21"/>
                    </a:lnTo>
                    <a:lnTo>
                      <a:pt x="49" y="21"/>
                    </a:lnTo>
                    <a:lnTo>
                      <a:pt x="39" y="19"/>
                    </a:lnTo>
                    <a:lnTo>
                      <a:pt x="32" y="19"/>
                    </a:lnTo>
                    <a:lnTo>
                      <a:pt x="24" y="21"/>
                    </a:lnTo>
                    <a:lnTo>
                      <a:pt x="16" y="23"/>
                    </a:lnTo>
                    <a:lnTo>
                      <a:pt x="10" y="25"/>
                    </a:lnTo>
                    <a:lnTo>
                      <a:pt x="2" y="30"/>
                    </a:lnTo>
                    <a:lnTo>
                      <a:pt x="0" y="37"/>
                    </a:lnTo>
                    <a:lnTo>
                      <a:pt x="4" y="44"/>
                    </a:lnTo>
                    <a:lnTo>
                      <a:pt x="18" y="47"/>
                    </a:lnTo>
                    <a:lnTo>
                      <a:pt x="32" y="49"/>
                    </a:lnTo>
                    <a:lnTo>
                      <a:pt x="39" y="53"/>
                    </a:lnTo>
                    <a:lnTo>
                      <a:pt x="45" y="56"/>
                    </a:lnTo>
                    <a:lnTo>
                      <a:pt x="57" y="61"/>
                    </a:lnTo>
                    <a:lnTo>
                      <a:pt x="65" y="63"/>
                    </a:lnTo>
                    <a:lnTo>
                      <a:pt x="71" y="65"/>
                    </a:lnTo>
                    <a:lnTo>
                      <a:pt x="79" y="66"/>
                    </a:lnTo>
                    <a:lnTo>
                      <a:pt x="86" y="66"/>
                    </a:lnTo>
                    <a:lnTo>
                      <a:pt x="94" y="68"/>
                    </a:lnTo>
                    <a:lnTo>
                      <a:pt x="104" y="68"/>
                    </a:lnTo>
                    <a:lnTo>
                      <a:pt x="114" y="70"/>
                    </a:lnTo>
                    <a:lnTo>
                      <a:pt x="124" y="72"/>
                    </a:lnTo>
                    <a:lnTo>
                      <a:pt x="135" y="73"/>
                    </a:lnTo>
                    <a:lnTo>
                      <a:pt x="147" y="77"/>
                    </a:lnTo>
                    <a:lnTo>
                      <a:pt x="159" y="79"/>
                    </a:lnTo>
                    <a:lnTo>
                      <a:pt x="169" y="82"/>
                    </a:lnTo>
                    <a:lnTo>
                      <a:pt x="180" y="84"/>
                    </a:lnTo>
                    <a:lnTo>
                      <a:pt x="194" y="86"/>
                    </a:lnTo>
                    <a:lnTo>
                      <a:pt x="206" y="86"/>
                    </a:lnTo>
                    <a:lnTo>
                      <a:pt x="219" y="84"/>
                    </a:lnTo>
                    <a:lnTo>
                      <a:pt x="233" y="82"/>
                    </a:lnTo>
                    <a:lnTo>
                      <a:pt x="247" y="82"/>
                    </a:lnTo>
                    <a:lnTo>
                      <a:pt x="263" y="82"/>
                    </a:lnTo>
                    <a:lnTo>
                      <a:pt x="278" y="84"/>
                    </a:lnTo>
                    <a:lnTo>
                      <a:pt x="294" y="84"/>
                    </a:lnTo>
                    <a:lnTo>
                      <a:pt x="308" y="86"/>
                    </a:lnTo>
                    <a:lnTo>
                      <a:pt x="321" y="87"/>
                    </a:lnTo>
                    <a:lnTo>
                      <a:pt x="335" y="89"/>
                    </a:lnTo>
                    <a:lnTo>
                      <a:pt x="347" y="89"/>
                    </a:lnTo>
                    <a:lnTo>
                      <a:pt x="360" y="89"/>
                    </a:lnTo>
                    <a:lnTo>
                      <a:pt x="372" y="89"/>
                    </a:lnTo>
                    <a:lnTo>
                      <a:pt x="384" y="87"/>
                    </a:lnTo>
                    <a:lnTo>
                      <a:pt x="396" y="87"/>
                    </a:lnTo>
                    <a:lnTo>
                      <a:pt x="407" y="86"/>
                    </a:lnTo>
                    <a:lnTo>
                      <a:pt x="417" y="86"/>
                    </a:lnTo>
                    <a:lnTo>
                      <a:pt x="427" y="86"/>
                    </a:lnTo>
                    <a:lnTo>
                      <a:pt x="446" y="84"/>
                    </a:lnTo>
                    <a:lnTo>
                      <a:pt x="460" y="79"/>
                    </a:lnTo>
                    <a:lnTo>
                      <a:pt x="462" y="73"/>
                    </a:lnTo>
                    <a:lnTo>
                      <a:pt x="446" y="72"/>
                    </a:lnTo>
                    <a:lnTo>
                      <a:pt x="433" y="72"/>
                    </a:lnTo>
                    <a:lnTo>
                      <a:pt x="419" y="70"/>
                    </a:lnTo>
                    <a:lnTo>
                      <a:pt x="403" y="70"/>
                    </a:lnTo>
                    <a:lnTo>
                      <a:pt x="390" y="68"/>
                    </a:lnTo>
                    <a:lnTo>
                      <a:pt x="374" y="66"/>
                    </a:lnTo>
                    <a:lnTo>
                      <a:pt x="356" y="65"/>
                    </a:lnTo>
                    <a:lnTo>
                      <a:pt x="341" y="63"/>
                    </a:lnTo>
                    <a:lnTo>
                      <a:pt x="325" y="61"/>
                    </a:lnTo>
                    <a:lnTo>
                      <a:pt x="309" y="60"/>
                    </a:lnTo>
                    <a:lnTo>
                      <a:pt x="296" y="58"/>
                    </a:lnTo>
                    <a:lnTo>
                      <a:pt x="284" y="56"/>
                    </a:lnTo>
                    <a:lnTo>
                      <a:pt x="274" y="56"/>
                    </a:lnTo>
                    <a:lnTo>
                      <a:pt x="264" y="54"/>
                    </a:lnTo>
                    <a:lnTo>
                      <a:pt x="257" y="54"/>
                    </a:lnTo>
                    <a:lnTo>
                      <a:pt x="249" y="54"/>
                    </a:lnTo>
                    <a:lnTo>
                      <a:pt x="241" y="54"/>
                    </a:lnTo>
                    <a:lnTo>
                      <a:pt x="233" y="54"/>
                    </a:lnTo>
                    <a:lnTo>
                      <a:pt x="225" y="54"/>
                    </a:lnTo>
                    <a:lnTo>
                      <a:pt x="216" y="54"/>
                    </a:lnTo>
                    <a:lnTo>
                      <a:pt x="206" y="54"/>
                    </a:lnTo>
                    <a:lnTo>
                      <a:pt x="198" y="54"/>
                    </a:lnTo>
                    <a:lnTo>
                      <a:pt x="190" y="54"/>
                    </a:lnTo>
                    <a:lnTo>
                      <a:pt x="184" y="53"/>
                    </a:lnTo>
                    <a:lnTo>
                      <a:pt x="180" y="51"/>
                    </a:lnTo>
                    <a:lnTo>
                      <a:pt x="176" y="46"/>
                    </a:lnTo>
                    <a:lnTo>
                      <a:pt x="174" y="37"/>
                    </a:lnTo>
                    <a:lnTo>
                      <a:pt x="172" y="28"/>
                    </a:lnTo>
                    <a:lnTo>
                      <a:pt x="161" y="19"/>
                    </a:lnTo>
                    <a:lnTo>
                      <a:pt x="147" y="14"/>
                    </a:lnTo>
                    <a:lnTo>
                      <a:pt x="137" y="11"/>
                    </a:lnTo>
                    <a:lnTo>
                      <a:pt x="129" y="9"/>
                    </a:lnTo>
                    <a:lnTo>
                      <a:pt x="118" y="9"/>
                    </a:lnTo>
                    <a:lnTo>
                      <a:pt x="104" y="7"/>
                    </a:lnTo>
                    <a:lnTo>
                      <a:pt x="90" y="2"/>
                    </a:lnTo>
                    <a:lnTo>
                      <a:pt x="81" y="0"/>
                    </a:lnTo>
                    <a:lnTo>
                      <a:pt x="81" y="4"/>
                    </a:lnTo>
                    <a:lnTo>
                      <a:pt x="86" y="14"/>
                    </a:lnTo>
                    <a:lnTo>
                      <a:pt x="90" y="23"/>
                    </a:lnTo>
                    <a:lnTo>
                      <a:pt x="92" y="30"/>
                    </a:lnTo>
                    <a:lnTo>
                      <a:pt x="88" y="33"/>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50" name="Freeform 40">
                <a:extLst>
                  <a:ext uri="{FF2B5EF4-FFF2-40B4-BE49-F238E27FC236}">
                    <a16:creationId xmlns:a16="http://schemas.microsoft.com/office/drawing/2014/main" id="{95D0A10E-24EA-437A-846C-EE753C0A09F1}"/>
                  </a:ext>
                </a:extLst>
              </p:cNvPr>
              <p:cNvSpPr>
                <a:spLocks/>
              </p:cNvSpPr>
              <p:nvPr/>
            </p:nvSpPr>
            <p:spPr bwMode="auto">
              <a:xfrm>
                <a:off x="4343" y="3857"/>
                <a:ext cx="229" cy="38"/>
              </a:xfrm>
              <a:custGeom>
                <a:avLst/>
                <a:gdLst>
                  <a:gd name="T0" fmla="*/ 1 w 331"/>
                  <a:gd name="T1" fmla="*/ 1 h 64"/>
                  <a:gd name="T2" fmla="*/ 1 w 331"/>
                  <a:gd name="T3" fmla="*/ 1 h 64"/>
                  <a:gd name="T4" fmla="*/ 1 w 331"/>
                  <a:gd name="T5" fmla="*/ 1 h 64"/>
                  <a:gd name="T6" fmla="*/ 1 w 331"/>
                  <a:gd name="T7" fmla="*/ 1 h 64"/>
                  <a:gd name="T8" fmla="*/ 1 w 331"/>
                  <a:gd name="T9" fmla="*/ 1 h 64"/>
                  <a:gd name="T10" fmla="*/ 1 w 331"/>
                  <a:gd name="T11" fmla="*/ 1 h 64"/>
                  <a:gd name="T12" fmla="*/ 1 w 331"/>
                  <a:gd name="T13" fmla="*/ 1 h 64"/>
                  <a:gd name="T14" fmla="*/ 1 w 331"/>
                  <a:gd name="T15" fmla="*/ 1 h 64"/>
                  <a:gd name="T16" fmla="*/ 1 w 331"/>
                  <a:gd name="T17" fmla="*/ 1 h 64"/>
                  <a:gd name="T18" fmla="*/ 1 w 331"/>
                  <a:gd name="T19" fmla="*/ 1 h 64"/>
                  <a:gd name="T20" fmla="*/ 1 w 331"/>
                  <a:gd name="T21" fmla="*/ 1 h 64"/>
                  <a:gd name="T22" fmla="*/ 1 w 331"/>
                  <a:gd name="T23" fmla="*/ 1 h 64"/>
                  <a:gd name="T24" fmla="*/ 1 w 331"/>
                  <a:gd name="T25" fmla="*/ 1 h 64"/>
                  <a:gd name="T26" fmla="*/ 1 w 331"/>
                  <a:gd name="T27" fmla="*/ 1 h 64"/>
                  <a:gd name="T28" fmla="*/ 1 w 331"/>
                  <a:gd name="T29" fmla="*/ 1 h 64"/>
                  <a:gd name="T30" fmla="*/ 1 w 331"/>
                  <a:gd name="T31" fmla="*/ 1 h 64"/>
                  <a:gd name="T32" fmla="*/ 1 w 331"/>
                  <a:gd name="T33" fmla="*/ 1 h 64"/>
                  <a:gd name="T34" fmla="*/ 1 w 331"/>
                  <a:gd name="T35" fmla="*/ 1 h 64"/>
                  <a:gd name="T36" fmla="*/ 1 w 331"/>
                  <a:gd name="T37" fmla="*/ 1 h 64"/>
                  <a:gd name="T38" fmla="*/ 1 w 331"/>
                  <a:gd name="T39" fmla="*/ 1 h 64"/>
                  <a:gd name="T40" fmla="*/ 1 w 331"/>
                  <a:gd name="T41" fmla="*/ 1 h 64"/>
                  <a:gd name="T42" fmla="*/ 1 w 331"/>
                  <a:gd name="T43" fmla="*/ 1 h 64"/>
                  <a:gd name="T44" fmla="*/ 1 w 331"/>
                  <a:gd name="T45" fmla="*/ 1 h 64"/>
                  <a:gd name="T46" fmla="*/ 1 w 331"/>
                  <a:gd name="T47" fmla="*/ 1 h 64"/>
                  <a:gd name="T48" fmla="*/ 1 w 331"/>
                  <a:gd name="T49" fmla="*/ 1 h 64"/>
                  <a:gd name="T50" fmla="*/ 1 w 331"/>
                  <a:gd name="T51" fmla="*/ 1 h 64"/>
                  <a:gd name="T52" fmla="*/ 1 w 331"/>
                  <a:gd name="T53" fmla="*/ 1 h 64"/>
                  <a:gd name="T54" fmla="*/ 1 w 331"/>
                  <a:gd name="T55" fmla="*/ 0 h 64"/>
                  <a:gd name="T56" fmla="*/ 1 w 331"/>
                  <a:gd name="T57" fmla="*/ 1 h 64"/>
                  <a:gd name="T58" fmla="*/ 1 w 331"/>
                  <a:gd name="T59" fmla="*/ 1 h 64"/>
                  <a:gd name="T60" fmla="*/ 1 w 331"/>
                  <a:gd name="T61" fmla="*/ 1 h 64"/>
                  <a:gd name="T62" fmla="*/ 1 w 331"/>
                  <a:gd name="T63" fmla="*/ 1 h 64"/>
                  <a:gd name="T64" fmla="*/ 1 w 331"/>
                  <a:gd name="T65" fmla="*/ 1 h 64"/>
                  <a:gd name="T66" fmla="*/ 1 w 331"/>
                  <a:gd name="T67" fmla="*/ 1 h 64"/>
                  <a:gd name="T68" fmla="*/ 1 w 331"/>
                  <a:gd name="T69" fmla="*/ 1 h 64"/>
                  <a:gd name="T70" fmla="*/ 1 w 331"/>
                  <a:gd name="T71" fmla="*/ 1 h 64"/>
                  <a:gd name="T72" fmla="*/ 1 w 331"/>
                  <a:gd name="T73" fmla="*/ 1 h 64"/>
                  <a:gd name="T74" fmla="*/ 1 w 331"/>
                  <a:gd name="T75" fmla="*/ 1 h 64"/>
                  <a:gd name="T76" fmla="*/ 1 w 331"/>
                  <a:gd name="T77" fmla="*/ 1 h 64"/>
                  <a:gd name="T78" fmla="*/ 1 w 331"/>
                  <a:gd name="T79" fmla="*/ 1 h 6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331"/>
                  <a:gd name="T121" fmla="*/ 0 h 64"/>
                  <a:gd name="T122" fmla="*/ 331 w 331"/>
                  <a:gd name="T123" fmla="*/ 64 h 64"/>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331" h="64">
                    <a:moveTo>
                      <a:pt x="288" y="17"/>
                    </a:moveTo>
                    <a:lnTo>
                      <a:pt x="290" y="17"/>
                    </a:lnTo>
                    <a:lnTo>
                      <a:pt x="297" y="21"/>
                    </a:lnTo>
                    <a:lnTo>
                      <a:pt x="305" y="24"/>
                    </a:lnTo>
                    <a:lnTo>
                      <a:pt x="313" y="29"/>
                    </a:lnTo>
                    <a:lnTo>
                      <a:pt x="323" y="40"/>
                    </a:lnTo>
                    <a:lnTo>
                      <a:pt x="331" y="50"/>
                    </a:lnTo>
                    <a:lnTo>
                      <a:pt x="331" y="57"/>
                    </a:lnTo>
                    <a:lnTo>
                      <a:pt x="317" y="59"/>
                    </a:lnTo>
                    <a:lnTo>
                      <a:pt x="307" y="57"/>
                    </a:lnTo>
                    <a:lnTo>
                      <a:pt x="297" y="56"/>
                    </a:lnTo>
                    <a:lnTo>
                      <a:pt x="290" y="56"/>
                    </a:lnTo>
                    <a:lnTo>
                      <a:pt x="284" y="54"/>
                    </a:lnTo>
                    <a:lnTo>
                      <a:pt x="278" y="54"/>
                    </a:lnTo>
                    <a:lnTo>
                      <a:pt x="272" y="54"/>
                    </a:lnTo>
                    <a:lnTo>
                      <a:pt x="266" y="52"/>
                    </a:lnTo>
                    <a:lnTo>
                      <a:pt x="258" y="52"/>
                    </a:lnTo>
                    <a:lnTo>
                      <a:pt x="251" y="50"/>
                    </a:lnTo>
                    <a:lnTo>
                      <a:pt x="243" y="50"/>
                    </a:lnTo>
                    <a:lnTo>
                      <a:pt x="235" y="49"/>
                    </a:lnTo>
                    <a:lnTo>
                      <a:pt x="227" y="45"/>
                    </a:lnTo>
                    <a:lnTo>
                      <a:pt x="219" y="45"/>
                    </a:lnTo>
                    <a:lnTo>
                      <a:pt x="211" y="43"/>
                    </a:lnTo>
                    <a:lnTo>
                      <a:pt x="206" y="43"/>
                    </a:lnTo>
                    <a:lnTo>
                      <a:pt x="200" y="45"/>
                    </a:lnTo>
                    <a:lnTo>
                      <a:pt x="194" y="47"/>
                    </a:lnTo>
                    <a:lnTo>
                      <a:pt x="188" y="50"/>
                    </a:lnTo>
                    <a:lnTo>
                      <a:pt x="182" y="56"/>
                    </a:lnTo>
                    <a:lnTo>
                      <a:pt x="174" y="59"/>
                    </a:lnTo>
                    <a:lnTo>
                      <a:pt x="166" y="61"/>
                    </a:lnTo>
                    <a:lnTo>
                      <a:pt x="157" y="64"/>
                    </a:lnTo>
                    <a:lnTo>
                      <a:pt x="145" y="64"/>
                    </a:lnTo>
                    <a:lnTo>
                      <a:pt x="133" y="63"/>
                    </a:lnTo>
                    <a:lnTo>
                      <a:pt x="119" y="61"/>
                    </a:lnTo>
                    <a:lnTo>
                      <a:pt x="110" y="59"/>
                    </a:lnTo>
                    <a:lnTo>
                      <a:pt x="100" y="59"/>
                    </a:lnTo>
                    <a:lnTo>
                      <a:pt x="90" y="61"/>
                    </a:lnTo>
                    <a:lnTo>
                      <a:pt x="80" y="61"/>
                    </a:lnTo>
                    <a:lnTo>
                      <a:pt x="71" y="61"/>
                    </a:lnTo>
                    <a:lnTo>
                      <a:pt x="61" y="61"/>
                    </a:lnTo>
                    <a:lnTo>
                      <a:pt x="49" y="57"/>
                    </a:lnTo>
                    <a:lnTo>
                      <a:pt x="37" y="54"/>
                    </a:lnTo>
                    <a:lnTo>
                      <a:pt x="25" y="50"/>
                    </a:lnTo>
                    <a:lnTo>
                      <a:pt x="16" y="47"/>
                    </a:lnTo>
                    <a:lnTo>
                      <a:pt x="8" y="43"/>
                    </a:lnTo>
                    <a:lnTo>
                      <a:pt x="4" y="42"/>
                    </a:lnTo>
                    <a:lnTo>
                      <a:pt x="0" y="40"/>
                    </a:lnTo>
                    <a:lnTo>
                      <a:pt x="2" y="38"/>
                    </a:lnTo>
                    <a:lnTo>
                      <a:pt x="6" y="36"/>
                    </a:lnTo>
                    <a:lnTo>
                      <a:pt x="16" y="33"/>
                    </a:lnTo>
                    <a:lnTo>
                      <a:pt x="24" y="28"/>
                    </a:lnTo>
                    <a:lnTo>
                      <a:pt x="25" y="24"/>
                    </a:lnTo>
                    <a:lnTo>
                      <a:pt x="20" y="21"/>
                    </a:lnTo>
                    <a:lnTo>
                      <a:pt x="12" y="16"/>
                    </a:lnTo>
                    <a:lnTo>
                      <a:pt x="12" y="7"/>
                    </a:lnTo>
                    <a:lnTo>
                      <a:pt x="18" y="0"/>
                    </a:lnTo>
                    <a:lnTo>
                      <a:pt x="29" y="0"/>
                    </a:lnTo>
                    <a:lnTo>
                      <a:pt x="43" y="3"/>
                    </a:lnTo>
                    <a:lnTo>
                      <a:pt x="55" y="7"/>
                    </a:lnTo>
                    <a:lnTo>
                      <a:pt x="65" y="9"/>
                    </a:lnTo>
                    <a:lnTo>
                      <a:pt x="74" y="10"/>
                    </a:lnTo>
                    <a:lnTo>
                      <a:pt x="86" y="14"/>
                    </a:lnTo>
                    <a:lnTo>
                      <a:pt x="100" y="19"/>
                    </a:lnTo>
                    <a:lnTo>
                      <a:pt x="114" y="24"/>
                    </a:lnTo>
                    <a:lnTo>
                      <a:pt x="125" y="28"/>
                    </a:lnTo>
                    <a:lnTo>
                      <a:pt x="135" y="28"/>
                    </a:lnTo>
                    <a:lnTo>
                      <a:pt x="145" y="24"/>
                    </a:lnTo>
                    <a:lnTo>
                      <a:pt x="155" y="17"/>
                    </a:lnTo>
                    <a:lnTo>
                      <a:pt x="164" y="10"/>
                    </a:lnTo>
                    <a:lnTo>
                      <a:pt x="170" y="5"/>
                    </a:lnTo>
                    <a:lnTo>
                      <a:pt x="178" y="5"/>
                    </a:lnTo>
                    <a:lnTo>
                      <a:pt x="184" y="7"/>
                    </a:lnTo>
                    <a:lnTo>
                      <a:pt x="192" y="10"/>
                    </a:lnTo>
                    <a:lnTo>
                      <a:pt x="204" y="10"/>
                    </a:lnTo>
                    <a:lnTo>
                      <a:pt x="219" y="9"/>
                    </a:lnTo>
                    <a:lnTo>
                      <a:pt x="235" y="5"/>
                    </a:lnTo>
                    <a:lnTo>
                      <a:pt x="247" y="7"/>
                    </a:lnTo>
                    <a:lnTo>
                      <a:pt x="258" y="12"/>
                    </a:lnTo>
                    <a:lnTo>
                      <a:pt x="272" y="16"/>
                    </a:lnTo>
                    <a:lnTo>
                      <a:pt x="284" y="17"/>
                    </a:lnTo>
                    <a:lnTo>
                      <a:pt x="288" y="17"/>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51" name="Freeform 41">
                <a:extLst>
                  <a:ext uri="{FF2B5EF4-FFF2-40B4-BE49-F238E27FC236}">
                    <a16:creationId xmlns:a16="http://schemas.microsoft.com/office/drawing/2014/main" id="{AAC142D4-240F-4EA1-95B1-FBAEBFBB6C6D}"/>
                  </a:ext>
                </a:extLst>
              </p:cNvPr>
              <p:cNvSpPr>
                <a:spLocks/>
              </p:cNvSpPr>
              <p:nvPr/>
            </p:nvSpPr>
            <p:spPr bwMode="auto">
              <a:xfrm>
                <a:off x="4407" y="3949"/>
                <a:ext cx="61" cy="24"/>
              </a:xfrm>
              <a:custGeom>
                <a:avLst/>
                <a:gdLst>
                  <a:gd name="T0" fmla="*/ 1 w 88"/>
                  <a:gd name="T1" fmla="*/ 1 h 42"/>
                  <a:gd name="T2" fmla="*/ 1 w 88"/>
                  <a:gd name="T3" fmla="*/ 1 h 42"/>
                  <a:gd name="T4" fmla="*/ 1 w 88"/>
                  <a:gd name="T5" fmla="*/ 1 h 42"/>
                  <a:gd name="T6" fmla="*/ 1 w 88"/>
                  <a:gd name="T7" fmla="*/ 1 h 42"/>
                  <a:gd name="T8" fmla="*/ 1 w 88"/>
                  <a:gd name="T9" fmla="*/ 1 h 42"/>
                  <a:gd name="T10" fmla="*/ 1 w 88"/>
                  <a:gd name="T11" fmla="*/ 1 h 42"/>
                  <a:gd name="T12" fmla="*/ 1 w 88"/>
                  <a:gd name="T13" fmla="*/ 1 h 42"/>
                  <a:gd name="T14" fmla="*/ 1 w 88"/>
                  <a:gd name="T15" fmla="*/ 1 h 42"/>
                  <a:gd name="T16" fmla="*/ 1 w 88"/>
                  <a:gd name="T17" fmla="*/ 1 h 42"/>
                  <a:gd name="T18" fmla="*/ 1 w 88"/>
                  <a:gd name="T19" fmla="*/ 1 h 42"/>
                  <a:gd name="T20" fmla="*/ 1 w 88"/>
                  <a:gd name="T21" fmla="*/ 1 h 42"/>
                  <a:gd name="T22" fmla="*/ 1 w 88"/>
                  <a:gd name="T23" fmla="*/ 1 h 42"/>
                  <a:gd name="T24" fmla="*/ 1 w 88"/>
                  <a:gd name="T25" fmla="*/ 1 h 42"/>
                  <a:gd name="T26" fmla="*/ 1 w 88"/>
                  <a:gd name="T27" fmla="*/ 1 h 42"/>
                  <a:gd name="T28" fmla="*/ 1 w 88"/>
                  <a:gd name="T29" fmla="*/ 1 h 42"/>
                  <a:gd name="T30" fmla="*/ 0 w 88"/>
                  <a:gd name="T31" fmla="*/ 1 h 42"/>
                  <a:gd name="T32" fmla="*/ 1 w 88"/>
                  <a:gd name="T33" fmla="*/ 0 h 42"/>
                  <a:gd name="T34" fmla="*/ 1 w 88"/>
                  <a:gd name="T35" fmla="*/ 1 h 42"/>
                  <a:gd name="T36" fmla="*/ 1 w 88"/>
                  <a:gd name="T37" fmla="*/ 1 h 42"/>
                  <a:gd name="T38" fmla="*/ 1 w 88"/>
                  <a:gd name="T39" fmla="*/ 1 h 42"/>
                  <a:gd name="T40" fmla="*/ 1 w 88"/>
                  <a:gd name="T41" fmla="*/ 1 h 4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8"/>
                  <a:gd name="T64" fmla="*/ 0 h 42"/>
                  <a:gd name="T65" fmla="*/ 88 w 88"/>
                  <a:gd name="T66" fmla="*/ 42 h 4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8" h="42">
                    <a:moveTo>
                      <a:pt x="47" y="7"/>
                    </a:moveTo>
                    <a:lnTo>
                      <a:pt x="53" y="5"/>
                    </a:lnTo>
                    <a:lnTo>
                      <a:pt x="65" y="5"/>
                    </a:lnTo>
                    <a:lnTo>
                      <a:pt x="78" y="7"/>
                    </a:lnTo>
                    <a:lnTo>
                      <a:pt x="86" y="12"/>
                    </a:lnTo>
                    <a:lnTo>
                      <a:pt x="88" y="23"/>
                    </a:lnTo>
                    <a:lnTo>
                      <a:pt x="84" y="31"/>
                    </a:lnTo>
                    <a:lnTo>
                      <a:pt x="74" y="38"/>
                    </a:lnTo>
                    <a:lnTo>
                      <a:pt x="57" y="42"/>
                    </a:lnTo>
                    <a:lnTo>
                      <a:pt x="39" y="42"/>
                    </a:lnTo>
                    <a:lnTo>
                      <a:pt x="31" y="40"/>
                    </a:lnTo>
                    <a:lnTo>
                      <a:pt x="25" y="37"/>
                    </a:lnTo>
                    <a:lnTo>
                      <a:pt x="20" y="30"/>
                    </a:lnTo>
                    <a:lnTo>
                      <a:pt x="10" y="21"/>
                    </a:lnTo>
                    <a:lnTo>
                      <a:pt x="2" y="11"/>
                    </a:lnTo>
                    <a:lnTo>
                      <a:pt x="0" y="4"/>
                    </a:lnTo>
                    <a:lnTo>
                      <a:pt x="8" y="0"/>
                    </a:lnTo>
                    <a:lnTo>
                      <a:pt x="20" y="4"/>
                    </a:lnTo>
                    <a:lnTo>
                      <a:pt x="27" y="9"/>
                    </a:lnTo>
                    <a:lnTo>
                      <a:pt x="37" y="11"/>
                    </a:lnTo>
                    <a:lnTo>
                      <a:pt x="47" y="7"/>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52" name="Freeform 42">
                <a:extLst>
                  <a:ext uri="{FF2B5EF4-FFF2-40B4-BE49-F238E27FC236}">
                    <a16:creationId xmlns:a16="http://schemas.microsoft.com/office/drawing/2014/main" id="{ED8D05E3-AB16-462E-8765-EBA77B87A17B}"/>
                  </a:ext>
                </a:extLst>
              </p:cNvPr>
              <p:cNvSpPr>
                <a:spLocks/>
              </p:cNvSpPr>
              <p:nvPr/>
            </p:nvSpPr>
            <p:spPr bwMode="auto">
              <a:xfrm>
                <a:off x="4504" y="3835"/>
                <a:ext cx="657" cy="272"/>
              </a:xfrm>
              <a:custGeom>
                <a:avLst/>
                <a:gdLst>
                  <a:gd name="T0" fmla="*/ 1 w 945"/>
                  <a:gd name="T1" fmla="*/ 1 h 455"/>
                  <a:gd name="T2" fmla="*/ 1 w 945"/>
                  <a:gd name="T3" fmla="*/ 1 h 455"/>
                  <a:gd name="T4" fmla="*/ 1 w 945"/>
                  <a:gd name="T5" fmla="*/ 1 h 455"/>
                  <a:gd name="T6" fmla="*/ 1 w 945"/>
                  <a:gd name="T7" fmla="*/ 1 h 455"/>
                  <a:gd name="T8" fmla="*/ 1 w 945"/>
                  <a:gd name="T9" fmla="*/ 1 h 455"/>
                  <a:gd name="T10" fmla="*/ 1 w 945"/>
                  <a:gd name="T11" fmla="*/ 1 h 455"/>
                  <a:gd name="T12" fmla="*/ 1 w 945"/>
                  <a:gd name="T13" fmla="*/ 1 h 455"/>
                  <a:gd name="T14" fmla="*/ 1 w 945"/>
                  <a:gd name="T15" fmla="*/ 1 h 455"/>
                  <a:gd name="T16" fmla="*/ 1 w 945"/>
                  <a:gd name="T17" fmla="*/ 1 h 455"/>
                  <a:gd name="T18" fmla="*/ 1 w 945"/>
                  <a:gd name="T19" fmla="*/ 1 h 455"/>
                  <a:gd name="T20" fmla="*/ 1 w 945"/>
                  <a:gd name="T21" fmla="*/ 1 h 455"/>
                  <a:gd name="T22" fmla="*/ 1 w 945"/>
                  <a:gd name="T23" fmla="*/ 1 h 455"/>
                  <a:gd name="T24" fmla="*/ 1 w 945"/>
                  <a:gd name="T25" fmla="*/ 1 h 455"/>
                  <a:gd name="T26" fmla="*/ 1 w 945"/>
                  <a:gd name="T27" fmla="*/ 1 h 455"/>
                  <a:gd name="T28" fmla="*/ 1 w 945"/>
                  <a:gd name="T29" fmla="*/ 1 h 455"/>
                  <a:gd name="T30" fmla="*/ 1 w 945"/>
                  <a:gd name="T31" fmla="*/ 1 h 455"/>
                  <a:gd name="T32" fmla="*/ 1 w 945"/>
                  <a:gd name="T33" fmla="*/ 1 h 455"/>
                  <a:gd name="T34" fmla="*/ 1 w 945"/>
                  <a:gd name="T35" fmla="*/ 1 h 455"/>
                  <a:gd name="T36" fmla="*/ 1 w 945"/>
                  <a:gd name="T37" fmla="*/ 1 h 455"/>
                  <a:gd name="T38" fmla="*/ 1 w 945"/>
                  <a:gd name="T39" fmla="*/ 1 h 455"/>
                  <a:gd name="T40" fmla="*/ 1 w 945"/>
                  <a:gd name="T41" fmla="*/ 1 h 455"/>
                  <a:gd name="T42" fmla="*/ 1 w 945"/>
                  <a:gd name="T43" fmla="*/ 1 h 455"/>
                  <a:gd name="T44" fmla="*/ 1 w 945"/>
                  <a:gd name="T45" fmla="*/ 1 h 455"/>
                  <a:gd name="T46" fmla="*/ 1 w 945"/>
                  <a:gd name="T47" fmla="*/ 1 h 455"/>
                  <a:gd name="T48" fmla="*/ 1 w 945"/>
                  <a:gd name="T49" fmla="*/ 1 h 455"/>
                  <a:gd name="T50" fmla="*/ 1 w 945"/>
                  <a:gd name="T51" fmla="*/ 1 h 455"/>
                  <a:gd name="T52" fmla="*/ 1 w 945"/>
                  <a:gd name="T53" fmla="*/ 1 h 455"/>
                  <a:gd name="T54" fmla="*/ 1 w 945"/>
                  <a:gd name="T55" fmla="*/ 1 h 455"/>
                  <a:gd name="T56" fmla="*/ 1 w 945"/>
                  <a:gd name="T57" fmla="*/ 1 h 455"/>
                  <a:gd name="T58" fmla="*/ 1 w 945"/>
                  <a:gd name="T59" fmla="*/ 1 h 455"/>
                  <a:gd name="T60" fmla="*/ 1 w 945"/>
                  <a:gd name="T61" fmla="*/ 1 h 455"/>
                  <a:gd name="T62" fmla="*/ 1 w 945"/>
                  <a:gd name="T63" fmla="*/ 1 h 455"/>
                  <a:gd name="T64" fmla="*/ 1 w 945"/>
                  <a:gd name="T65" fmla="*/ 1 h 455"/>
                  <a:gd name="T66" fmla="*/ 1 w 945"/>
                  <a:gd name="T67" fmla="*/ 1 h 455"/>
                  <a:gd name="T68" fmla="*/ 1 w 945"/>
                  <a:gd name="T69" fmla="*/ 1 h 455"/>
                  <a:gd name="T70" fmla="*/ 1 w 945"/>
                  <a:gd name="T71" fmla="*/ 1 h 455"/>
                  <a:gd name="T72" fmla="*/ 1 w 945"/>
                  <a:gd name="T73" fmla="*/ 1 h 455"/>
                  <a:gd name="T74" fmla="*/ 1 w 945"/>
                  <a:gd name="T75" fmla="*/ 1 h 455"/>
                  <a:gd name="T76" fmla="*/ 1 w 945"/>
                  <a:gd name="T77" fmla="*/ 1 h 455"/>
                  <a:gd name="T78" fmla="*/ 1 w 945"/>
                  <a:gd name="T79" fmla="*/ 1 h 455"/>
                  <a:gd name="T80" fmla="*/ 1 w 945"/>
                  <a:gd name="T81" fmla="*/ 1 h 455"/>
                  <a:gd name="T82" fmla="*/ 1 w 945"/>
                  <a:gd name="T83" fmla="*/ 1 h 455"/>
                  <a:gd name="T84" fmla="*/ 1 w 945"/>
                  <a:gd name="T85" fmla="*/ 1 h 455"/>
                  <a:gd name="T86" fmla="*/ 1 w 945"/>
                  <a:gd name="T87" fmla="*/ 1 h 455"/>
                  <a:gd name="T88" fmla="*/ 1 w 945"/>
                  <a:gd name="T89" fmla="*/ 1 h 455"/>
                  <a:gd name="T90" fmla="*/ 1 w 945"/>
                  <a:gd name="T91" fmla="*/ 1 h 455"/>
                  <a:gd name="T92" fmla="*/ 1 w 945"/>
                  <a:gd name="T93" fmla="*/ 1 h 455"/>
                  <a:gd name="T94" fmla="*/ 1 w 945"/>
                  <a:gd name="T95" fmla="*/ 1 h 455"/>
                  <a:gd name="T96" fmla="*/ 1 w 945"/>
                  <a:gd name="T97" fmla="*/ 1 h 455"/>
                  <a:gd name="T98" fmla="*/ 1 w 945"/>
                  <a:gd name="T99" fmla="*/ 1 h 455"/>
                  <a:gd name="T100" fmla="*/ 1 w 945"/>
                  <a:gd name="T101" fmla="*/ 1 h 455"/>
                  <a:gd name="T102" fmla="*/ 1 w 945"/>
                  <a:gd name="T103" fmla="*/ 1 h 45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945"/>
                  <a:gd name="T157" fmla="*/ 0 h 455"/>
                  <a:gd name="T158" fmla="*/ 945 w 945"/>
                  <a:gd name="T159" fmla="*/ 455 h 45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945" h="455">
                    <a:moveTo>
                      <a:pt x="70" y="2"/>
                    </a:moveTo>
                    <a:lnTo>
                      <a:pt x="66" y="2"/>
                    </a:lnTo>
                    <a:lnTo>
                      <a:pt x="57" y="4"/>
                    </a:lnTo>
                    <a:lnTo>
                      <a:pt x="45" y="6"/>
                    </a:lnTo>
                    <a:lnTo>
                      <a:pt x="33" y="6"/>
                    </a:lnTo>
                    <a:lnTo>
                      <a:pt x="23" y="2"/>
                    </a:lnTo>
                    <a:lnTo>
                      <a:pt x="12" y="0"/>
                    </a:lnTo>
                    <a:lnTo>
                      <a:pt x="4" y="2"/>
                    </a:lnTo>
                    <a:lnTo>
                      <a:pt x="0" y="6"/>
                    </a:lnTo>
                    <a:lnTo>
                      <a:pt x="0" y="12"/>
                    </a:lnTo>
                    <a:lnTo>
                      <a:pt x="6" y="21"/>
                    </a:lnTo>
                    <a:lnTo>
                      <a:pt x="19" y="30"/>
                    </a:lnTo>
                    <a:lnTo>
                      <a:pt x="39" y="35"/>
                    </a:lnTo>
                    <a:lnTo>
                      <a:pt x="51" y="37"/>
                    </a:lnTo>
                    <a:lnTo>
                      <a:pt x="63" y="39"/>
                    </a:lnTo>
                    <a:lnTo>
                      <a:pt x="72" y="39"/>
                    </a:lnTo>
                    <a:lnTo>
                      <a:pt x="82" y="39"/>
                    </a:lnTo>
                    <a:lnTo>
                      <a:pt x="90" y="40"/>
                    </a:lnTo>
                    <a:lnTo>
                      <a:pt x="100" y="42"/>
                    </a:lnTo>
                    <a:lnTo>
                      <a:pt x="108" y="44"/>
                    </a:lnTo>
                    <a:lnTo>
                      <a:pt x="117" y="47"/>
                    </a:lnTo>
                    <a:lnTo>
                      <a:pt x="127" y="51"/>
                    </a:lnTo>
                    <a:lnTo>
                      <a:pt x="137" y="56"/>
                    </a:lnTo>
                    <a:lnTo>
                      <a:pt x="149" y="61"/>
                    </a:lnTo>
                    <a:lnTo>
                      <a:pt x="160" y="66"/>
                    </a:lnTo>
                    <a:lnTo>
                      <a:pt x="172" y="72"/>
                    </a:lnTo>
                    <a:lnTo>
                      <a:pt x="180" y="77"/>
                    </a:lnTo>
                    <a:lnTo>
                      <a:pt x="188" y="80"/>
                    </a:lnTo>
                    <a:lnTo>
                      <a:pt x="194" y="84"/>
                    </a:lnTo>
                    <a:lnTo>
                      <a:pt x="203" y="89"/>
                    </a:lnTo>
                    <a:lnTo>
                      <a:pt x="213" y="91"/>
                    </a:lnTo>
                    <a:lnTo>
                      <a:pt x="223" y="94"/>
                    </a:lnTo>
                    <a:lnTo>
                      <a:pt x="237" y="94"/>
                    </a:lnTo>
                    <a:lnTo>
                      <a:pt x="248" y="98"/>
                    </a:lnTo>
                    <a:lnTo>
                      <a:pt x="256" y="105"/>
                    </a:lnTo>
                    <a:lnTo>
                      <a:pt x="264" y="113"/>
                    </a:lnTo>
                    <a:lnTo>
                      <a:pt x="276" y="120"/>
                    </a:lnTo>
                    <a:lnTo>
                      <a:pt x="286" y="124"/>
                    </a:lnTo>
                    <a:lnTo>
                      <a:pt x="295" y="127"/>
                    </a:lnTo>
                    <a:lnTo>
                      <a:pt x="309" y="133"/>
                    </a:lnTo>
                    <a:lnTo>
                      <a:pt x="321" y="136"/>
                    </a:lnTo>
                    <a:lnTo>
                      <a:pt x="335" y="140"/>
                    </a:lnTo>
                    <a:lnTo>
                      <a:pt x="344" y="141"/>
                    </a:lnTo>
                    <a:lnTo>
                      <a:pt x="352" y="145"/>
                    </a:lnTo>
                    <a:lnTo>
                      <a:pt x="358" y="147"/>
                    </a:lnTo>
                    <a:lnTo>
                      <a:pt x="362" y="148"/>
                    </a:lnTo>
                    <a:lnTo>
                      <a:pt x="368" y="152"/>
                    </a:lnTo>
                    <a:lnTo>
                      <a:pt x="376" y="155"/>
                    </a:lnTo>
                    <a:lnTo>
                      <a:pt x="383" y="159"/>
                    </a:lnTo>
                    <a:lnTo>
                      <a:pt x="393" y="164"/>
                    </a:lnTo>
                    <a:lnTo>
                      <a:pt x="403" y="167"/>
                    </a:lnTo>
                    <a:lnTo>
                      <a:pt x="411" y="173"/>
                    </a:lnTo>
                    <a:lnTo>
                      <a:pt x="421" y="176"/>
                    </a:lnTo>
                    <a:lnTo>
                      <a:pt x="434" y="180"/>
                    </a:lnTo>
                    <a:lnTo>
                      <a:pt x="444" y="180"/>
                    </a:lnTo>
                    <a:lnTo>
                      <a:pt x="456" y="178"/>
                    </a:lnTo>
                    <a:lnTo>
                      <a:pt x="473" y="176"/>
                    </a:lnTo>
                    <a:lnTo>
                      <a:pt x="483" y="176"/>
                    </a:lnTo>
                    <a:lnTo>
                      <a:pt x="493" y="176"/>
                    </a:lnTo>
                    <a:lnTo>
                      <a:pt x="501" y="176"/>
                    </a:lnTo>
                    <a:lnTo>
                      <a:pt x="509" y="176"/>
                    </a:lnTo>
                    <a:lnTo>
                      <a:pt x="515" y="176"/>
                    </a:lnTo>
                    <a:lnTo>
                      <a:pt x="522" y="178"/>
                    </a:lnTo>
                    <a:lnTo>
                      <a:pt x="528" y="181"/>
                    </a:lnTo>
                    <a:lnTo>
                      <a:pt x="536" y="185"/>
                    </a:lnTo>
                    <a:lnTo>
                      <a:pt x="544" y="194"/>
                    </a:lnTo>
                    <a:lnTo>
                      <a:pt x="546" y="201"/>
                    </a:lnTo>
                    <a:lnTo>
                      <a:pt x="552" y="211"/>
                    </a:lnTo>
                    <a:lnTo>
                      <a:pt x="573" y="228"/>
                    </a:lnTo>
                    <a:lnTo>
                      <a:pt x="589" y="237"/>
                    </a:lnTo>
                    <a:lnTo>
                      <a:pt x="601" y="246"/>
                    </a:lnTo>
                    <a:lnTo>
                      <a:pt x="610" y="253"/>
                    </a:lnTo>
                    <a:lnTo>
                      <a:pt x="618" y="258"/>
                    </a:lnTo>
                    <a:lnTo>
                      <a:pt x="626" y="261"/>
                    </a:lnTo>
                    <a:lnTo>
                      <a:pt x="630" y="263"/>
                    </a:lnTo>
                    <a:lnTo>
                      <a:pt x="632" y="263"/>
                    </a:lnTo>
                    <a:lnTo>
                      <a:pt x="634" y="260"/>
                    </a:lnTo>
                    <a:lnTo>
                      <a:pt x="636" y="254"/>
                    </a:lnTo>
                    <a:lnTo>
                      <a:pt x="638" y="253"/>
                    </a:lnTo>
                    <a:lnTo>
                      <a:pt x="640" y="256"/>
                    </a:lnTo>
                    <a:lnTo>
                      <a:pt x="646" y="267"/>
                    </a:lnTo>
                    <a:lnTo>
                      <a:pt x="654" y="281"/>
                    </a:lnTo>
                    <a:lnTo>
                      <a:pt x="661" y="289"/>
                    </a:lnTo>
                    <a:lnTo>
                      <a:pt x="673" y="296"/>
                    </a:lnTo>
                    <a:lnTo>
                      <a:pt x="689" y="300"/>
                    </a:lnTo>
                    <a:lnTo>
                      <a:pt x="699" y="301"/>
                    </a:lnTo>
                    <a:lnTo>
                      <a:pt x="710" y="301"/>
                    </a:lnTo>
                    <a:lnTo>
                      <a:pt x="722" y="305"/>
                    </a:lnTo>
                    <a:lnTo>
                      <a:pt x="736" y="308"/>
                    </a:lnTo>
                    <a:lnTo>
                      <a:pt x="745" y="312"/>
                    </a:lnTo>
                    <a:lnTo>
                      <a:pt x="753" y="319"/>
                    </a:lnTo>
                    <a:lnTo>
                      <a:pt x="757" y="326"/>
                    </a:lnTo>
                    <a:lnTo>
                      <a:pt x="757" y="335"/>
                    </a:lnTo>
                    <a:lnTo>
                      <a:pt x="755" y="348"/>
                    </a:lnTo>
                    <a:lnTo>
                      <a:pt x="761" y="355"/>
                    </a:lnTo>
                    <a:lnTo>
                      <a:pt x="775" y="361"/>
                    </a:lnTo>
                    <a:lnTo>
                      <a:pt x="794" y="369"/>
                    </a:lnTo>
                    <a:lnTo>
                      <a:pt x="806" y="375"/>
                    </a:lnTo>
                    <a:lnTo>
                      <a:pt x="816" y="382"/>
                    </a:lnTo>
                    <a:lnTo>
                      <a:pt x="826" y="389"/>
                    </a:lnTo>
                    <a:lnTo>
                      <a:pt x="836" y="395"/>
                    </a:lnTo>
                    <a:lnTo>
                      <a:pt x="845" y="401"/>
                    </a:lnTo>
                    <a:lnTo>
                      <a:pt x="853" y="408"/>
                    </a:lnTo>
                    <a:lnTo>
                      <a:pt x="859" y="413"/>
                    </a:lnTo>
                    <a:lnTo>
                      <a:pt x="865" y="416"/>
                    </a:lnTo>
                    <a:lnTo>
                      <a:pt x="875" y="420"/>
                    </a:lnTo>
                    <a:lnTo>
                      <a:pt x="884" y="422"/>
                    </a:lnTo>
                    <a:lnTo>
                      <a:pt x="894" y="423"/>
                    </a:lnTo>
                    <a:lnTo>
                      <a:pt x="904" y="430"/>
                    </a:lnTo>
                    <a:lnTo>
                      <a:pt x="916" y="441"/>
                    </a:lnTo>
                    <a:lnTo>
                      <a:pt x="929" y="451"/>
                    </a:lnTo>
                    <a:lnTo>
                      <a:pt x="941" y="455"/>
                    </a:lnTo>
                    <a:lnTo>
                      <a:pt x="945" y="449"/>
                    </a:lnTo>
                    <a:lnTo>
                      <a:pt x="945" y="437"/>
                    </a:lnTo>
                    <a:lnTo>
                      <a:pt x="943" y="425"/>
                    </a:lnTo>
                    <a:lnTo>
                      <a:pt x="939" y="413"/>
                    </a:lnTo>
                    <a:lnTo>
                      <a:pt x="933" y="402"/>
                    </a:lnTo>
                    <a:lnTo>
                      <a:pt x="929" y="389"/>
                    </a:lnTo>
                    <a:lnTo>
                      <a:pt x="927" y="366"/>
                    </a:lnTo>
                    <a:lnTo>
                      <a:pt x="926" y="345"/>
                    </a:lnTo>
                    <a:lnTo>
                      <a:pt x="920" y="331"/>
                    </a:lnTo>
                    <a:lnTo>
                      <a:pt x="914" y="326"/>
                    </a:lnTo>
                    <a:lnTo>
                      <a:pt x="908" y="317"/>
                    </a:lnTo>
                    <a:lnTo>
                      <a:pt x="898" y="308"/>
                    </a:lnTo>
                    <a:lnTo>
                      <a:pt x="888" y="300"/>
                    </a:lnTo>
                    <a:lnTo>
                      <a:pt x="877" y="293"/>
                    </a:lnTo>
                    <a:lnTo>
                      <a:pt x="867" y="286"/>
                    </a:lnTo>
                    <a:lnTo>
                      <a:pt x="859" y="281"/>
                    </a:lnTo>
                    <a:lnTo>
                      <a:pt x="851" y="279"/>
                    </a:lnTo>
                    <a:lnTo>
                      <a:pt x="843" y="279"/>
                    </a:lnTo>
                    <a:lnTo>
                      <a:pt x="836" y="281"/>
                    </a:lnTo>
                    <a:lnTo>
                      <a:pt x="826" y="282"/>
                    </a:lnTo>
                    <a:lnTo>
                      <a:pt x="818" y="282"/>
                    </a:lnTo>
                    <a:lnTo>
                      <a:pt x="808" y="284"/>
                    </a:lnTo>
                    <a:lnTo>
                      <a:pt x="800" y="282"/>
                    </a:lnTo>
                    <a:lnTo>
                      <a:pt x="792" y="281"/>
                    </a:lnTo>
                    <a:lnTo>
                      <a:pt x="787" y="275"/>
                    </a:lnTo>
                    <a:lnTo>
                      <a:pt x="781" y="268"/>
                    </a:lnTo>
                    <a:lnTo>
                      <a:pt x="773" y="261"/>
                    </a:lnTo>
                    <a:lnTo>
                      <a:pt x="763" y="254"/>
                    </a:lnTo>
                    <a:lnTo>
                      <a:pt x="751" y="248"/>
                    </a:lnTo>
                    <a:lnTo>
                      <a:pt x="742" y="241"/>
                    </a:lnTo>
                    <a:lnTo>
                      <a:pt x="732" y="235"/>
                    </a:lnTo>
                    <a:lnTo>
                      <a:pt x="722" y="230"/>
                    </a:lnTo>
                    <a:lnTo>
                      <a:pt x="714" y="225"/>
                    </a:lnTo>
                    <a:lnTo>
                      <a:pt x="704" y="214"/>
                    </a:lnTo>
                    <a:lnTo>
                      <a:pt x="697" y="202"/>
                    </a:lnTo>
                    <a:lnTo>
                      <a:pt x="687" y="192"/>
                    </a:lnTo>
                    <a:lnTo>
                      <a:pt x="673" y="188"/>
                    </a:lnTo>
                    <a:lnTo>
                      <a:pt x="665" y="188"/>
                    </a:lnTo>
                    <a:lnTo>
                      <a:pt x="655" y="188"/>
                    </a:lnTo>
                    <a:lnTo>
                      <a:pt x="646" y="187"/>
                    </a:lnTo>
                    <a:lnTo>
                      <a:pt x="638" y="187"/>
                    </a:lnTo>
                    <a:lnTo>
                      <a:pt x="628" y="187"/>
                    </a:lnTo>
                    <a:lnTo>
                      <a:pt x="620" y="185"/>
                    </a:lnTo>
                    <a:lnTo>
                      <a:pt x="614" y="185"/>
                    </a:lnTo>
                    <a:lnTo>
                      <a:pt x="609" y="185"/>
                    </a:lnTo>
                    <a:lnTo>
                      <a:pt x="601" y="180"/>
                    </a:lnTo>
                    <a:lnTo>
                      <a:pt x="591" y="167"/>
                    </a:lnTo>
                    <a:lnTo>
                      <a:pt x="579" y="154"/>
                    </a:lnTo>
                    <a:lnTo>
                      <a:pt x="562" y="141"/>
                    </a:lnTo>
                    <a:lnTo>
                      <a:pt x="546" y="133"/>
                    </a:lnTo>
                    <a:lnTo>
                      <a:pt x="540" y="127"/>
                    </a:lnTo>
                    <a:lnTo>
                      <a:pt x="536" y="126"/>
                    </a:lnTo>
                    <a:lnTo>
                      <a:pt x="536" y="120"/>
                    </a:lnTo>
                    <a:lnTo>
                      <a:pt x="534" y="106"/>
                    </a:lnTo>
                    <a:lnTo>
                      <a:pt x="528" y="93"/>
                    </a:lnTo>
                    <a:lnTo>
                      <a:pt x="515" y="82"/>
                    </a:lnTo>
                    <a:lnTo>
                      <a:pt x="505" y="79"/>
                    </a:lnTo>
                    <a:lnTo>
                      <a:pt x="497" y="77"/>
                    </a:lnTo>
                    <a:lnTo>
                      <a:pt x="487" y="75"/>
                    </a:lnTo>
                    <a:lnTo>
                      <a:pt x="479" y="75"/>
                    </a:lnTo>
                    <a:lnTo>
                      <a:pt x="472" y="73"/>
                    </a:lnTo>
                    <a:lnTo>
                      <a:pt x="462" y="73"/>
                    </a:lnTo>
                    <a:lnTo>
                      <a:pt x="454" y="73"/>
                    </a:lnTo>
                    <a:lnTo>
                      <a:pt x="444" y="73"/>
                    </a:lnTo>
                    <a:lnTo>
                      <a:pt x="428" y="77"/>
                    </a:lnTo>
                    <a:lnTo>
                      <a:pt x="417" y="86"/>
                    </a:lnTo>
                    <a:lnTo>
                      <a:pt x="403" y="94"/>
                    </a:lnTo>
                    <a:lnTo>
                      <a:pt x="389" y="96"/>
                    </a:lnTo>
                    <a:lnTo>
                      <a:pt x="378" y="91"/>
                    </a:lnTo>
                    <a:lnTo>
                      <a:pt x="372" y="84"/>
                    </a:lnTo>
                    <a:lnTo>
                      <a:pt x="370" y="75"/>
                    </a:lnTo>
                    <a:lnTo>
                      <a:pt x="370" y="72"/>
                    </a:lnTo>
                    <a:lnTo>
                      <a:pt x="364" y="72"/>
                    </a:lnTo>
                    <a:lnTo>
                      <a:pt x="354" y="73"/>
                    </a:lnTo>
                    <a:lnTo>
                      <a:pt x="342" y="77"/>
                    </a:lnTo>
                    <a:lnTo>
                      <a:pt x="337" y="84"/>
                    </a:lnTo>
                    <a:lnTo>
                      <a:pt x="329" y="91"/>
                    </a:lnTo>
                    <a:lnTo>
                      <a:pt x="315" y="93"/>
                    </a:lnTo>
                    <a:lnTo>
                      <a:pt x="297" y="93"/>
                    </a:lnTo>
                    <a:lnTo>
                      <a:pt x="286" y="87"/>
                    </a:lnTo>
                    <a:lnTo>
                      <a:pt x="278" y="77"/>
                    </a:lnTo>
                    <a:lnTo>
                      <a:pt x="268" y="65"/>
                    </a:lnTo>
                    <a:lnTo>
                      <a:pt x="256" y="54"/>
                    </a:lnTo>
                    <a:lnTo>
                      <a:pt x="243" y="49"/>
                    </a:lnTo>
                    <a:lnTo>
                      <a:pt x="233" y="47"/>
                    </a:lnTo>
                    <a:lnTo>
                      <a:pt x="217" y="44"/>
                    </a:lnTo>
                    <a:lnTo>
                      <a:pt x="201" y="39"/>
                    </a:lnTo>
                    <a:lnTo>
                      <a:pt x="184" y="33"/>
                    </a:lnTo>
                    <a:lnTo>
                      <a:pt x="164" y="28"/>
                    </a:lnTo>
                    <a:lnTo>
                      <a:pt x="147" y="23"/>
                    </a:lnTo>
                    <a:lnTo>
                      <a:pt x="127" y="18"/>
                    </a:lnTo>
                    <a:lnTo>
                      <a:pt x="111" y="12"/>
                    </a:lnTo>
                    <a:lnTo>
                      <a:pt x="88" y="7"/>
                    </a:lnTo>
                    <a:lnTo>
                      <a:pt x="76" y="4"/>
                    </a:lnTo>
                    <a:lnTo>
                      <a:pt x="70" y="2"/>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53" name="Freeform 43">
                <a:extLst>
                  <a:ext uri="{FF2B5EF4-FFF2-40B4-BE49-F238E27FC236}">
                    <a16:creationId xmlns:a16="http://schemas.microsoft.com/office/drawing/2014/main" id="{7A1B1EEA-C3E1-486D-B4A1-4D182630DCF6}"/>
                  </a:ext>
                </a:extLst>
              </p:cNvPr>
              <p:cNvSpPr>
                <a:spLocks/>
              </p:cNvSpPr>
              <p:nvPr/>
            </p:nvSpPr>
            <p:spPr bwMode="auto">
              <a:xfrm>
                <a:off x="4646" y="3941"/>
                <a:ext cx="175" cy="47"/>
              </a:xfrm>
              <a:custGeom>
                <a:avLst/>
                <a:gdLst>
                  <a:gd name="T0" fmla="*/ 1 w 253"/>
                  <a:gd name="T1" fmla="*/ 1 h 80"/>
                  <a:gd name="T2" fmla="*/ 1 w 253"/>
                  <a:gd name="T3" fmla="*/ 1 h 80"/>
                  <a:gd name="T4" fmla="*/ 1 w 253"/>
                  <a:gd name="T5" fmla="*/ 1 h 80"/>
                  <a:gd name="T6" fmla="*/ 1 w 253"/>
                  <a:gd name="T7" fmla="*/ 1 h 80"/>
                  <a:gd name="T8" fmla="*/ 1 w 253"/>
                  <a:gd name="T9" fmla="*/ 1 h 80"/>
                  <a:gd name="T10" fmla="*/ 1 w 253"/>
                  <a:gd name="T11" fmla="*/ 1 h 80"/>
                  <a:gd name="T12" fmla="*/ 1 w 253"/>
                  <a:gd name="T13" fmla="*/ 1 h 80"/>
                  <a:gd name="T14" fmla="*/ 1 w 253"/>
                  <a:gd name="T15" fmla="*/ 1 h 80"/>
                  <a:gd name="T16" fmla="*/ 1 w 253"/>
                  <a:gd name="T17" fmla="*/ 1 h 80"/>
                  <a:gd name="T18" fmla="*/ 1 w 253"/>
                  <a:gd name="T19" fmla="*/ 1 h 80"/>
                  <a:gd name="T20" fmla="*/ 1 w 253"/>
                  <a:gd name="T21" fmla="*/ 1 h 80"/>
                  <a:gd name="T22" fmla="*/ 1 w 253"/>
                  <a:gd name="T23" fmla="*/ 1 h 80"/>
                  <a:gd name="T24" fmla="*/ 1 w 253"/>
                  <a:gd name="T25" fmla="*/ 1 h 80"/>
                  <a:gd name="T26" fmla="*/ 1 w 253"/>
                  <a:gd name="T27" fmla="*/ 1 h 80"/>
                  <a:gd name="T28" fmla="*/ 1 w 253"/>
                  <a:gd name="T29" fmla="*/ 1 h 80"/>
                  <a:gd name="T30" fmla="*/ 1 w 253"/>
                  <a:gd name="T31" fmla="*/ 1 h 80"/>
                  <a:gd name="T32" fmla="*/ 1 w 253"/>
                  <a:gd name="T33" fmla="*/ 1 h 80"/>
                  <a:gd name="T34" fmla="*/ 1 w 253"/>
                  <a:gd name="T35" fmla="*/ 1 h 80"/>
                  <a:gd name="T36" fmla="*/ 1 w 253"/>
                  <a:gd name="T37" fmla="*/ 1 h 80"/>
                  <a:gd name="T38" fmla="*/ 1 w 253"/>
                  <a:gd name="T39" fmla="*/ 1 h 80"/>
                  <a:gd name="T40" fmla="*/ 1 w 253"/>
                  <a:gd name="T41" fmla="*/ 0 h 80"/>
                  <a:gd name="T42" fmla="*/ 1 w 253"/>
                  <a:gd name="T43" fmla="*/ 0 h 80"/>
                  <a:gd name="T44" fmla="*/ 1 w 253"/>
                  <a:gd name="T45" fmla="*/ 1 h 80"/>
                  <a:gd name="T46" fmla="*/ 0 w 253"/>
                  <a:gd name="T47" fmla="*/ 1 h 80"/>
                  <a:gd name="T48" fmla="*/ 1 w 253"/>
                  <a:gd name="T49" fmla="*/ 1 h 80"/>
                  <a:gd name="T50" fmla="*/ 1 w 253"/>
                  <a:gd name="T51" fmla="*/ 1 h 80"/>
                  <a:gd name="T52" fmla="*/ 1 w 253"/>
                  <a:gd name="T53" fmla="*/ 1 h 80"/>
                  <a:gd name="T54" fmla="*/ 1 w 253"/>
                  <a:gd name="T55" fmla="*/ 1 h 80"/>
                  <a:gd name="T56" fmla="*/ 1 w 253"/>
                  <a:gd name="T57" fmla="*/ 1 h 80"/>
                  <a:gd name="T58" fmla="*/ 1 w 253"/>
                  <a:gd name="T59" fmla="*/ 1 h 80"/>
                  <a:gd name="T60" fmla="*/ 1 w 253"/>
                  <a:gd name="T61" fmla="*/ 1 h 80"/>
                  <a:gd name="T62" fmla="*/ 1 w 253"/>
                  <a:gd name="T63" fmla="*/ 1 h 80"/>
                  <a:gd name="T64" fmla="*/ 1 w 253"/>
                  <a:gd name="T65" fmla="*/ 1 h 80"/>
                  <a:gd name="T66" fmla="*/ 1 w 253"/>
                  <a:gd name="T67" fmla="*/ 1 h 80"/>
                  <a:gd name="T68" fmla="*/ 1 w 253"/>
                  <a:gd name="T69" fmla="*/ 1 h 80"/>
                  <a:gd name="T70" fmla="*/ 1 w 253"/>
                  <a:gd name="T71" fmla="*/ 1 h 80"/>
                  <a:gd name="T72" fmla="*/ 1 w 253"/>
                  <a:gd name="T73" fmla="*/ 1 h 80"/>
                  <a:gd name="T74" fmla="*/ 1 w 253"/>
                  <a:gd name="T75" fmla="*/ 1 h 80"/>
                  <a:gd name="T76" fmla="*/ 1 w 253"/>
                  <a:gd name="T77" fmla="*/ 1 h 80"/>
                  <a:gd name="T78" fmla="*/ 1 w 253"/>
                  <a:gd name="T79" fmla="*/ 1 h 80"/>
                  <a:gd name="T80" fmla="*/ 1 w 253"/>
                  <a:gd name="T81" fmla="*/ 1 h 80"/>
                  <a:gd name="T82" fmla="*/ 1 w 253"/>
                  <a:gd name="T83" fmla="*/ 1 h 80"/>
                  <a:gd name="T84" fmla="*/ 1 w 253"/>
                  <a:gd name="T85" fmla="*/ 1 h 80"/>
                  <a:gd name="T86" fmla="*/ 1 w 253"/>
                  <a:gd name="T87" fmla="*/ 1 h 80"/>
                  <a:gd name="T88" fmla="*/ 1 w 253"/>
                  <a:gd name="T89" fmla="*/ 1 h 8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53"/>
                  <a:gd name="T136" fmla="*/ 0 h 80"/>
                  <a:gd name="T137" fmla="*/ 253 w 253"/>
                  <a:gd name="T138" fmla="*/ 80 h 8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53" h="80">
                    <a:moveTo>
                      <a:pt x="253" y="76"/>
                    </a:moveTo>
                    <a:lnTo>
                      <a:pt x="253" y="73"/>
                    </a:lnTo>
                    <a:lnTo>
                      <a:pt x="247" y="66"/>
                    </a:lnTo>
                    <a:lnTo>
                      <a:pt x="231" y="56"/>
                    </a:lnTo>
                    <a:lnTo>
                      <a:pt x="202" y="45"/>
                    </a:lnTo>
                    <a:lnTo>
                      <a:pt x="186" y="42"/>
                    </a:lnTo>
                    <a:lnTo>
                      <a:pt x="173" y="38"/>
                    </a:lnTo>
                    <a:lnTo>
                      <a:pt x="161" y="35"/>
                    </a:lnTo>
                    <a:lnTo>
                      <a:pt x="153" y="33"/>
                    </a:lnTo>
                    <a:lnTo>
                      <a:pt x="145" y="31"/>
                    </a:lnTo>
                    <a:lnTo>
                      <a:pt x="139" y="29"/>
                    </a:lnTo>
                    <a:lnTo>
                      <a:pt x="134" y="28"/>
                    </a:lnTo>
                    <a:lnTo>
                      <a:pt x="126" y="24"/>
                    </a:lnTo>
                    <a:lnTo>
                      <a:pt x="112" y="19"/>
                    </a:lnTo>
                    <a:lnTo>
                      <a:pt x="100" y="14"/>
                    </a:lnTo>
                    <a:lnTo>
                      <a:pt x="90" y="12"/>
                    </a:lnTo>
                    <a:lnTo>
                      <a:pt x="79" y="10"/>
                    </a:lnTo>
                    <a:lnTo>
                      <a:pt x="69" y="9"/>
                    </a:lnTo>
                    <a:lnTo>
                      <a:pt x="59" y="7"/>
                    </a:lnTo>
                    <a:lnTo>
                      <a:pt x="49" y="3"/>
                    </a:lnTo>
                    <a:lnTo>
                      <a:pt x="34" y="0"/>
                    </a:lnTo>
                    <a:lnTo>
                      <a:pt x="14" y="0"/>
                    </a:lnTo>
                    <a:lnTo>
                      <a:pt x="2" y="3"/>
                    </a:lnTo>
                    <a:lnTo>
                      <a:pt x="0" y="12"/>
                    </a:lnTo>
                    <a:lnTo>
                      <a:pt x="14" y="19"/>
                    </a:lnTo>
                    <a:lnTo>
                      <a:pt x="32" y="26"/>
                    </a:lnTo>
                    <a:lnTo>
                      <a:pt x="40" y="31"/>
                    </a:lnTo>
                    <a:lnTo>
                      <a:pt x="47" y="35"/>
                    </a:lnTo>
                    <a:lnTo>
                      <a:pt x="59" y="36"/>
                    </a:lnTo>
                    <a:lnTo>
                      <a:pt x="73" y="35"/>
                    </a:lnTo>
                    <a:lnTo>
                      <a:pt x="85" y="35"/>
                    </a:lnTo>
                    <a:lnTo>
                      <a:pt x="96" y="36"/>
                    </a:lnTo>
                    <a:lnTo>
                      <a:pt x="106" y="42"/>
                    </a:lnTo>
                    <a:lnTo>
                      <a:pt x="114" y="49"/>
                    </a:lnTo>
                    <a:lnTo>
                      <a:pt x="122" y="52"/>
                    </a:lnTo>
                    <a:lnTo>
                      <a:pt x="130" y="54"/>
                    </a:lnTo>
                    <a:lnTo>
                      <a:pt x="145" y="54"/>
                    </a:lnTo>
                    <a:lnTo>
                      <a:pt x="161" y="54"/>
                    </a:lnTo>
                    <a:lnTo>
                      <a:pt x="173" y="56"/>
                    </a:lnTo>
                    <a:lnTo>
                      <a:pt x="184" y="59"/>
                    </a:lnTo>
                    <a:lnTo>
                      <a:pt x="202" y="66"/>
                    </a:lnTo>
                    <a:lnTo>
                      <a:pt x="222" y="75"/>
                    </a:lnTo>
                    <a:lnTo>
                      <a:pt x="235" y="78"/>
                    </a:lnTo>
                    <a:lnTo>
                      <a:pt x="245" y="80"/>
                    </a:lnTo>
                    <a:lnTo>
                      <a:pt x="253" y="76"/>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54" name="Freeform 44">
                <a:extLst>
                  <a:ext uri="{FF2B5EF4-FFF2-40B4-BE49-F238E27FC236}">
                    <a16:creationId xmlns:a16="http://schemas.microsoft.com/office/drawing/2014/main" id="{C3A865C8-DD38-4A5E-AB4E-8A0BDF7DE63D}"/>
                  </a:ext>
                </a:extLst>
              </p:cNvPr>
              <p:cNvSpPr>
                <a:spLocks/>
              </p:cNvSpPr>
              <p:nvPr/>
            </p:nvSpPr>
            <p:spPr bwMode="auto">
              <a:xfrm>
                <a:off x="4857" y="3962"/>
                <a:ext cx="36" cy="20"/>
              </a:xfrm>
              <a:custGeom>
                <a:avLst/>
                <a:gdLst>
                  <a:gd name="T0" fmla="*/ 1 w 51"/>
                  <a:gd name="T1" fmla="*/ 1 h 35"/>
                  <a:gd name="T2" fmla="*/ 1 w 51"/>
                  <a:gd name="T3" fmla="*/ 1 h 35"/>
                  <a:gd name="T4" fmla="*/ 1 w 51"/>
                  <a:gd name="T5" fmla="*/ 1 h 35"/>
                  <a:gd name="T6" fmla="*/ 1 w 51"/>
                  <a:gd name="T7" fmla="*/ 1 h 35"/>
                  <a:gd name="T8" fmla="*/ 1 w 51"/>
                  <a:gd name="T9" fmla="*/ 1 h 35"/>
                  <a:gd name="T10" fmla="*/ 1 w 51"/>
                  <a:gd name="T11" fmla="*/ 1 h 35"/>
                  <a:gd name="T12" fmla="*/ 1 w 51"/>
                  <a:gd name="T13" fmla="*/ 0 h 35"/>
                  <a:gd name="T14" fmla="*/ 1 w 51"/>
                  <a:gd name="T15" fmla="*/ 1 h 35"/>
                  <a:gd name="T16" fmla="*/ 0 w 51"/>
                  <a:gd name="T17" fmla="*/ 1 h 35"/>
                  <a:gd name="T18" fmla="*/ 0 w 51"/>
                  <a:gd name="T19" fmla="*/ 1 h 35"/>
                  <a:gd name="T20" fmla="*/ 1 w 51"/>
                  <a:gd name="T21" fmla="*/ 1 h 35"/>
                  <a:gd name="T22" fmla="*/ 1 w 51"/>
                  <a:gd name="T23" fmla="*/ 1 h 35"/>
                  <a:gd name="T24" fmla="*/ 1 w 51"/>
                  <a:gd name="T25" fmla="*/ 1 h 35"/>
                  <a:gd name="T26" fmla="*/ 1 w 51"/>
                  <a:gd name="T27" fmla="*/ 1 h 35"/>
                  <a:gd name="T28" fmla="*/ 1 w 51"/>
                  <a:gd name="T29" fmla="*/ 1 h 35"/>
                  <a:gd name="T30" fmla="*/ 1 w 51"/>
                  <a:gd name="T31" fmla="*/ 1 h 35"/>
                  <a:gd name="T32" fmla="*/ 1 w 51"/>
                  <a:gd name="T33" fmla="*/ 1 h 3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1"/>
                  <a:gd name="T52" fmla="*/ 0 h 35"/>
                  <a:gd name="T53" fmla="*/ 51 w 51"/>
                  <a:gd name="T54" fmla="*/ 35 h 3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1" h="35">
                    <a:moveTo>
                      <a:pt x="51" y="31"/>
                    </a:moveTo>
                    <a:lnTo>
                      <a:pt x="49" y="28"/>
                    </a:lnTo>
                    <a:lnTo>
                      <a:pt x="43" y="21"/>
                    </a:lnTo>
                    <a:lnTo>
                      <a:pt x="35" y="12"/>
                    </a:lnTo>
                    <a:lnTo>
                      <a:pt x="27" y="5"/>
                    </a:lnTo>
                    <a:lnTo>
                      <a:pt x="21" y="1"/>
                    </a:lnTo>
                    <a:lnTo>
                      <a:pt x="13" y="0"/>
                    </a:lnTo>
                    <a:lnTo>
                      <a:pt x="6" y="1"/>
                    </a:lnTo>
                    <a:lnTo>
                      <a:pt x="0" y="5"/>
                    </a:lnTo>
                    <a:lnTo>
                      <a:pt x="0" y="10"/>
                    </a:lnTo>
                    <a:lnTo>
                      <a:pt x="6" y="15"/>
                    </a:lnTo>
                    <a:lnTo>
                      <a:pt x="13" y="21"/>
                    </a:lnTo>
                    <a:lnTo>
                      <a:pt x="17" y="22"/>
                    </a:lnTo>
                    <a:lnTo>
                      <a:pt x="21" y="26"/>
                    </a:lnTo>
                    <a:lnTo>
                      <a:pt x="31" y="31"/>
                    </a:lnTo>
                    <a:lnTo>
                      <a:pt x="43" y="35"/>
                    </a:lnTo>
                    <a:lnTo>
                      <a:pt x="51" y="31"/>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sp>
            <p:nvSpPr>
              <p:cNvPr id="55" name="Freeform 45">
                <a:extLst>
                  <a:ext uri="{FF2B5EF4-FFF2-40B4-BE49-F238E27FC236}">
                    <a16:creationId xmlns:a16="http://schemas.microsoft.com/office/drawing/2014/main" id="{AE5ABD77-4255-4C22-B3C4-15DB88597E25}"/>
                  </a:ext>
                </a:extLst>
              </p:cNvPr>
              <p:cNvSpPr>
                <a:spLocks/>
              </p:cNvSpPr>
              <p:nvPr/>
            </p:nvSpPr>
            <p:spPr bwMode="auto">
              <a:xfrm>
                <a:off x="3435" y="2881"/>
                <a:ext cx="1397" cy="1200"/>
              </a:xfrm>
              <a:custGeom>
                <a:avLst/>
                <a:gdLst>
                  <a:gd name="T0" fmla="*/ 1 w 2010"/>
                  <a:gd name="T1" fmla="*/ 1 h 2007"/>
                  <a:gd name="T2" fmla="*/ 1 w 2010"/>
                  <a:gd name="T3" fmla="*/ 1 h 2007"/>
                  <a:gd name="T4" fmla="*/ 1 w 2010"/>
                  <a:gd name="T5" fmla="*/ 1 h 2007"/>
                  <a:gd name="T6" fmla="*/ 1 w 2010"/>
                  <a:gd name="T7" fmla="*/ 1 h 2007"/>
                  <a:gd name="T8" fmla="*/ 1 w 2010"/>
                  <a:gd name="T9" fmla="*/ 1 h 2007"/>
                  <a:gd name="T10" fmla="*/ 1 w 2010"/>
                  <a:gd name="T11" fmla="*/ 1 h 2007"/>
                  <a:gd name="T12" fmla="*/ 1 w 2010"/>
                  <a:gd name="T13" fmla="*/ 1 h 2007"/>
                  <a:gd name="T14" fmla="*/ 1 w 2010"/>
                  <a:gd name="T15" fmla="*/ 1 h 2007"/>
                  <a:gd name="T16" fmla="*/ 1 w 2010"/>
                  <a:gd name="T17" fmla="*/ 1 h 2007"/>
                  <a:gd name="T18" fmla="*/ 1 w 2010"/>
                  <a:gd name="T19" fmla="*/ 1 h 2007"/>
                  <a:gd name="T20" fmla="*/ 1 w 2010"/>
                  <a:gd name="T21" fmla="*/ 1 h 2007"/>
                  <a:gd name="T22" fmla="*/ 1 w 2010"/>
                  <a:gd name="T23" fmla="*/ 1 h 2007"/>
                  <a:gd name="T24" fmla="*/ 1 w 2010"/>
                  <a:gd name="T25" fmla="*/ 1 h 2007"/>
                  <a:gd name="T26" fmla="*/ 1 w 2010"/>
                  <a:gd name="T27" fmla="*/ 1 h 2007"/>
                  <a:gd name="T28" fmla="*/ 1 w 2010"/>
                  <a:gd name="T29" fmla="*/ 1 h 2007"/>
                  <a:gd name="T30" fmla="*/ 1 w 2010"/>
                  <a:gd name="T31" fmla="*/ 1 h 2007"/>
                  <a:gd name="T32" fmla="*/ 1 w 2010"/>
                  <a:gd name="T33" fmla="*/ 1 h 2007"/>
                  <a:gd name="T34" fmla="*/ 1 w 2010"/>
                  <a:gd name="T35" fmla="*/ 1 h 2007"/>
                  <a:gd name="T36" fmla="*/ 1 w 2010"/>
                  <a:gd name="T37" fmla="*/ 1 h 2007"/>
                  <a:gd name="T38" fmla="*/ 1 w 2010"/>
                  <a:gd name="T39" fmla="*/ 0 h 2007"/>
                  <a:gd name="T40" fmla="*/ 1 w 2010"/>
                  <a:gd name="T41" fmla="*/ 1 h 2007"/>
                  <a:gd name="T42" fmla="*/ 1 w 2010"/>
                  <a:gd name="T43" fmla="*/ 1 h 2007"/>
                  <a:gd name="T44" fmla="*/ 1 w 2010"/>
                  <a:gd name="T45" fmla="*/ 1 h 2007"/>
                  <a:gd name="T46" fmla="*/ 1 w 2010"/>
                  <a:gd name="T47" fmla="*/ 1 h 2007"/>
                  <a:gd name="T48" fmla="*/ 1 w 2010"/>
                  <a:gd name="T49" fmla="*/ 1 h 2007"/>
                  <a:gd name="T50" fmla="*/ 1 w 2010"/>
                  <a:gd name="T51" fmla="*/ 1 h 2007"/>
                  <a:gd name="T52" fmla="*/ 1 w 2010"/>
                  <a:gd name="T53" fmla="*/ 1 h 2007"/>
                  <a:gd name="T54" fmla="*/ 1 w 2010"/>
                  <a:gd name="T55" fmla="*/ 1 h 2007"/>
                  <a:gd name="T56" fmla="*/ 1 w 2010"/>
                  <a:gd name="T57" fmla="*/ 1 h 2007"/>
                  <a:gd name="T58" fmla="*/ 1 w 2010"/>
                  <a:gd name="T59" fmla="*/ 1 h 2007"/>
                  <a:gd name="T60" fmla="*/ 1 w 2010"/>
                  <a:gd name="T61" fmla="*/ 1 h 2007"/>
                  <a:gd name="T62" fmla="*/ 1 w 2010"/>
                  <a:gd name="T63" fmla="*/ 1 h 2007"/>
                  <a:gd name="T64" fmla="*/ 1 w 2010"/>
                  <a:gd name="T65" fmla="*/ 1 h 2007"/>
                  <a:gd name="T66" fmla="*/ 1 w 2010"/>
                  <a:gd name="T67" fmla="*/ 1 h 2007"/>
                  <a:gd name="T68" fmla="*/ 1 w 2010"/>
                  <a:gd name="T69" fmla="*/ 1 h 2007"/>
                  <a:gd name="T70" fmla="*/ 1 w 2010"/>
                  <a:gd name="T71" fmla="*/ 1 h 2007"/>
                  <a:gd name="T72" fmla="*/ 1 w 2010"/>
                  <a:gd name="T73" fmla="*/ 1 h 2007"/>
                  <a:gd name="T74" fmla="*/ 1 w 2010"/>
                  <a:gd name="T75" fmla="*/ 1 h 2007"/>
                  <a:gd name="T76" fmla="*/ 1 w 2010"/>
                  <a:gd name="T77" fmla="*/ 1 h 2007"/>
                  <a:gd name="T78" fmla="*/ 1 w 2010"/>
                  <a:gd name="T79" fmla="*/ 1 h 2007"/>
                  <a:gd name="T80" fmla="*/ 1 w 2010"/>
                  <a:gd name="T81" fmla="*/ 1 h 2007"/>
                  <a:gd name="T82" fmla="*/ 1 w 2010"/>
                  <a:gd name="T83" fmla="*/ 1 h 2007"/>
                  <a:gd name="T84" fmla="*/ 1 w 2010"/>
                  <a:gd name="T85" fmla="*/ 1 h 2007"/>
                  <a:gd name="T86" fmla="*/ 1 w 2010"/>
                  <a:gd name="T87" fmla="*/ 1 h 2007"/>
                  <a:gd name="T88" fmla="*/ 1 w 2010"/>
                  <a:gd name="T89" fmla="*/ 1 h 2007"/>
                  <a:gd name="T90" fmla="*/ 1 w 2010"/>
                  <a:gd name="T91" fmla="*/ 1 h 2007"/>
                  <a:gd name="T92" fmla="*/ 1 w 2010"/>
                  <a:gd name="T93" fmla="*/ 1 h 2007"/>
                  <a:gd name="T94" fmla="*/ 1 w 2010"/>
                  <a:gd name="T95" fmla="*/ 1 h 2007"/>
                  <a:gd name="T96" fmla="*/ 1 w 2010"/>
                  <a:gd name="T97" fmla="*/ 1 h 2007"/>
                  <a:gd name="T98" fmla="*/ 1 w 2010"/>
                  <a:gd name="T99" fmla="*/ 1 h 2007"/>
                  <a:gd name="T100" fmla="*/ 1 w 2010"/>
                  <a:gd name="T101" fmla="*/ 1 h 2007"/>
                  <a:gd name="T102" fmla="*/ 1 w 2010"/>
                  <a:gd name="T103" fmla="*/ 1 h 2007"/>
                  <a:gd name="T104" fmla="*/ 1 w 2010"/>
                  <a:gd name="T105" fmla="*/ 1 h 2007"/>
                  <a:gd name="T106" fmla="*/ 1 w 2010"/>
                  <a:gd name="T107" fmla="*/ 1 h 2007"/>
                  <a:gd name="T108" fmla="*/ 1 w 2010"/>
                  <a:gd name="T109" fmla="*/ 1 h 2007"/>
                  <a:gd name="T110" fmla="*/ 1 w 2010"/>
                  <a:gd name="T111" fmla="*/ 1 h 2007"/>
                  <a:gd name="T112" fmla="*/ 1 w 2010"/>
                  <a:gd name="T113" fmla="*/ 1 h 2007"/>
                  <a:gd name="T114" fmla="*/ 1 w 2010"/>
                  <a:gd name="T115" fmla="*/ 1 h 2007"/>
                  <a:gd name="T116" fmla="*/ 1 w 2010"/>
                  <a:gd name="T117" fmla="*/ 1 h 2007"/>
                  <a:gd name="T118" fmla="*/ 1 w 2010"/>
                  <a:gd name="T119" fmla="*/ 1 h 200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010"/>
                  <a:gd name="T181" fmla="*/ 0 h 2007"/>
                  <a:gd name="T182" fmla="*/ 2010 w 2010"/>
                  <a:gd name="T183" fmla="*/ 2007 h 200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010" h="2007">
                    <a:moveTo>
                      <a:pt x="1346" y="1391"/>
                    </a:moveTo>
                    <a:lnTo>
                      <a:pt x="1323" y="1389"/>
                    </a:lnTo>
                    <a:lnTo>
                      <a:pt x="1311" y="1387"/>
                    </a:lnTo>
                    <a:lnTo>
                      <a:pt x="1313" y="1382"/>
                    </a:lnTo>
                    <a:lnTo>
                      <a:pt x="1329" y="1377"/>
                    </a:lnTo>
                    <a:lnTo>
                      <a:pt x="1337" y="1373"/>
                    </a:lnTo>
                    <a:lnTo>
                      <a:pt x="1333" y="1368"/>
                    </a:lnTo>
                    <a:lnTo>
                      <a:pt x="1323" y="1365"/>
                    </a:lnTo>
                    <a:lnTo>
                      <a:pt x="1305" y="1363"/>
                    </a:lnTo>
                    <a:lnTo>
                      <a:pt x="1284" y="1361"/>
                    </a:lnTo>
                    <a:lnTo>
                      <a:pt x="1258" y="1365"/>
                    </a:lnTo>
                    <a:lnTo>
                      <a:pt x="1229" y="1370"/>
                    </a:lnTo>
                    <a:lnTo>
                      <a:pt x="1202" y="1380"/>
                    </a:lnTo>
                    <a:lnTo>
                      <a:pt x="1176" y="1391"/>
                    </a:lnTo>
                    <a:lnTo>
                      <a:pt x="1153" y="1398"/>
                    </a:lnTo>
                    <a:lnTo>
                      <a:pt x="1131" y="1403"/>
                    </a:lnTo>
                    <a:lnTo>
                      <a:pt x="1112" y="1405"/>
                    </a:lnTo>
                    <a:lnTo>
                      <a:pt x="1092" y="1403"/>
                    </a:lnTo>
                    <a:lnTo>
                      <a:pt x="1074" y="1399"/>
                    </a:lnTo>
                    <a:lnTo>
                      <a:pt x="1057" y="1394"/>
                    </a:lnTo>
                    <a:lnTo>
                      <a:pt x="1039" y="1385"/>
                    </a:lnTo>
                    <a:lnTo>
                      <a:pt x="1014" y="1363"/>
                    </a:lnTo>
                    <a:lnTo>
                      <a:pt x="1004" y="1335"/>
                    </a:lnTo>
                    <a:lnTo>
                      <a:pt x="1004" y="1305"/>
                    </a:lnTo>
                    <a:lnTo>
                      <a:pt x="1006" y="1276"/>
                    </a:lnTo>
                    <a:lnTo>
                      <a:pt x="1004" y="1251"/>
                    </a:lnTo>
                    <a:lnTo>
                      <a:pt x="994" y="1234"/>
                    </a:lnTo>
                    <a:lnTo>
                      <a:pt x="981" y="1222"/>
                    </a:lnTo>
                    <a:lnTo>
                      <a:pt x="963" y="1215"/>
                    </a:lnTo>
                    <a:lnTo>
                      <a:pt x="953" y="1213"/>
                    </a:lnTo>
                    <a:lnTo>
                      <a:pt x="943" y="1210"/>
                    </a:lnTo>
                    <a:lnTo>
                      <a:pt x="932" y="1208"/>
                    </a:lnTo>
                    <a:lnTo>
                      <a:pt x="922" y="1204"/>
                    </a:lnTo>
                    <a:lnTo>
                      <a:pt x="910" y="1201"/>
                    </a:lnTo>
                    <a:lnTo>
                      <a:pt x="898" y="1196"/>
                    </a:lnTo>
                    <a:lnTo>
                      <a:pt x="889" y="1192"/>
                    </a:lnTo>
                    <a:lnTo>
                      <a:pt x="879" y="1187"/>
                    </a:lnTo>
                    <a:lnTo>
                      <a:pt x="863" y="1178"/>
                    </a:lnTo>
                    <a:lnTo>
                      <a:pt x="855" y="1177"/>
                    </a:lnTo>
                    <a:lnTo>
                      <a:pt x="846" y="1177"/>
                    </a:lnTo>
                    <a:lnTo>
                      <a:pt x="830" y="1177"/>
                    </a:lnTo>
                    <a:lnTo>
                      <a:pt x="816" y="1173"/>
                    </a:lnTo>
                    <a:lnTo>
                      <a:pt x="810" y="1161"/>
                    </a:lnTo>
                    <a:lnTo>
                      <a:pt x="802" y="1140"/>
                    </a:lnTo>
                    <a:lnTo>
                      <a:pt x="783" y="1110"/>
                    </a:lnTo>
                    <a:lnTo>
                      <a:pt x="767" y="1093"/>
                    </a:lnTo>
                    <a:lnTo>
                      <a:pt x="748" y="1074"/>
                    </a:lnTo>
                    <a:lnTo>
                      <a:pt x="726" y="1055"/>
                    </a:lnTo>
                    <a:lnTo>
                      <a:pt x="703" y="1036"/>
                    </a:lnTo>
                    <a:lnTo>
                      <a:pt x="679" y="1015"/>
                    </a:lnTo>
                    <a:lnTo>
                      <a:pt x="654" y="994"/>
                    </a:lnTo>
                    <a:lnTo>
                      <a:pt x="630" y="971"/>
                    </a:lnTo>
                    <a:lnTo>
                      <a:pt x="607" y="949"/>
                    </a:lnTo>
                    <a:lnTo>
                      <a:pt x="587" y="928"/>
                    </a:lnTo>
                    <a:lnTo>
                      <a:pt x="573" y="907"/>
                    </a:lnTo>
                    <a:lnTo>
                      <a:pt x="562" y="891"/>
                    </a:lnTo>
                    <a:lnTo>
                      <a:pt x="554" y="874"/>
                    </a:lnTo>
                    <a:lnTo>
                      <a:pt x="548" y="860"/>
                    </a:lnTo>
                    <a:lnTo>
                      <a:pt x="542" y="846"/>
                    </a:lnTo>
                    <a:lnTo>
                      <a:pt x="538" y="834"/>
                    </a:lnTo>
                    <a:lnTo>
                      <a:pt x="532" y="821"/>
                    </a:lnTo>
                    <a:lnTo>
                      <a:pt x="528" y="804"/>
                    </a:lnTo>
                    <a:lnTo>
                      <a:pt x="536" y="801"/>
                    </a:lnTo>
                    <a:lnTo>
                      <a:pt x="552" y="806"/>
                    </a:lnTo>
                    <a:lnTo>
                      <a:pt x="570" y="816"/>
                    </a:lnTo>
                    <a:lnTo>
                      <a:pt x="581" y="821"/>
                    </a:lnTo>
                    <a:lnTo>
                      <a:pt x="589" y="816"/>
                    </a:lnTo>
                    <a:lnTo>
                      <a:pt x="597" y="806"/>
                    </a:lnTo>
                    <a:lnTo>
                      <a:pt x="611" y="792"/>
                    </a:lnTo>
                    <a:lnTo>
                      <a:pt x="622" y="787"/>
                    </a:lnTo>
                    <a:lnTo>
                      <a:pt x="638" y="787"/>
                    </a:lnTo>
                    <a:lnTo>
                      <a:pt x="654" y="790"/>
                    </a:lnTo>
                    <a:lnTo>
                      <a:pt x="671" y="795"/>
                    </a:lnTo>
                    <a:lnTo>
                      <a:pt x="689" y="802"/>
                    </a:lnTo>
                    <a:lnTo>
                      <a:pt x="705" y="807"/>
                    </a:lnTo>
                    <a:lnTo>
                      <a:pt x="716" y="811"/>
                    </a:lnTo>
                    <a:lnTo>
                      <a:pt x="724" y="811"/>
                    </a:lnTo>
                    <a:lnTo>
                      <a:pt x="724" y="806"/>
                    </a:lnTo>
                    <a:lnTo>
                      <a:pt x="710" y="794"/>
                    </a:lnTo>
                    <a:lnTo>
                      <a:pt x="689" y="774"/>
                    </a:lnTo>
                    <a:lnTo>
                      <a:pt x="660" y="752"/>
                    </a:lnTo>
                    <a:lnTo>
                      <a:pt x="628" y="726"/>
                    </a:lnTo>
                    <a:lnTo>
                      <a:pt x="595" y="700"/>
                    </a:lnTo>
                    <a:lnTo>
                      <a:pt x="564" y="672"/>
                    </a:lnTo>
                    <a:lnTo>
                      <a:pt x="536" y="646"/>
                    </a:lnTo>
                    <a:lnTo>
                      <a:pt x="513" y="621"/>
                    </a:lnTo>
                    <a:lnTo>
                      <a:pt x="487" y="599"/>
                    </a:lnTo>
                    <a:lnTo>
                      <a:pt x="464" y="574"/>
                    </a:lnTo>
                    <a:lnTo>
                      <a:pt x="442" y="552"/>
                    </a:lnTo>
                    <a:lnTo>
                      <a:pt x="425" y="525"/>
                    </a:lnTo>
                    <a:lnTo>
                      <a:pt x="409" y="499"/>
                    </a:lnTo>
                    <a:lnTo>
                      <a:pt x="397" y="470"/>
                    </a:lnTo>
                    <a:lnTo>
                      <a:pt x="393" y="438"/>
                    </a:lnTo>
                    <a:lnTo>
                      <a:pt x="395" y="379"/>
                    </a:lnTo>
                    <a:lnTo>
                      <a:pt x="405" y="336"/>
                    </a:lnTo>
                    <a:lnTo>
                      <a:pt x="413" y="303"/>
                    </a:lnTo>
                    <a:lnTo>
                      <a:pt x="409" y="277"/>
                    </a:lnTo>
                    <a:lnTo>
                      <a:pt x="399" y="247"/>
                    </a:lnTo>
                    <a:lnTo>
                      <a:pt x="393" y="214"/>
                    </a:lnTo>
                    <a:lnTo>
                      <a:pt x="386" y="186"/>
                    </a:lnTo>
                    <a:lnTo>
                      <a:pt x="372" y="172"/>
                    </a:lnTo>
                    <a:lnTo>
                      <a:pt x="360" y="170"/>
                    </a:lnTo>
                    <a:lnTo>
                      <a:pt x="348" y="165"/>
                    </a:lnTo>
                    <a:lnTo>
                      <a:pt x="337" y="158"/>
                    </a:lnTo>
                    <a:lnTo>
                      <a:pt x="323" y="149"/>
                    </a:lnTo>
                    <a:lnTo>
                      <a:pt x="309" y="139"/>
                    </a:lnTo>
                    <a:lnTo>
                      <a:pt x="296" y="127"/>
                    </a:lnTo>
                    <a:lnTo>
                      <a:pt x="282" y="113"/>
                    </a:lnTo>
                    <a:lnTo>
                      <a:pt x="270" y="97"/>
                    </a:lnTo>
                    <a:lnTo>
                      <a:pt x="258" y="82"/>
                    </a:lnTo>
                    <a:lnTo>
                      <a:pt x="245" y="69"/>
                    </a:lnTo>
                    <a:lnTo>
                      <a:pt x="231" y="59"/>
                    </a:lnTo>
                    <a:lnTo>
                      <a:pt x="215" y="50"/>
                    </a:lnTo>
                    <a:lnTo>
                      <a:pt x="200" y="42"/>
                    </a:lnTo>
                    <a:lnTo>
                      <a:pt x="182" y="33"/>
                    </a:lnTo>
                    <a:lnTo>
                      <a:pt x="163" y="24"/>
                    </a:lnTo>
                    <a:lnTo>
                      <a:pt x="143" y="14"/>
                    </a:lnTo>
                    <a:lnTo>
                      <a:pt x="125" y="5"/>
                    </a:lnTo>
                    <a:lnTo>
                      <a:pt x="110" y="0"/>
                    </a:lnTo>
                    <a:lnTo>
                      <a:pt x="100" y="0"/>
                    </a:lnTo>
                    <a:lnTo>
                      <a:pt x="90" y="3"/>
                    </a:lnTo>
                    <a:lnTo>
                      <a:pt x="82" y="10"/>
                    </a:lnTo>
                    <a:lnTo>
                      <a:pt x="74" y="21"/>
                    </a:lnTo>
                    <a:lnTo>
                      <a:pt x="69" y="35"/>
                    </a:lnTo>
                    <a:lnTo>
                      <a:pt x="63" y="52"/>
                    </a:lnTo>
                    <a:lnTo>
                      <a:pt x="55" y="83"/>
                    </a:lnTo>
                    <a:lnTo>
                      <a:pt x="49" y="106"/>
                    </a:lnTo>
                    <a:lnTo>
                      <a:pt x="43" y="123"/>
                    </a:lnTo>
                    <a:lnTo>
                      <a:pt x="31" y="141"/>
                    </a:lnTo>
                    <a:lnTo>
                      <a:pt x="22" y="153"/>
                    </a:lnTo>
                    <a:lnTo>
                      <a:pt x="14" y="165"/>
                    </a:lnTo>
                    <a:lnTo>
                      <a:pt x="6" y="177"/>
                    </a:lnTo>
                    <a:lnTo>
                      <a:pt x="0" y="189"/>
                    </a:lnTo>
                    <a:lnTo>
                      <a:pt x="6" y="191"/>
                    </a:lnTo>
                    <a:lnTo>
                      <a:pt x="14" y="195"/>
                    </a:lnTo>
                    <a:lnTo>
                      <a:pt x="22" y="198"/>
                    </a:lnTo>
                    <a:lnTo>
                      <a:pt x="29" y="202"/>
                    </a:lnTo>
                    <a:lnTo>
                      <a:pt x="49" y="212"/>
                    </a:lnTo>
                    <a:lnTo>
                      <a:pt x="67" y="221"/>
                    </a:lnTo>
                    <a:lnTo>
                      <a:pt x="84" y="230"/>
                    </a:lnTo>
                    <a:lnTo>
                      <a:pt x="100" y="238"/>
                    </a:lnTo>
                    <a:lnTo>
                      <a:pt x="116" y="247"/>
                    </a:lnTo>
                    <a:lnTo>
                      <a:pt x="129" y="259"/>
                    </a:lnTo>
                    <a:lnTo>
                      <a:pt x="143" y="271"/>
                    </a:lnTo>
                    <a:lnTo>
                      <a:pt x="157" y="285"/>
                    </a:lnTo>
                    <a:lnTo>
                      <a:pt x="168" y="301"/>
                    </a:lnTo>
                    <a:lnTo>
                      <a:pt x="182" y="315"/>
                    </a:lnTo>
                    <a:lnTo>
                      <a:pt x="196" y="327"/>
                    </a:lnTo>
                    <a:lnTo>
                      <a:pt x="210" y="337"/>
                    </a:lnTo>
                    <a:lnTo>
                      <a:pt x="221" y="346"/>
                    </a:lnTo>
                    <a:lnTo>
                      <a:pt x="235" y="353"/>
                    </a:lnTo>
                    <a:lnTo>
                      <a:pt x="247" y="358"/>
                    </a:lnTo>
                    <a:lnTo>
                      <a:pt x="256" y="362"/>
                    </a:lnTo>
                    <a:lnTo>
                      <a:pt x="272" y="376"/>
                    </a:lnTo>
                    <a:lnTo>
                      <a:pt x="280" y="404"/>
                    </a:lnTo>
                    <a:lnTo>
                      <a:pt x="286" y="437"/>
                    </a:lnTo>
                    <a:lnTo>
                      <a:pt x="296" y="466"/>
                    </a:lnTo>
                    <a:lnTo>
                      <a:pt x="300" y="492"/>
                    </a:lnTo>
                    <a:lnTo>
                      <a:pt x="292" y="525"/>
                    </a:lnTo>
                    <a:lnTo>
                      <a:pt x="282" y="567"/>
                    </a:lnTo>
                    <a:lnTo>
                      <a:pt x="278" y="625"/>
                    </a:lnTo>
                    <a:lnTo>
                      <a:pt x="284" y="658"/>
                    </a:lnTo>
                    <a:lnTo>
                      <a:pt x="294" y="686"/>
                    </a:lnTo>
                    <a:lnTo>
                      <a:pt x="309" y="713"/>
                    </a:lnTo>
                    <a:lnTo>
                      <a:pt x="329" y="738"/>
                    </a:lnTo>
                    <a:lnTo>
                      <a:pt x="350" y="762"/>
                    </a:lnTo>
                    <a:lnTo>
                      <a:pt x="374" y="787"/>
                    </a:lnTo>
                    <a:lnTo>
                      <a:pt x="397" y="809"/>
                    </a:lnTo>
                    <a:lnTo>
                      <a:pt x="423" y="834"/>
                    </a:lnTo>
                    <a:lnTo>
                      <a:pt x="450" y="860"/>
                    </a:lnTo>
                    <a:lnTo>
                      <a:pt x="482" y="888"/>
                    </a:lnTo>
                    <a:lnTo>
                      <a:pt x="515" y="914"/>
                    </a:lnTo>
                    <a:lnTo>
                      <a:pt x="546" y="940"/>
                    </a:lnTo>
                    <a:lnTo>
                      <a:pt x="575" y="962"/>
                    </a:lnTo>
                    <a:lnTo>
                      <a:pt x="597" y="982"/>
                    </a:lnTo>
                    <a:lnTo>
                      <a:pt x="609" y="996"/>
                    </a:lnTo>
                    <a:lnTo>
                      <a:pt x="609" y="1001"/>
                    </a:lnTo>
                    <a:lnTo>
                      <a:pt x="601" y="1001"/>
                    </a:lnTo>
                    <a:lnTo>
                      <a:pt x="589" y="997"/>
                    </a:lnTo>
                    <a:lnTo>
                      <a:pt x="573" y="990"/>
                    </a:lnTo>
                    <a:lnTo>
                      <a:pt x="558" y="985"/>
                    </a:lnTo>
                    <a:lnTo>
                      <a:pt x="540" y="980"/>
                    </a:lnTo>
                    <a:lnTo>
                      <a:pt x="525" y="976"/>
                    </a:lnTo>
                    <a:lnTo>
                      <a:pt x="509" y="976"/>
                    </a:lnTo>
                    <a:lnTo>
                      <a:pt x="497" y="982"/>
                    </a:lnTo>
                    <a:lnTo>
                      <a:pt x="483" y="996"/>
                    </a:lnTo>
                    <a:lnTo>
                      <a:pt x="474" y="1006"/>
                    </a:lnTo>
                    <a:lnTo>
                      <a:pt x="466" y="1009"/>
                    </a:lnTo>
                    <a:lnTo>
                      <a:pt x="454" y="1004"/>
                    </a:lnTo>
                    <a:lnTo>
                      <a:pt x="437" y="994"/>
                    </a:lnTo>
                    <a:lnTo>
                      <a:pt x="421" y="989"/>
                    </a:lnTo>
                    <a:lnTo>
                      <a:pt x="413" y="992"/>
                    </a:lnTo>
                    <a:lnTo>
                      <a:pt x="417" y="1009"/>
                    </a:lnTo>
                    <a:lnTo>
                      <a:pt x="423" y="1022"/>
                    </a:lnTo>
                    <a:lnTo>
                      <a:pt x="427" y="1036"/>
                    </a:lnTo>
                    <a:lnTo>
                      <a:pt x="433" y="1048"/>
                    </a:lnTo>
                    <a:lnTo>
                      <a:pt x="438" y="1063"/>
                    </a:lnTo>
                    <a:lnTo>
                      <a:pt x="446" y="1079"/>
                    </a:lnTo>
                    <a:lnTo>
                      <a:pt x="458" y="1096"/>
                    </a:lnTo>
                    <a:lnTo>
                      <a:pt x="472" y="1116"/>
                    </a:lnTo>
                    <a:lnTo>
                      <a:pt x="491" y="1138"/>
                    </a:lnTo>
                    <a:lnTo>
                      <a:pt x="515" y="1161"/>
                    </a:lnTo>
                    <a:lnTo>
                      <a:pt x="538" y="1182"/>
                    </a:lnTo>
                    <a:lnTo>
                      <a:pt x="564" y="1203"/>
                    </a:lnTo>
                    <a:lnTo>
                      <a:pt x="587" y="1224"/>
                    </a:lnTo>
                    <a:lnTo>
                      <a:pt x="611" y="1243"/>
                    </a:lnTo>
                    <a:lnTo>
                      <a:pt x="632" y="1262"/>
                    </a:lnTo>
                    <a:lnTo>
                      <a:pt x="652" y="1281"/>
                    </a:lnTo>
                    <a:lnTo>
                      <a:pt x="667" y="1298"/>
                    </a:lnTo>
                    <a:lnTo>
                      <a:pt x="687" y="1330"/>
                    </a:lnTo>
                    <a:lnTo>
                      <a:pt x="695" y="1351"/>
                    </a:lnTo>
                    <a:lnTo>
                      <a:pt x="703" y="1363"/>
                    </a:lnTo>
                    <a:lnTo>
                      <a:pt x="716" y="1366"/>
                    </a:lnTo>
                    <a:lnTo>
                      <a:pt x="732" y="1366"/>
                    </a:lnTo>
                    <a:lnTo>
                      <a:pt x="740" y="1365"/>
                    </a:lnTo>
                    <a:lnTo>
                      <a:pt x="750" y="1368"/>
                    </a:lnTo>
                    <a:lnTo>
                      <a:pt x="763" y="1375"/>
                    </a:lnTo>
                    <a:lnTo>
                      <a:pt x="773" y="1380"/>
                    </a:lnTo>
                    <a:lnTo>
                      <a:pt x="785" y="1385"/>
                    </a:lnTo>
                    <a:lnTo>
                      <a:pt x="795" y="1389"/>
                    </a:lnTo>
                    <a:lnTo>
                      <a:pt x="806" y="1392"/>
                    </a:lnTo>
                    <a:lnTo>
                      <a:pt x="818" y="1396"/>
                    </a:lnTo>
                    <a:lnTo>
                      <a:pt x="828" y="1399"/>
                    </a:lnTo>
                    <a:lnTo>
                      <a:pt x="840" y="1401"/>
                    </a:lnTo>
                    <a:lnTo>
                      <a:pt x="849" y="1403"/>
                    </a:lnTo>
                    <a:lnTo>
                      <a:pt x="867" y="1410"/>
                    </a:lnTo>
                    <a:lnTo>
                      <a:pt x="881" y="1422"/>
                    </a:lnTo>
                    <a:lnTo>
                      <a:pt x="891" y="1441"/>
                    </a:lnTo>
                    <a:lnTo>
                      <a:pt x="892" y="1466"/>
                    </a:lnTo>
                    <a:lnTo>
                      <a:pt x="891" y="1495"/>
                    </a:lnTo>
                    <a:lnTo>
                      <a:pt x="891" y="1525"/>
                    </a:lnTo>
                    <a:lnTo>
                      <a:pt x="898" y="1553"/>
                    </a:lnTo>
                    <a:lnTo>
                      <a:pt x="924" y="1573"/>
                    </a:lnTo>
                    <a:lnTo>
                      <a:pt x="941" y="1582"/>
                    </a:lnTo>
                    <a:lnTo>
                      <a:pt x="959" y="1587"/>
                    </a:lnTo>
                    <a:lnTo>
                      <a:pt x="979" y="1593"/>
                    </a:lnTo>
                    <a:lnTo>
                      <a:pt x="996" y="1593"/>
                    </a:lnTo>
                    <a:lnTo>
                      <a:pt x="1018" y="1593"/>
                    </a:lnTo>
                    <a:lnTo>
                      <a:pt x="1039" y="1587"/>
                    </a:lnTo>
                    <a:lnTo>
                      <a:pt x="1063" y="1580"/>
                    </a:lnTo>
                    <a:lnTo>
                      <a:pt x="1090" y="1570"/>
                    </a:lnTo>
                    <a:lnTo>
                      <a:pt x="1118" y="1560"/>
                    </a:lnTo>
                    <a:lnTo>
                      <a:pt x="1145" y="1554"/>
                    </a:lnTo>
                    <a:lnTo>
                      <a:pt x="1170" y="1551"/>
                    </a:lnTo>
                    <a:lnTo>
                      <a:pt x="1192" y="1551"/>
                    </a:lnTo>
                    <a:lnTo>
                      <a:pt x="1209" y="1554"/>
                    </a:lnTo>
                    <a:lnTo>
                      <a:pt x="1219" y="1558"/>
                    </a:lnTo>
                    <a:lnTo>
                      <a:pt x="1221" y="1561"/>
                    </a:lnTo>
                    <a:lnTo>
                      <a:pt x="1215" y="1565"/>
                    </a:lnTo>
                    <a:lnTo>
                      <a:pt x="1200" y="1570"/>
                    </a:lnTo>
                    <a:lnTo>
                      <a:pt x="1198" y="1575"/>
                    </a:lnTo>
                    <a:lnTo>
                      <a:pt x="1208" y="1577"/>
                    </a:lnTo>
                    <a:lnTo>
                      <a:pt x="1231" y="1579"/>
                    </a:lnTo>
                    <a:lnTo>
                      <a:pt x="1245" y="1580"/>
                    </a:lnTo>
                    <a:lnTo>
                      <a:pt x="1256" y="1584"/>
                    </a:lnTo>
                    <a:lnTo>
                      <a:pt x="1268" y="1589"/>
                    </a:lnTo>
                    <a:lnTo>
                      <a:pt x="1280" y="1596"/>
                    </a:lnTo>
                    <a:lnTo>
                      <a:pt x="1290" y="1603"/>
                    </a:lnTo>
                    <a:lnTo>
                      <a:pt x="1301" y="1612"/>
                    </a:lnTo>
                    <a:lnTo>
                      <a:pt x="1313" y="1617"/>
                    </a:lnTo>
                    <a:lnTo>
                      <a:pt x="1327" y="1622"/>
                    </a:lnTo>
                    <a:lnTo>
                      <a:pt x="1345" y="1626"/>
                    </a:lnTo>
                    <a:lnTo>
                      <a:pt x="1370" y="1631"/>
                    </a:lnTo>
                    <a:lnTo>
                      <a:pt x="1397" y="1638"/>
                    </a:lnTo>
                    <a:lnTo>
                      <a:pt x="1429" y="1645"/>
                    </a:lnTo>
                    <a:lnTo>
                      <a:pt x="1458" y="1655"/>
                    </a:lnTo>
                    <a:lnTo>
                      <a:pt x="1485" y="1667"/>
                    </a:lnTo>
                    <a:lnTo>
                      <a:pt x="1509" y="1681"/>
                    </a:lnTo>
                    <a:lnTo>
                      <a:pt x="1525" y="1697"/>
                    </a:lnTo>
                    <a:lnTo>
                      <a:pt x="1538" y="1716"/>
                    </a:lnTo>
                    <a:lnTo>
                      <a:pt x="1556" y="1737"/>
                    </a:lnTo>
                    <a:lnTo>
                      <a:pt x="1575" y="1758"/>
                    </a:lnTo>
                    <a:lnTo>
                      <a:pt x="1599" y="1779"/>
                    </a:lnTo>
                    <a:lnTo>
                      <a:pt x="1620" y="1800"/>
                    </a:lnTo>
                    <a:lnTo>
                      <a:pt x="1644" y="1815"/>
                    </a:lnTo>
                    <a:lnTo>
                      <a:pt x="1665" y="1829"/>
                    </a:lnTo>
                    <a:lnTo>
                      <a:pt x="1685" y="1840"/>
                    </a:lnTo>
                    <a:lnTo>
                      <a:pt x="1703" y="1847"/>
                    </a:lnTo>
                    <a:lnTo>
                      <a:pt x="1716" y="1852"/>
                    </a:lnTo>
                    <a:lnTo>
                      <a:pt x="1730" y="1857"/>
                    </a:lnTo>
                    <a:lnTo>
                      <a:pt x="1742" y="1862"/>
                    </a:lnTo>
                    <a:lnTo>
                      <a:pt x="1753" y="1869"/>
                    </a:lnTo>
                    <a:lnTo>
                      <a:pt x="1763" y="1876"/>
                    </a:lnTo>
                    <a:lnTo>
                      <a:pt x="1773" y="1887"/>
                    </a:lnTo>
                    <a:lnTo>
                      <a:pt x="1781" y="1897"/>
                    </a:lnTo>
                    <a:lnTo>
                      <a:pt x="1789" y="1908"/>
                    </a:lnTo>
                    <a:lnTo>
                      <a:pt x="1800" y="1915"/>
                    </a:lnTo>
                    <a:lnTo>
                      <a:pt x="1810" y="1922"/>
                    </a:lnTo>
                    <a:lnTo>
                      <a:pt x="1822" y="1927"/>
                    </a:lnTo>
                    <a:lnTo>
                      <a:pt x="1832" y="1932"/>
                    </a:lnTo>
                    <a:lnTo>
                      <a:pt x="1844" y="1939"/>
                    </a:lnTo>
                    <a:lnTo>
                      <a:pt x="1853" y="1950"/>
                    </a:lnTo>
                    <a:lnTo>
                      <a:pt x="1861" y="1963"/>
                    </a:lnTo>
                    <a:lnTo>
                      <a:pt x="1869" y="1977"/>
                    </a:lnTo>
                    <a:lnTo>
                      <a:pt x="1879" y="1988"/>
                    </a:lnTo>
                    <a:lnTo>
                      <a:pt x="1887" y="1995"/>
                    </a:lnTo>
                    <a:lnTo>
                      <a:pt x="1896" y="1998"/>
                    </a:lnTo>
                    <a:lnTo>
                      <a:pt x="1906" y="2002"/>
                    </a:lnTo>
                    <a:lnTo>
                      <a:pt x="1916" y="2003"/>
                    </a:lnTo>
                    <a:lnTo>
                      <a:pt x="1926" y="2003"/>
                    </a:lnTo>
                    <a:lnTo>
                      <a:pt x="1935" y="2005"/>
                    </a:lnTo>
                    <a:lnTo>
                      <a:pt x="1947" y="2007"/>
                    </a:lnTo>
                    <a:lnTo>
                      <a:pt x="1959" y="2005"/>
                    </a:lnTo>
                    <a:lnTo>
                      <a:pt x="1971" y="2003"/>
                    </a:lnTo>
                    <a:lnTo>
                      <a:pt x="1982" y="2000"/>
                    </a:lnTo>
                    <a:lnTo>
                      <a:pt x="1994" y="1993"/>
                    </a:lnTo>
                    <a:lnTo>
                      <a:pt x="2002" y="1986"/>
                    </a:lnTo>
                    <a:lnTo>
                      <a:pt x="2008" y="1979"/>
                    </a:lnTo>
                    <a:lnTo>
                      <a:pt x="2010" y="1969"/>
                    </a:lnTo>
                    <a:lnTo>
                      <a:pt x="2010" y="1956"/>
                    </a:lnTo>
                    <a:lnTo>
                      <a:pt x="2006" y="1946"/>
                    </a:lnTo>
                    <a:lnTo>
                      <a:pt x="2002" y="1934"/>
                    </a:lnTo>
                    <a:lnTo>
                      <a:pt x="1996" y="1922"/>
                    </a:lnTo>
                    <a:lnTo>
                      <a:pt x="1986" y="1911"/>
                    </a:lnTo>
                    <a:lnTo>
                      <a:pt x="1977" y="1901"/>
                    </a:lnTo>
                    <a:lnTo>
                      <a:pt x="1963" y="1892"/>
                    </a:lnTo>
                    <a:lnTo>
                      <a:pt x="1945" y="1883"/>
                    </a:lnTo>
                    <a:lnTo>
                      <a:pt x="1928" y="1875"/>
                    </a:lnTo>
                    <a:lnTo>
                      <a:pt x="1910" y="1866"/>
                    </a:lnTo>
                    <a:lnTo>
                      <a:pt x="1892" y="1856"/>
                    </a:lnTo>
                    <a:lnTo>
                      <a:pt x="1877" y="1845"/>
                    </a:lnTo>
                    <a:lnTo>
                      <a:pt x="1861" y="1833"/>
                    </a:lnTo>
                    <a:lnTo>
                      <a:pt x="1849" y="1822"/>
                    </a:lnTo>
                    <a:lnTo>
                      <a:pt x="1840" y="1812"/>
                    </a:lnTo>
                    <a:lnTo>
                      <a:pt x="1834" y="1802"/>
                    </a:lnTo>
                    <a:lnTo>
                      <a:pt x="1826" y="1788"/>
                    </a:lnTo>
                    <a:lnTo>
                      <a:pt x="1814" y="1779"/>
                    </a:lnTo>
                    <a:lnTo>
                      <a:pt x="1798" y="1772"/>
                    </a:lnTo>
                    <a:lnTo>
                      <a:pt x="1781" y="1760"/>
                    </a:lnTo>
                    <a:lnTo>
                      <a:pt x="1771" y="1749"/>
                    </a:lnTo>
                    <a:lnTo>
                      <a:pt x="1763" y="1730"/>
                    </a:lnTo>
                    <a:lnTo>
                      <a:pt x="1757" y="1708"/>
                    </a:lnTo>
                    <a:lnTo>
                      <a:pt x="1752" y="1681"/>
                    </a:lnTo>
                    <a:lnTo>
                      <a:pt x="1744" y="1657"/>
                    </a:lnTo>
                    <a:lnTo>
                      <a:pt x="1736" y="1633"/>
                    </a:lnTo>
                    <a:lnTo>
                      <a:pt x="1728" y="1612"/>
                    </a:lnTo>
                    <a:lnTo>
                      <a:pt x="1716" y="1598"/>
                    </a:lnTo>
                    <a:lnTo>
                      <a:pt x="1703" y="1587"/>
                    </a:lnTo>
                    <a:lnTo>
                      <a:pt x="1685" y="1577"/>
                    </a:lnTo>
                    <a:lnTo>
                      <a:pt x="1663" y="1567"/>
                    </a:lnTo>
                    <a:lnTo>
                      <a:pt x="1644" y="1558"/>
                    </a:lnTo>
                    <a:lnTo>
                      <a:pt x="1622" y="1547"/>
                    </a:lnTo>
                    <a:lnTo>
                      <a:pt x="1603" y="1535"/>
                    </a:lnTo>
                    <a:lnTo>
                      <a:pt x="1589" y="1525"/>
                    </a:lnTo>
                    <a:lnTo>
                      <a:pt x="1577" y="1513"/>
                    </a:lnTo>
                    <a:lnTo>
                      <a:pt x="1572" y="1504"/>
                    </a:lnTo>
                    <a:lnTo>
                      <a:pt x="1564" y="1495"/>
                    </a:lnTo>
                    <a:lnTo>
                      <a:pt x="1554" y="1488"/>
                    </a:lnTo>
                    <a:lnTo>
                      <a:pt x="1542" y="1479"/>
                    </a:lnTo>
                    <a:lnTo>
                      <a:pt x="1530" y="1471"/>
                    </a:lnTo>
                    <a:lnTo>
                      <a:pt x="1519" y="1462"/>
                    </a:lnTo>
                    <a:lnTo>
                      <a:pt x="1507" y="1453"/>
                    </a:lnTo>
                    <a:lnTo>
                      <a:pt x="1495" y="1445"/>
                    </a:lnTo>
                    <a:lnTo>
                      <a:pt x="1478" y="1441"/>
                    </a:lnTo>
                    <a:lnTo>
                      <a:pt x="1464" y="1438"/>
                    </a:lnTo>
                    <a:lnTo>
                      <a:pt x="1452" y="1436"/>
                    </a:lnTo>
                    <a:lnTo>
                      <a:pt x="1442" y="1432"/>
                    </a:lnTo>
                    <a:lnTo>
                      <a:pt x="1429" y="1429"/>
                    </a:lnTo>
                    <a:lnTo>
                      <a:pt x="1417" y="1422"/>
                    </a:lnTo>
                    <a:lnTo>
                      <a:pt x="1405" y="1415"/>
                    </a:lnTo>
                    <a:lnTo>
                      <a:pt x="1395" y="1408"/>
                    </a:lnTo>
                    <a:lnTo>
                      <a:pt x="1384" y="1401"/>
                    </a:lnTo>
                    <a:lnTo>
                      <a:pt x="1372" y="1396"/>
                    </a:lnTo>
                    <a:lnTo>
                      <a:pt x="1360" y="1392"/>
                    </a:lnTo>
                    <a:lnTo>
                      <a:pt x="1346" y="1391"/>
                    </a:lnTo>
                    <a:close/>
                  </a:path>
                </a:pathLst>
              </a:custGeom>
              <a:solidFill>
                <a:srgbClr val="FF33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grpSp>
            <p:nvGrpSpPr>
              <p:cNvPr id="56" name="Group 46">
                <a:extLst>
                  <a:ext uri="{FF2B5EF4-FFF2-40B4-BE49-F238E27FC236}">
                    <a16:creationId xmlns:a16="http://schemas.microsoft.com/office/drawing/2014/main" id="{FE268AFE-4A43-4173-B767-4411C9A378B3}"/>
                  </a:ext>
                </a:extLst>
              </p:cNvPr>
              <p:cNvGrpSpPr>
                <a:grpSpLocks/>
              </p:cNvGrpSpPr>
              <p:nvPr/>
            </p:nvGrpSpPr>
            <p:grpSpPr bwMode="auto">
              <a:xfrm>
                <a:off x="3924" y="2424"/>
                <a:ext cx="680" cy="313"/>
                <a:chOff x="3878" y="2429"/>
                <a:chExt cx="680" cy="279"/>
              </a:xfrm>
            </p:grpSpPr>
            <p:sp>
              <p:nvSpPr>
                <p:cNvPr id="73" name="Text Box 47">
                  <a:extLst>
                    <a:ext uri="{FF2B5EF4-FFF2-40B4-BE49-F238E27FC236}">
                      <a16:creationId xmlns:a16="http://schemas.microsoft.com/office/drawing/2014/main" id="{22E82851-9361-4E67-B571-94A3E26B89E1}"/>
                    </a:ext>
                  </a:extLst>
                </p:cNvPr>
                <p:cNvSpPr txBox="1">
                  <a:spLocks noChangeArrowheads="1"/>
                </p:cNvSpPr>
                <p:nvPr/>
              </p:nvSpPr>
              <p:spPr bwMode="auto">
                <a:xfrm>
                  <a:off x="3912" y="2532"/>
                  <a:ext cx="613" cy="71"/>
                </a:xfrm>
                <a:prstGeom prst="rect">
                  <a:avLst/>
                </a:prstGeom>
                <a:noFill/>
                <a:ln>
                  <a:noFill/>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defRPr/>
                  </a:pPr>
                  <a:r>
                    <a:rPr lang="hr-HR" altLang="sr-Latn-RS" sz="900" b="1" dirty="0">
                      <a:latin typeface="Arial" pitchFamily="34" charset="0"/>
                    </a:rPr>
                    <a:t>ZAGREB</a:t>
                  </a:r>
                  <a:endParaRPr lang="hr-HR" altLang="sr-Latn-RS" sz="750" dirty="0">
                    <a:latin typeface="Arial" pitchFamily="34" charset="0"/>
                  </a:endParaRPr>
                </a:p>
              </p:txBody>
            </p:sp>
            <p:sp>
              <p:nvSpPr>
                <p:cNvPr id="74" name="Oval 48">
                  <a:extLst>
                    <a:ext uri="{FF2B5EF4-FFF2-40B4-BE49-F238E27FC236}">
                      <a16:creationId xmlns:a16="http://schemas.microsoft.com/office/drawing/2014/main" id="{55A0F824-57D2-4E1F-9CA4-DDCAA9E19F76}"/>
                    </a:ext>
                  </a:extLst>
                </p:cNvPr>
                <p:cNvSpPr>
                  <a:spLocks noChangeArrowheads="1"/>
                </p:cNvSpPr>
                <p:nvPr/>
              </p:nvSpPr>
              <p:spPr bwMode="auto">
                <a:xfrm>
                  <a:off x="3878" y="2429"/>
                  <a:ext cx="680" cy="279"/>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defRPr/>
                  </a:pPr>
                  <a:endParaRPr lang="sr-Latn-RS" altLang="sr-Latn-RS">
                    <a:latin typeface="Arial" pitchFamily="34" charset="0"/>
                  </a:endParaRPr>
                </a:p>
              </p:txBody>
            </p:sp>
          </p:grpSp>
          <p:sp>
            <p:nvSpPr>
              <p:cNvPr id="57" name="Freeform 49">
                <a:extLst>
                  <a:ext uri="{FF2B5EF4-FFF2-40B4-BE49-F238E27FC236}">
                    <a16:creationId xmlns:a16="http://schemas.microsoft.com/office/drawing/2014/main" id="{FCDBC0AA-4A09-45C9-9F49-05C626F28DAC}"/>
                  </a:ext>
                </a:extLst>
              </p:cNvPr>
              <p:cNvSpPr>
                <a:spLocks/>
              </p:cNvSpPr>
              <p:nvPr/>
            </p:nvSpPr>
            <p:spPr bwMode="auto">
              <a:xfrm>
                <a:off x="4087" y="2930"/>
                <a:ext cx="1334" cy="279"/>
              </a:xfrm>
              <a:custGeom>
                <a:avLst/>
                <a:gdLst>
                  <a:gd name="T0" fmla="*/ 1 w 1920"/>
                  <a:gd name="T1" fmla="*/ 1 h 464"/>
                  <a:gd name="T2" fmla="*/ 1 w 1920"/>
                  <a:gd name="T3" fmla="*/ 1 h 464"/>
                  <a:gd name="T4" fmla="*/ 1 w 1920"/>
                  <a:gd name="T5" fmla="*/ 1 h 464"/>
                  <a:gd name="T6" fmla="*/ 1 w 1920"/>
                  <a:gd name="T7" fmla="*/ 1 h 464"/>
                  <a:gd name="T8" fmla="*/ 1 w 1920"/>
                  <a:gd name="T9" fmla="*/ 1 h 464"/>
                  <a:gd name="T10" fmla="*/ 1 w 1920"/>
                  <a:gd name="T11" fmla="*/ 1 h 464"/>
                  <a:gd name="T12" fmla="*/ 1 w 1920"/>
                  <a:gd name="T13" fmla="*/ 1 h 464"/>
                  <a:gd name="T14" fmla="*/ 1 w 1920"/>
                  <a:gd name="T15" fmla="*/ 1 h 464"/>
                  <a:gd name="T16" fmla="*/ 1 w 1920"/>
                  <a:gd name="T17" fmla="*/ 1 h 464"/>
                  <a:gd name="T18" fmla="*/ 1 w 1920"/>
                  <a:gd name="T19" fmla="*/ 1 h 464"/>
                  <a:gd name="T20" fmla="*/ 1 w 1920"/>
                  <a:gd name="T21" fmla="*/ 1 h 464"/>
                  <a:gd name="T22" fmla="*/ 1 w 1920"/>
                  <a:gd name="T23" fmla="*/ 1 h 464"/>
                  <a:gd name="T24" fmla="*/ 1 w 1920"/>
                  <a:gd name="T25" fmla="*/ 1 h 464"/>
                  <a:gd name="T26" fmla="*/ 1 w 1920"/>
                  <a:gd name="T27" fmla="*/ 1 h 464"/>
                  <a:gd name="T28" fmla="*/ 1 w 1920"/>
                  <a:gd name="T29" fmla="*/ 1 h 464"/>
                  <a:gd name="T30" fmla="*/ 1 w 1920"/>
                  <a:gd name="T31" fmla="*/ 1 h 464"/>
                  <a:gd name="T32" fmla="*/ 1 w 1920"/>
                  <a:gd name="T33" fmla="*/ 1 h 464"/>
                  <a:gd name="T34" fmla="*/ 1 w 1920"/>
                  <a:gd name="T35" fmla="*/ 1 h 464"/>
                  <a:gd name="T36" fmla="*/ 1 w 1920"/>
                  <a:gd name="T37" fmla="*/ 1 h 464"/>
                  <a:gd name="T38" fmla="*/ 1 w 1920"/>
                  <a:gd name="T39" fmla="*/ 1 h 464"/>
                  <a:gd name="T40" fmla="*/ 1 w 1920"/>
                  <a:gd name="T41" fmla="*/ 1 h 464"/>
                  <a:gd name="T42" fmla="*/ 1 w 1920"/>
                  <a:gd name="T43" fmla="*/ 1 h 464"/>
                  <a:gd name="T44" fmla="*/ 1 w 1920"/>
                  <a:gd name="T45" fmla="*/ 1 h 464"/>
                  <a:gd name="T46" fmla="*/ 1 w 1920"/>
                  <a:gd name="T47" fmla="*/ 1 h 464"/>
                  <a:gd name="T48" fmla="*/ 1 w 1920"/>
                  <a:gd name="T49" fmla="*/ 1 h 464"/>
                  <a:gd name="T50" fmla="*/ 1 w 1920"/>
                  <a:gd name="T51" fmla="*/ 1 h 464"/>
                  <a:gd name="T52" fmla="*/ 1 w 1920"/>
                  <a:gd name="T53" fmla="*/ 1 h 464"/>
                  <a:gd name="T54" fmla="*/ 1 w 1920"/>
                  <a:gd name="T55" fmla="*/ 1 h 464"/>
                  <a:gd name="T56" fmla="*/ 1 w 1920"/>
                  <a:gd name="T57" fmla="*/ 1 h 464"/>
                  <a:gd name="T58" fmla="*/ 1 w 1920"/>
                  <a:gd name="T59" fmla="*/ 1 h 464"/>
                  <a:gd name="T60" fmla="*/ 1 w 1920"/>
                  <a:gd name="T61" fmla="*/ 1 h 464"/>
                  <a:gd name="T62" fmla="*/ 1 w 1920"/>
                  <a:gd name="T63" fmla="*/ 1 h 464"/>
                  <a:gd name="T64" fmla="*/ 1 w 1920"/>
                  <a:gd name="T65" fmla="*/ 1 h 464"/>
                  <a:gd name="T66" fmla="*/ 1 w 1920"/>
                  <a:gd name="T67" fmla="*/ 1 h 464"/>
                  <a:gd name="T68" fmla="*/ 1 w 1920"/>
                  <a:gd name="T69" fmla="*/ 1 h 464"/>
                  <a:gd name="T70" fmla="*/ 1 w 1920"/>
                  <a:gd name="T71" fmla="*/ 1 h 464"/>
                  <a:gd name="T72" fmla="*/ 1 w 1920"/>
                  <a:gd name="T73" fmla="*/ 1 h 464"/>
                  <a:gd name="T74" fmla="*/ 1 w 1920"/>
                  <a:gd name="T75" fmla="*/ 1 h 464"/>
                  <a:gd name="T76" fmla="*/ 1 w 1920"/>
                  <a:gd name="T77" fmla="*/ 1 h 464"/>
                  <a:gd name="T78" fmla="*/ 1 w 1920"/>
                  <a:gd name="T79" fmla="*/ 1 h 464"/>
                  <a:gd name="T80" fmla="*/ 1 w 1920"/>
                  <a:gd name="T81" fmla="*/ 1 h 464"/>
                  <a:gd name="T82" fmla="*/ 1 w 1920"/>
                  <a:gd name="T83" fmla="*/ 1 h 464"/>
                  <a:gd name="T84" fmla="*/ 1 w 1920"/>
                  <a:gd name="T85" fmla="*/ 1 h 464"/>
                  <a:gd name="T86" fmla="*/ 1 w 1920"/>
                  <a:gd name="T87" fmla="*/ 1 h 464"/>
                  <a:gd name="T88" fmla="*/ 1 w 1920"/>
                  <a:gd name="T89" fmla="*/ 1 h 464"/>
                  <a:gd name="T90" fmla="*/ 1 w 1920"/>
                  <a:gd name="T91" fmla="*/ 1 h 464"/>
                  <a:gd name="T92" fmla="*/ 1 w 1920"/>
                  <a:gd name="T93" fmla="*/ 1 h 464"/>
                  <a:gd name="T94" fmla="*/ 1 w 1920"/>
                  <a:gd name="T95" fmla="*/ 1 h 464"/>
                  <a:gd name="T96" fmla="*/ 1 w 1920"/>
                  <a:gd name="T97" fmla="*/ 1 h 464"/>
                  <a:gd name="T98" fmla="*/ 1 w 1920"/>
                  <a:gd name="T99" fmla="*/ 1 h 464"/>
                  <a:gd name="T100" fmla="*/ 1 w 1920"/>
                  <a:gd name="T101" fmla="*/ 1 h 464"/>
                  <a:gd name="T102" fmla="*/ 1 w 1920"/>
                  <a:gd name="T103" fmla="*/ 1 h 464"/>
                  <a:gd name="T104" fmla="*/ 1 w 1920"/>
                  <a:gd name="T105" fmla="*/ 1 h 46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920"/>
                  <a:gd name="T160" fmla="*/ 0 h 464"/>
                  <a:gd name="T161" fmla="*/ 1920 w 1920"/>
                  <a:gd name="T162" fmla="*/ 464 h 46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920" h="464">
                    <a:moveTo>
                      <a:pt x="1859" y="276"/>
                    </a:moveTo>
                    <a:lnTo>
                      <a:pt x="1844" y="273"/>
                    </a:lnTo>
                    <a:lnTo>
                      <a:pt x="1828" y="268"/>
                    </a:lnTo>
                    <a:lnTo>
                      <a:pt x="1813" y="259"/>
                    </a:lnTo>
                    <a:lnTo>
                      <a:pt x="1801" y="248"/>
                    </a:lnTo>
                    <a:lnTo>
                      <a:pt x="1789" y="238"/>
                    </a:lnTo>
                    <a:lnTo>
                      <a:pt x="1781" y="228"/>
                    </a:lnTo>
                    <a:lnTo>
                      <a:pt x="1775" y="215"/>
                    </a:lnTo>
                    <a:lnTo>
                      <a:pt x="1773" y="205"/>
                    </a:lnTo>
                    <a:lnTo>
                      <a:pt x="1771" y="186"/>
                    </a:lnTo>
                    <a:lnTo>
                      <a:pt x="1766" y="168"/>
                    </a:lnTo>
                    <a:lnTo>
                      <a:pt x="1754" y="153"/>
                    </a:lnTo>
                    <a:lnTo>
                      <a:pt x="1736" y="134"/>
                    </a:lnTo>
                    <a:lnTo>
                      <a:pt x="1726" y="123"/>
                    </a:lnTo>
                    <a:lnTo>
                      <a:pt x="1717" y="114"/>
                    </a:lnTo>
                    <a:lnTo>
                      <a:pt x="1707" y="107"/>
                    </a:lnTo>
                    <a:lnTo>
                      <a:pt x="1697" y="102"/>
                    </a:lnTo>
                    <a:lnTo>
                      <a:pt x="1687" y="99"/>
                    </a:lnTo>
                    <a:lnTo>
                      <a:pt x="1676" y="99"/>
                    </a:lnTo>
                    <a:lnTo>
                      <a:pt x="1666" y="102"/>
                    </a:lnTo>
                    <a:lnTo>
                      <a:pt x="1656" y="109"/>
                    </a:lnTo>
                    <a:lnTo>
                      <a:pt x="1646" y="116"/>
                    </a:lnTo>
                    <a:lnTo>
                      <a:pt x="1633" y="116"/>
                    </a:lnTo>
                    <a:lnTo>
                      <a:pt x="1619" y="114"/>
                    </a:lnTo>
                    <a:lnTo>
                      <a:pt x="1607" y="109"/>
                    </a:lnTo>
                    <a:lnTo>
                      <a:pt x="1595" y="102"/>
                    </a:lnTo>
                    <a:lnTo>
                      <a:pt x="1586" y="97"/>
                    </a:lnTo>
                    <a:lnTo>
                      <a:pt x="1578" y="92"/>
                    </a:lnTo>
                    <a:lnTo>
                      <a:pt x="1576" y="90"/>
                    </a:lnTo>
                    <a:lnTo>
                      <a:pt x="1513" y="81"/>
                    </a:lnTo>
                    <a:lnTo>
                      <a:pt x="1507" y="81"/>
                    </a:lnTo>
                    <a:lnTo>
                      <a:pt x="1492" y="80"/>
                    </a:lnTo>
                    <a:lnTo>
                      <a:pt x="1476" y="83"/>
                    </a:lnTo>
                    <a:lnTo>
                      <a:pt x="1470" y="90"/>
                    </a:lnTo>
                    <a:lnTo>
                      <a:pt x="1466" y="97"/>
                    </a:lnTo>
                    <a:lnTo>
                      <a:pt x="1456" y="102"/>
                    </a:lnTo>
                    <a:lnTo>
                      <a:pt x="1441" y="109"/>
                    </a:lnTo>
                    <a:lnTo>
                      <a:pt x="1423" y="113"/>
                    </a:lnTo>
                    <a:lnTo>
                      <a:pt x="1404" y="113"/>
                    </a:lnTo>
                    <a:lnTo>
                      <a:pt x="1386" y="111"/>
                    </a:lnTo>
                    <a:lnTo>
                      <a:pt x="1372" y="104"/>
                    </a:lnTo>
                    <a:lnTo>
                      <a:pt x="1362" y="90"/>
                    </a:lnTo>
                    <a:lnTo>
                      <a:pt x="1349" y="71"/>
                    </a:lnTo>
                    <a:lnTo>
                      <a:pt x="1337" y="69"/>
                    </a:lnTo>
                    <a:lnTo>
                      <a:pt x="1325" y="76"/>
                    </a:lnTo>
                    <a:lnTo>
                      <a:pt x="1321" y="81"/>
                    </a:lnTo>
                    <a:lnTo>
                      <a:pt x="1306" y="101"/>
                    </a:lnTo>
                    <a:lnTo>
                      <a:pt x="1286" y="114"/>
                    </a:lnTo>
                    <a:lnTo>
                      <a:pt x="1263" y="123"/>
                    </a:lnTo>
                    <a:lnTo>
                      <a:pt x="1239" y="127"/>
                    </a:lnTo>
                    <a:lnTo>
                      <a:pt x="1216" y="125"/>
                    </a:lnTo>
                    <a:lnTo>
                      <a:pt x="1196" y="120"/>
                    </a:lnTo>
                    <a:lnTo>
                      <a:pt x="1179" y="111"/>
                    </a:lnTo>
                    <a:lnTo>
                      <a:pt x="1167" y="101"/>
                    </a:lnTo>
                    <a:lnTo>
                      <a:pt x="1159" y="90"/>
                    </a:lnTo>
                    <a:lnTo>
                      <a:pt x="1149" y="83"/>
                    </a:lnTo>
                    <a:lnTo>
                      <a:pt x="1139" y="80"/>
                    </a:lnTo>
                    <a:lnTo>
                      <a:pt x="1130" y="78"/>
                    </a:lnTo>
                    <a:lnTo>
                      <a:pt x="1122" y="78"/>
                    </a:lnTo>
                    <a:lnTo>
                      <a:pt x="1114" y="80"/>
                    </a:lnTo>
                    <a:lnTo>
                      <a:pt x="1110" y="81"/>
                    </a:lnTo>
                    <a:lnTo>
                      <a:pt x="1108" y="81"/>
                    </a:lnTo>
                    <a:lnTo>
                      <a:pt x="1085" y="90"/>
                    </a:lnTo>
                    <a:lnTo>
                      <a:pt x="1063" y="92"/>
                    </a:lnTo>
                    <a:lnTo>
                      <a:pt x="1040" y="90"/>
                    </a:lnTo>
                    <a:lnTo>
                      <a:pt x="1018" y="85"/>
                    </a:lnTo>
                    <a:lnTo>
                      <a:pt x="1000" y="76"/>
                    </a:lnTo>
                    <a:lnTo>
                      <a:pt x="987" y="69"/>
                    </a:lnTo>
                    <a:lnTo>
                      <a:pt x="977" y="64"/>
                    </a:lnTo>
                    <a:lnTo>
                      <a:pt x="973" y="62"/>
                    </a:lnTo>
                    <a:lnTo>
                      <a:pt x="961" y="66"/>
                    </a:lnTo>
                    <a:lnTo>
                      <a:pt x="948" y="67"/>
                    </a:lnTo>
                    <a:lnTo>
                      <a:pt x="934" y="66"/>
                    </a:lnTo>
                    <a:lnTo>
                      <a:pt x="922" y="62"/>
                    </a:lnTo>
                    <a:lnTo>
                      <a:pt x="910" y="60"/>
                    </a:lnTo>
                    <a:lnTo>
                      <a:pt x="903" y="57"/>
                    </a:lnTo>
                    <a:lnTo>
                      <a:pt x="897" y="55"/>
                    </a:lnTo>
                    <a:lnTo>
                      <a:pt x="895" y="54"/>
                    </a:lnTo>
                    <a:lnTo>
                      <a:pt x="875" y="60"/>
                    </a:lnTo>
                    <a:lnTo>
                      <a:pt x="856" y="64"/>
                    </a:lnTo>
                    <a:lnTo>
                      <a:pt x="836" y="66"/>
                    </a:lnTo>
                    <a:lnTo>
                      <a:pt x="818" y="64"/>
                    </a:lnTo>
                    <a:lnTo>
                      <a:pt x="801" y="62"/>
                    </a:lnTo>
                    <a:lnTo>
                      <a:pt x="785" y="59"/>
                    </a:lnTo>
                    <a:lnTo>
                      <a:pt x="773" y="54"/>
                    </a:lnTo>
                    <a:lnTo>
                      <a:pt x="766" y="48"/>
                    </a:lnTo>
                    <a:lnTo>
                      <a:pt x="758" y="41"/>
                    </a:lnTo>
                    <a:lnTo>
                      <a:pt x="748" y="33"/>
                    </a:lnTo>
                    <a:lnTo>
                      <a:pt x="736" y="22"/>
                    </a:lnTo>
                    <a:lnTo>
                      <a:pt x="723" y="12"/>
                    </a:lnTo>
                    <a:lnTo>
                      <a:pt x="709" y="5"/>
                    </a:lnTo>
                    <a:lnTo>
                      <a:pt x="693" y="0"/>
                    </a:lnTo>
                    <a:lnTo>
                      <a:pt x="676" y="1"/>
                    </a:lnTo>
                    <a:lnTo>
                      <a:pt x="660" y="10"/>
                    </a:lnTo>
                    <a:lnTo>
                      <a:pt x="642" y="20"/>
                    </a:lnTo>
                    <a:lnTo>
                      <a:pt x="623" y="27"/>
                    </a:lnTo>
                    <a:lnTo>
                      <a:pt x="603" y="29"/>
                    </a:lnTo>
                    <a:lnTo>
                      <a:pt x="584" y="31"/>
                    </a:lnTo>
                    <a:lnTo>
                      <a:pt x="564" y="29"/>
                    </a:lnTo>
                    <a:lnTo>
                      <a:pt x="544" y="26"/>
                    </a:lnTo>
                    <a:lnTo>
                      <a:pt x="529" y="20"/>
                    </a:lnTo>
                    <a:lnTo>
                      <a:pt x="515" y="15"/>
                    </a:lnTo>
                    <a:lnTo>
                      <a:pt x="503" y="10"/>
                    </a:lnTo>
                    <a:lnTo>
                      <a:pt x="492" y="8"/>
                    </a:lnTo>
                    <a:lnTo>
                      <a:pt x="482" y="7"/>
                    </a:lnTo>
                    <a:lnTo>
                      <a:pt x="472" y="7"/>
                    </a:lnTo>
                    <a:lnTo>
                      <a:pt x="462" y="8"/>
                    </a:lnTo>
                    <a:lnTo>
                      <a:pt x="454" y="10"/>
                    </a:lnTo>
                    <a:lnTo>
                      <a:pt x="447" y="13"/>
                    </a:lnTo>
                    <a:lnTo>
                      <a:pt x="441" y="19"/>
                    </a:lnTo>
                    <a:lnTo>
                      <a:pt x="433" y="27"/>
                    </a:lnTo>
                    <a:lnTo>
                      <a:pt x="425" y="40"/>
                    </a:lnTo>
                    <a:lnTo>
                      <a:pt x="415" y="54"/>
                    </a:lnTo>
                    <a:lnTo>
                      <a:pt x="406" y="71"/>
                    </a:lnTo>
                    <a:lnTo>
                      <a:pt x="396" y="88"/>
                    </a:lnTo>
                    <a:lnTo>
                      <a:pt x="386" y="104"/>
                    </a:lnTo>
                    <a:lnTo>
                      <a:pt x="380" y="118"/>
                    </a:lnTo>
                    <a:lnTo>
                      <a:pt x="376" y="128"/>
                    </a:lnTo>
                    <a:lnTo>
                      <a:pt x="374" y="137"/>
                    </a:lnTo>
                    <a:lnTo>
                      <a:pt x="368" y="148"/>
                    </a:lnTo>
                    <a:lnTo>
                      <a:pt x="362" y="156"/>
                    </a:lnTo>
                    <a:lnTo>
                      <a:pt x="355" y="163"/>
                    </a:lnTo>
                    <a:lnTo>
                      <a:pt x="345" y="170"/>
                    </a:lnTo>
                    <a:lnTo>
                      <a:pt x="333" y="175"/>
                    </a:lnTo>
                    <a:lnTo>
                      <a:pt x="321" y="179"/>
                    </a:lnTo>
                    <a:lnTo>
                      <a:pt x="308" y="181"/>
                    </a:lnTo>
                    <a:lnTo>
                      <a:pt x="294" y="181"/>
                    </a:lnTo>
                    <a:lnTo>
                      <a:pt x="280" y="179"/>
                    </a:lnTo>
                    <a:lnTo>
                      <a:pt x="269" y="175"/>
                    </a:lnTo>
                    <a:lnTo>
                      <a:pt x="257" y="170"/>
                    </a:lnTo>
                    <a:lnTo>
                      <a:pt x="245" y="165"/>
                    </a:lnTo>
                    <a:lnTo>
                      <a:pt x="237" y="158"/>
                    </a:lnTo>
                    <a:lnTo>
                      <a:pt x="229" y="151"/>
                    </a:lnTo>
                    <a:lnTo>
                      <a:pt x="224" y="142"/>
                    </a:lnTo>
                    <a:lnTo>
                      <a:pt x="220" y="134"/>
                    </a:lnTo>
                    <a:lnTo>
                      <a:pt x="216" y="125"/>
                    </a:lnTo>
                    <a:lnTo>
                      <a:pt x="210" y="118"/>
                    </a:lnTo>
                    <a:lnTo>
                      <a:pt x="202" y="109"/>
                    </a:lnTo>
                    <a:lnTo>
                      <a:pt x="194" y="101"/>
                    </a:lnTo>
                    <a:lnTo>
                      <a:pt x="184" y="92"/>
                    </a:lnTo>
                    <a:lnTo>
                      <a:pt x="175" y="81"/>
                    </a:lnTo>
                    <a:lnTo>
                      <a:pt x="161" y="71"/>
                    </a:lnTo>
                    <a:lnTo>
                      <a:pt x="139" y="50"/>
                    </a:lnTo>
                    <a:lnTo>
                      <a:pt x="130" y="33"/>
                    </a:lnTo>
                    <a:lnTo>
                      <a:pt x="128" y="20"/>
                    </a:lnTo>
                    <a:lnTo>
                      <a:pt x="128" y="15"/>
                    </a:lnTo>
                    <a:lnTo>
                      <a:pt x="32" y="10"/>
                    </a:lnTo>
                    <a:lnTo>
                      <a:pt x="4" y="54"/>
                    </a:lnTo>
                    <a:lnTo>
                      <a:pt x="4" y="69"/>
                    </a:lnTo>
                    <a:lnTo>
                      <a:pt x="2" y="109"/>
                    </a:lnTo>
                    <a:lnTo>
                      <a:pt x="0" y="160"/>
                    </a:lnTo>
                    <a:lnTo>
                      <a:pt x="2" y="203"/>
                    </a:lnTo>
                    <a:lnTo>
                      <a:pt x="14" y="203"/>
                    </a:lnTo>
                    <a:lnTo>
                      <a:pt x="14" y="208"/>
                    </a:lnTo>
                    <a:lnTo>
                      <a:pt x="16" y="221"/>
                    </a:lnTo>
                    <a:lnTo>
                      <a:pt x="24" y="240"/>
                    </a:lnTo>
                    <a:lnTo>
                      <a:pt x="45" y="261"/>
                    </a:lnTo>
                    <a:lnTo>
                      <a:pt x="59" y="271"/>
                    </a:lnTo>
                    <a:lnTo>
                      <a:pt x="69" y="280"/>
                    </a:lnTo>
                    <a:lnTo>
                      <a:pt x="79" y="289"/>
                    </a:lnTo>
                    <a:lnTo>
                      <a:pt x="87" y="297"/>
                    </a:lnTo>
                    <a:lnTo>
                      <a:pt x="94" y="306"/>
                    </a:lnTo>
                    <a:lnTo>
                      <a:pt x="100" y="315"/>
                    </a:lnTo>
                    <a:lnTo>
                      <a:pt x="106" y="323"/>
                    </a:lnTo>
                    <a:lnTo>
                      <a:pt x="110" y="332"/>
                    </a:lnTo>
                    <a:lnTo>
                      <a:pt x="116" y="341"/>
                    </a:lnTo>
                    <a:lnTo>
                      <a:pt x="122" y="348"/>
                    </a:lnTo>
                    <a:lnTo>
                      <a:pt x="132" y="355"/>
                    </a:lnTo>
                    <a:lnTo>
                      <a:pt x="141" y="360"/>
                    </a:lnTo>
                    <a:lnTo>
                      <a:pt x="153" y="363"/>
                    </a:lnTo>
                    <a:lnTo>
                      <a:pt x="167" y="367"/>
                    </a:lnTo>
                    <a:lnTo>
                      <a:pt x="181" y="370"/>
                    </a:lnTo>
                    <a:lnTo>
                      <a:pt x="194" y="370"/>
                    </a:lnTo>
                    <a:lnTo>
                      <a:pt x="208" y="369"/>
                    </a:lnTo>
                    <a:lnTo>
                      <a:pt x="220" y="365"/>
                    </a:lnTo>
                    <a:lnTo>
                      <a:pt x="231" y="360"/>
                    </a:lnTo>
                    <a:lnTo>
                      <a:pt x="241" y="353"/>
                    </a:lnTo>
                    <a:lnTo>
                      <a:pt x="249" y="344"/>
                    </a:lnTo>
                    <a:lnTo>
                      <a:pt x="255" y="336"/>
                    </a:lnTo>
                    <a:lnTo>
                      <a:pt x="259" y="327"/>
                    </a:lnTo>
                    <a:lnTo>
                      <a:pt x="263" y="318"/>
                    </a:lnTo>
                    <a:lnTo>
                      <a:pt x="267" y="308"/>
                    </a:lnTo>
                    <a:lnTo>
                      <a:pt x="272" y="292"/>
                    </a:lnTo>
                    <a:lnTo>
                      <a:pt x="280" y="276"/>
                    </a:lnTo>
                    <a:lnTo>
                      <a:pt x="290" y="259"/>
                    </a:lnTo>
                    <a:lnTo>
                      <a:pt x="300" y="243"/>
                    </a:lnTo>
                    <a:lnTo>
                      <a:pt x="310" y="228"/>
                    </a:lnTo>
                    <a:lnTo>
                      <a:pt x="319" y="215"/>
                    </a:lnTo>
                    <a:lnTo>
                      <a:pt x="327" y="208"/>
                    </a:lnTo>
                    <a:lnTo>
                      <a:pt x="333" y="203"/>
                    </a:lnTo>
                    <a:lnTo>
                      <a:pt x="341" y="200"/>
                    </a:lnTo>
                    <a:lnTo>
                      <a:pt x="349" y="196"/>
                    </a:lnTo>
                    <a:lnTo>
                      <a:pt x="359" y="195"/>
                    </a:lnTo>
                    <a:lnTo>
                      <a:pt x="368" y="195"/>
                    </a:lnTo>
                    <a:lnTo>
                      <a:pt x="378" y="196"/>
                    </a:lnTo>
                    <a:lnTo>
                      <a:pt x="390" y="200"/>
                    </a:lnTo>
                    <a:lnTo>
                      <a:pt x="402" y="203"/>
                    </a:lnTo>
                    <a:lnTo>
                      <a:pt x="415" y="208"/>
                    </a:lnTo>
                    <a:lnTo>
                      <a:pt x="431" y="214"/>
                    </a:lnTo>
                    <a:lnTo>
                      <a:pt x="451" y="217"/>
                    </a:lnTo>
                    <a:lnTo>
                      <a:pt x="470" y="219"/>
                    </a:lnTo>
                    <a:lnTo>
                      <a:pt x="490" y="219"/>
                    </a:lnTo>
                    <a:lnTo>
                      <a:pt x="509" y="215"/>
                    </a:lnTo>
                    <a:lnTo>
                      <a:pt x="527" y="208"/>
                    </a:lnTo>
                    <a:lnTo>
                      <a:pt x="544" y="198"/>
                    </a:lnTo>
                    <a:lnTo>
                      <a:pt x="560" y="189"/>
                    </a:lnTo>
                    <a:lnTo>
                      <a:pt x="578" y="188"/>
                    </a:lnTo>
                    <a:lnTo>
                      <a:pt x="593" y="193"/>
                    </a:lnTo>
                    <a:lnTo>
                      <a:pt x="609" y="200"/>
                    </a:lnTo>
                    <a:lnTo>
                      <a:pt x="623" y="210"/>
                    </a:lnTo>
                    <a:lnTo>
                      <a:pt x="635" y="221"/>
                    </a:lnTo>
                    <a:lnTo>
                      <a:pt x="644" y="229"/>
                    </a:lnTo>
                    <a:lnTo>
                      <a:pt x="652" y="236"/>
                    </a:lnTo>
                    <a:lnTo>
                      <a:pt x="660" y="242"/>
                    </a:lnTo>
                    <a:lnTo>
                      <a:pt x="672" y="247"/>
                    </a:lnTo>
                    <a:lnTo>
                      <a:pt x="687" y="250"/>
                    </a:lnTo>
                    <a:lnTo>
                      <a:pt x="705" y="254"/>
                    </a:lnTo>
                    <a:lnTo>
                      <a:pt x="723" y="254"/>
                    </a:lnTo>
                    <a:lnTo>
                      <a:pt x="742" y="254"/>
                    </a:lnTo>
                    <a:lnTo>
                      <a:pt x="762" y="248"/>
                    </a:lnTo>
                    <a:lnTo>
                      <a:pt x="779" y="242"/>
                    </a:lnTo>
                    <a:lnTo>
                      <a:pt x="781" y="243"/>
                    </a:lnTo>
                    <a:lnTo>
                      <a:pt x="787" y="245"/>
                    </a:lnTo>
                    <a:lnTo>
                      <a:pt x="797" y="248"/>
                    </a:lnTo>
                    <a:lnTo>
                      <a:pt x="809" y="252"/>
                    </a:lnTo>
                    <a:lnTo>
                      <a:pt x="820" y="254"/>
                    </a:lnTo>
                    <a:lnTo>
                      <a:pt x="834" y="255"/>
                    </a:lnTo>
                    <a:lnTo>
                      <a:pt x="848" y="254"/>
                    </a:lnTo>
                    <a:lnTo>
                      <a:pt x="860" y="250"/>
                    </a:lnTo>
                    <a:lnTo>
                      <a:pt x="863" y="252"/>
                    </a:lnTo>
                    <a:lnTo>
                      <a:pt x="871" y="257"/>
                    </a:lnTo>
                    <a:lnTo>
                      <a:pt x="887" y="264"/>
                    </a:lnTo>
                    <a:lnTo>
                      <a:pt x="905" y="273"/>
                    </a:lnTo>
                    <a:lnTo>
                      <a:pt x="924" y="278"/>
                    </a:lnTo>
                    <a:lnTo>
                      <a:pt x="948" y="280"/>
                    </a:lnTo>
                    <a:lnTo>
                      <a:pt x="969" y="278"/>
                    </a:lnTo>
                    <a:lnTo>
                      <a:pt x="993" y="269"/>
                    </a:lnTo>
                    <a:lnTo>
                      <a:pt x="995" y="269"/>
                    </a:lnTo>
                    <a:lnTo>
                      <a:pt x="998" y="268"/>
                    </a:lnTo>
                    <a:lnTo>
                      <a:pt x="1006" y="266"/>
                    </a:lnTo>
                    <a:lnTo>
                      <a:pt x="1014" y="266"/>
                    </a:lnTo>
                    <a:lnTo>
                      <a:pt x="1024" y="268"/>
                    </a:lnTo>
                    <a:lnTo>
                      <a:pt x="1034" y="271"/>
                    </a:lnTo>
                    <a:lnTo>
                      <a:pt x="1043" y="278"/>
                    </a:lnTo>
                    <a:lnTo>
                      <a:pt x="1051" y="289"/>
                    </a:lnTo>
                    <a:lnTo>
                      <a:pt x="1063" y="299"/>
                    </a:lnTo>
                    <a:lnTo>
                      <a:pt x="1081" y="308"/>
                    </a:lnTo>
                    <a:lnTo>
                      <a:pt x="1102" y="313"/>
                    </a:lnTo>
                    <a:lnTo>
                      <a:pt x="1126" y="315"/>
                    </a:lnTo>
                    <a:lnTo>
                      <a:pt x="1149" y="311"/>
                    </a:lnTo>
                    <a:lnTo>
                      <a:pt x="1171" y="304"/>
                    </a:lnTo>
                    <a:lnTo>
                      <a:pt x="1190" y="290"/>
                    </a:lnTo>
                    <a:lnTo>
                      <a:pt x="1206" y="269"/>
                    </a:lnTo>
                    <a:lnTo>
                      <a:pt x="1210" y="264"/>
                    </a:lnTo>
                    <a:lnTo>
                      <a:pt x="1222" y="259"/>
                    </a:lnTo>
                    <a:lnTo>
                      <a:pt x="1235" y="261"/>
                    </a:lnTo>
                    <a:lnTo>
                      <a:pt x="1249" y="280"/>
                    </a:lnTo>
                    <a:lnTo>
                      <a:pt x="1259" y="292"/>
                    </a:lnTo>
                    <a:lnTo>
                      <a:pt x="1272" y="299"/>
                    </a:lnTo>
                    <a:lnTo>
                      <a:pt x="1290" y="302"/>
                    </a:lnTo>
                    <a:lnTo>
                      <a:pt x="1310" y="301"/>
                    </a:lnTo>
                    <a:lnTo>
                      <a:pt x="1327" y="297"/>
                    </a:lnTo>
                    <a:lnTo>
                      <a:pt x="1343" y="292"/>
                    </a:lnTo>
                    <a:lnTo>
                      <a:pt x="1353" y="285"/>
                    </a:lnTo>
                    <a:lnTo>
                      <a:pt x="1357" y="280"/>
                    </a:lnTo>
                    <a:lnTo>
                      <a:pt x="1362" y="273"/>
                    </a:lnTo>
                    <a:lnTo>
                      <a:pt x="1378" y="269"/>
                    </a:lnTo>
                    <a:lnTo>
                      <a:pt x="1392" y="269"/>
                    </a:lnTo>
                    <a:lnTo>
                      <a:pt x="1398" y="269"/>
                    </a:lnTo>
                    <a:lnTo>
                      <a:pt x="1462" y="280"/>
                    </a:lnTo>
                    <a:lnTo>
                      <a:pt x="1464" y="282"/>
                    </a:lnTo>
                    <a:lnTo>
                      <a:pt x="1470" y="287"/>
                    </a:lnTo>
                    <a:lnTo>
                      <a:pt x="1480" y="292"/>
                    </a:lnTo>
                    <a:lnTo>
                      <a:pt x="1492" y="297"/>
                    </a:lnTo>
                    <a:lnTo>
                      <a:pt x="1505" y="302"/>
                    </a:lnTo>
                    <a:lnTo>
                      <a:pt x="1519" y="306"/>
                    </a:lnTo>
                    <a:lnTo>
                      <a:pt x="1531" y="304"/>
                    </a:lnTo>
                    <a:lnTo>
                      <a:pt x="1542" y="299"/>
                    </a:lnTo>
                    <a:lnTo>
                      <a:pt x="1552" y="292"/>
                    </a:lnTo>
                    <a:lnTo>
                      <a:pt x="1562" y="289"/>
                    </a:lnTo>
                    <a:lnTo>
                      <a:pt x="1572" y="289"/>
                    </a:lnTo>
                    <a:lnTo>
                      <a:pt x="1584" y="290"/>
                    </a:lnTo>
                    <a:lnTo>
                      <a:pt x="1593" y="295"/>
                    </a:lnTo>
                    <a:lnTo>
                      <a:pt x="1603" y="302"/>
                    </a:lnTo>
                    <a:lnTo>
                      <a:pt x="1613" y="311"/>
                    </a:lnTo>
                    <a:lnTo>
                      <a:pt x="1623" y="322"/>
                    </a:lnTo>
                    <a:lnTo>
                      <a:pt x="1638" y="341"/>
                    </a:lnTo>
                    <a:lnTo>
                      <a:pt x="1650" y="358"/>
                    </a:lnTo>
                    <a:lnTo>
                      <a:pt x="1658" y="374"/>
                    </a:lnTo>
                    <a:lnTo>
                      <a:pt x="1660" y="393"/>
                    </a:lnTo>
                    <a:lnTo>
                      <a:pt x="1662" y="403"/>
                    </a:lnTo>
                    <a:lnTo>
                      <a:pt x="1668" y="416"/>
                    </a:lnTo>
                    <a:lnTo>
                      <a:pt x="1676" y="426"/>
                    </a:lnTo>
                    <a:lnTo>
                      <a:pt x="1687" y="437"/>
                    </a:lnTo>
                    <a:lnTo>
                      <a:pt x="1699" y="447"/>
                    </a:lnTo>
                    <a:lnTo>
                      <a:pt x="1715" y="454"/>
                    </a:lnTo>
                    <a:lnTo>
                      <a:pt x="1730" y="459"/>
                    </a:lnTo>
                    <a:lnTo>
                      <a:pt x="1746" y="463"/>
                    </a:lnTo>
                    <a:lnTo>
                      <a:pt x="1762" y="464"/>
                    </a:lnTo>
                    <a:lnTo>
                      <a:pt x="1775" y="464"/>
                    </a:lnTo>
                    <a:lnTo>
                      <a:pt x="1789" y="463"/>
                    </a:lnTo>
                    <a:lnTo>
                      <a:pt x="1801" y="459"/>
                    </a:lnTo>
                    <a:lnTo>
                      <a:pt x="1811" y="456"/>
                    </a:lnTo>
                    <a:lnTo>
                      <a:pt x="1820" y="450"/>
                    </a:lnTo>
                    <a:lnTo>
                      <a:pt x="1830" y="443"/>
                    </a:lnTo>
                    <a:lnTo>
                      <a:pt x="1836" y="437"/>
                    </a:lnTo>
                    <a:lnTo>
                      <a:pt x="1846" y="428"/>
                    </a:lnTo>
                    <a:lnTo>
                      <a:pt x="1858" y="423"/>
                    </a:lnTo>
                    <a:lnTo>
                      <a:pt x="1873" y="417"/>
                    </a:lnTo>
                    <a:lnTo>
                      <a:pt x="1891" y="412"/>
                    </a:lnTo>
                    <a:lnTo>
                      <a:pt x="1905" y="405"/>
                    </a:lnTo>
                    <a:lnTo>
                      <a:pt x="1914" y="396"/>
                    </a:lnTo>
                    <a:lnTo>
                      <a:pt x="1920" y="386"/>
                    </a:lnTo>
                    <a:lnTo>
                      <a:pt x="1916" y="370"/>
                    </a:lnTo>
                    <a:lnTo>
                      <a:pt x="1908" y="349"/>
                    </a:lnTo>
                    <a:lnTo>
                      <a:pt x="1901" y="325"/>
                    </a:lnTo>
                    <a:lnTo>
                      <a:pt x="1895" y="301"/>
                    </a:lnTo>
                    <a:lnTo>
                      <a:pt x="1891" y="276"/>
                    </a:lnTo>
                    <a:lnTo>
                      <a:pt x="1883" y="276"/>
                    </a:lnTo>
                    <a:lnTo>
                      <a:pt x="1875" y="276"/>
                    </a:lnTo>
                    <a:lnTo>
                      <a:pt x="1867" y="276"/>
                    </a:lnTo>
                    <a:lnTo>
                      <a:pt x="1859" y="276"/>
                    </a:lnTo>
                    <a:close/>
                  </a:path>
                </a:pathLst>
              </a:custGeom>
              <a:solidFill>
                <a:srgbClr val="FF3300"/>
              </a:solidFill>
              <a:ln>
                <a:noFill/>
              </a:ln>
              <a:effectLst>
                <a:outerShdw blurRad="149987" dist="250190" dir="8460000" algn="ctr">
                  <a:srgbClr val="000000">
                    <a:alpha val="28000"/>
                  </a:srgbClr>
                </a:outerShdw>
              </a:effectLst>
              <a:sp3d prstMaterial="metal">
                <a:bevelT w="88900" h="88900"/>
              </a:sp3d>
            </p:spPr>
            <p:txBody>
              <a:bodyPr/>
              <a:lstStyle/>
              <a:p>
                <a:pPr>
                  <a:defRPr/>
                </a:pPr>
                <a:endParaRPr lang="hr-HR"/>
              </a:p>
            </p:txBody>
          </p:sp>
          <p:grpSp>
            <p:nvGrpSpPr>
              <p:cNvPr id="58" name="Group 50">
                <a:extLst>
                  <a:ext uri="{FF2B5EF4-FFF2-40B4-BE49-F238E27FC236}">
                    <a16:creationId xmlns:a16="http://schemas.microsoft.com/office/drawing/2014/main" id="{363B3612-11B7-471D-B079-722BDAAF7A99}"/>
                  </a:ext>
                </a:extLst>
              </p:cNvPr>
              <p:cNvGrpSpPr>
                <a:grpSpLocks/>
              </p:cNvGrpSpPr>
              <p:nvPr/>
            </p:nvGrpSpPr>
            <p:grpSpPr bwMode="auto">
              <a:xfrm>
                <a:off x="4830" y="2657"/>
                <a:ext cx="817" cy="313"/>
                <a:chOff x="4830" y="2662"/>
                <a:chExt cx="817" cy="313"/>
              </a:xfrm>
            </p:grpSpPr>
            <p:sp>
              <p:nvSpPr>
                <p:cNvPr id="71" name="Text Box 51">
                  <a:extLst>
                    <a:ext uri="{FF2B5EF4-FFF2-40B4-BE49-F238E27FC236}">
                      <a16:creationId xmlns:a16="http://schemas.microsoft.com/office/drawing/2014/main" id="{01EE09F1-0BE7-45BD-8571-0A4C58CEEFF4}"/>
                    </a:ext>
                  </a:extLst>
                </p:cNvPr>
                <p:cNvSpPr txBox="1">
                  <a:spLocks noChangeArrowheads="1"/>
                </p:cNvSpPr>
                <p:nvPr/>
              </p:nvSpPr>
              <p:spPr bwMode="auto">
                <a:xfrm>
                  <a:off x="4910" y="2778"/>
                  <a:ext cx="692" cy="79"/>
                </a:xfrm>
                <a:prstGeom prst="rect">
                  <a:avLst/>
                </a:prstGeom>
                <a:noFill/>
                <a:ln>
                  <a:noFill/>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defRPr/>
                  </a:pPr>
                  <a:r>
                    <a:rPr lang="hr-HR" altLang="sr-Latn-RS" sz="900" b="1">
                      <a:latin typeface="Arial" pitchFamily="34" charset="0"/>
                    </a:rPr>
                    <a:t>OSIJEK</a:t>
                  </a:r>
                  <a:endParaRPr lang="hr-HR" altLang="sr-Latn-RS" sz="750">
                    <a:latin typeface="Arial" pitchFamily="34" charset="0"/>
                  </a:endParaRPr>
                </a:p>
              </p:txBody>
            </p:sp>
            <p:sp>
              <p:nvSpPr>
                <p:cNvPr id="72" name="Oval 52">
                  <a:extLst>
                    <a:ext uri="{FF2B5EF4-FFF2-40B4-BE49-F238E27FC236}">
                      <a16:creationId xmlns:a16="http://schemas.microsoft.com/office/drawing/2014/main" id="{19BE453C-73BE-4F5E-AB1D-5A70FD97B6FE}"/>
                    </a:ext>
                  </a:extLst>
                </p:cNvPr>
                <p:cNvSpPr>
                  <a:spLocks noChangeArrowheads="1"/>
                </p:cNvSpPr>
                <p:nvPr/>
              </p:nvSpPr>
              <p:spPr bwMode="auto">
                <a:xfrm>
                  <a:off x="4830" y="2662"/>
                  <a:ext cx="817" cy="313"/>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defRPr/>
                  </a:pPr>
                  <a:endParaRPr lang="sr-Latn-RS" altLang="sr-Latn-RS">
                    <a:latin typeface="Arial" pitchFamily="34" charset="0"/>
                  </a:endParaRPr>
                </a:p>
              </p:txBody>
            </p:sp>
          </p:grpSp>
          <p:grpSp>
            <p:nvGrpSpPr>
              <p:cNvPr id="59" name="Group 59">
                <a:extLst>
                  <a:ext uri="{FF2B5EF4-FFF2-40B4-BE49-F238E27FC236}">
                    <a16:creationId xmlns:a16="http://schemas.microsoft.com/office/drawing/2014/main" id="{B81902B3-42B6-4BA2-94E9-D3A3D9225112}"/>
                  </a:ext>
                </a:extLst>
              </p:cNvPr>
              <p:cNvGrpSpPr>
                <a:grpSpLocks/>
              </p:cNvGrpSpPr>
              <p:nvPr/>
            </p:nvGrpSpPr>
            <p:grpSpPr bwMode="auto">
              <a:xfrm>
                <a:off x="3560" y="2929"/>
                <a:ext cx="817" cy="313"/>
                <a:chOff x="4830" y="2662"/>
                <a:chExt cx="817" cy="313"/>
              </a:xfrm>
            </p:grpSpPr>
            <p:sp>
              <p:nvSpPr>
                <p:cNvPr id="69" name="Text Box 54">
                  <a:extLst>
                    <a:ext uri="{FF2B5EF4-FFF2-40B4-BE49-F238E27FC236}">
                      <a16:creationId xmlns:a16="http://schemas.microsoft.com/office/drawing/2014/main" id="{C861B08C-0364-4216-ABF0-981C6BEF788C}"/>
                    </a:ext>
                  </a:extLst>
                </p:cNvPr>
                <p:cNvSpPr txBox="1">
                  <a:spLocks noChangeArrowheads="1"/>
                </p:cNvSpPr>
                <p:nvPr/>
              </p:nvSpPr>
              <p:spPr bwMode="auto">
                <a:xfrm>
                  <a:off x="4910" y="2778"/>
                  <a:ext cx="692" cy="79"/>
                </a:xfrm>
                <a:prstGeom prst="rect">
                  <a:avLst/>
                </a:prstGeom>
                <a:noFill/>
                <a:ln>
                  <a:noFill/>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defRPr/>
                  </a:pPr>
                  <a:r>
                    <a:rPr lang="hr-HR" altLang="sr-Latn-RS" sz="900" b="1">
                      <a:latin typeface="Arial" pitchFamily="34" charset="0"/>
                    </a:rPr>
                    <a:t>GOSPIĆ</a:t>
                  </a:r>
                </a:p>
              </p:txBody>
            </p:sp>
            <p:sp>
              <p:nvSpPr>
                <p:cNvPr id="70" name="Oval 55">
                  <a:extLst>
                    <a:ext uri="{FF2B5EF4-FFF2-40B4-BE49-F238E27FC236}">
                      <a16:creationId xmlns:a16="http://schemas.microsoft.com/office/drawing/2014/main" id="{C20CE897-F6DE-405A-B45F-62D962FE785E}"/>
                    </a:ext>
                  </a:extLst>
                </p:cNvPr>
                <p:cNvSpPr>
                  <a:spLocks noChangeArrowheads="1"/>
                </p:cNvSpPr>
                <p:nvPr/>
              </p:nvSpPr>
              <p:spPr bwMode="auto">
                <a:xfrm>
                  <a:off x="4830" y="2662"/>
                  <a:ext cx="817" cy="313"/>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defRPr/>
                  </a:pPr>
                  <a:endParaRPr lang="sr-Latn-RS" altLang="sr-Latn-RS">
                    <a:latin typeface="Arial" pitchFamily="34" charset="0"/>
                  </a:endParaRPr>
                </a:p>
              </p:txBody>
            </p:sp>
          </p:grpSp>
          <p:grpSp>
            <p:nvGrpSpPr>
              <p:cNvPr id="60" name="Group 56">
                <a:extLst>
                  <a:ext uri="{FF2B5EF4-FFF2-40B4-BE49-F238E27FC236}">
                    <a16:creationId xmlns:a16="http://schemas.microsoft.com/office/drawing/2014/main" id="{A773A0CB-1EA6-43CD-AFF7-E5AE3D6648D9}"/>
                  </a:ext>
                </a:extLst>
              </p:cNvPr>
              <p:cNvGrpSpPr>
                <a:grpSpLocks/>
              </p:cNvGrpSpPr>
              <p:nvPr/>
            </p:nvGrpSpPr>
            <p:grpSpPr bwMode="auto">
              <a:xfrm>
                <a:off x="3061" y="2657"/>
                <a:ext cx="817" cy="313"/>
                <a:chOff x="4830" y="2662"/>
                <a:chExt cx="817" cy="313"/>
              </a:xfrm>
            </p:grpSpPr>
            <p:sp>
              <p:nvSpPr>
                <p:cNvPr id="67" name="Text Box 57">
                  <a:extLst>
                    <a:ext uri="{FF2B5EF4-FFF2-40B4-BE49-F238E27FC236}">
                      <a16:creationId xmlns:a16="http://schemas.microsoft.com/office/drawing/2014/main" id="{9E3E5FE0-28CC-4039-B490-936EAB4A2F52}"/>
                    </a:ext>
                  </a:extLst>
                </p:cNvPr>
                <p:cNvSpPr txBox="1">
                  <a:spLocks noChangeArrowheads="1"/>
                </p:cNvSpPr>
                <p:nvPr/>
              </p:nvSpPr>
              <p:spPr bwMode="auto">
                <a:xfrm>
                  <a:off x="4910" y="2778"/>
                  <a:ext cx="692" cy="79"/>
                </a:xfrm>
                <a:prstGeom prst="rect">
                  <a:avLst/>
                </a:prstGeom>
                <a:noFill/>
                <a:ln>
                  <a:noFill/>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defRPr/>
                  </a:pPr>
                  <a:r>
                    <a:rPr lang="hr-HR" altLang="sr-Latn-RS" sz="900" b="1">
                      <a:latin typeface="Arial" pitchFamily="34" charset="0"/>
                    </a:rPr>
                    <a:t>RIJEKA</a:t>
                  </a:r>
                </a:p>
              </p:txBody>
            </p:sp>
            <p:sp>
              <p:nvSpPr>
                <p:cNvPr id="68" name="Oval 58">
                  <a:extLst>
                    <a:ext uri="{FF2B5EF4-FFF2-40B4-BE49-F238E27FC236}">
                      <a16:creationId xmlns:a16="http://schemas.microsoft.com/office/drawing/2014/main" id="{9E68B0F0-C3A9-4278-954A-BD4528310B45}"/>
                    </a:ext>
                  </a:extLst>
                </p:cNvPr>
                <p:cNvSpPr>
                  <a:spLocks noChangeArrowheads="1"/>
                </p:cNvSpPr>
                <p:nvPr/>
              </p:nvSpPr>
              <p:spPr bwMode="auto">
                <a:xfrm>
                  <a:off x="4830" y="2662"/>
                  <a:ext cx="817" cy="313"/>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defRPr/>
                  </a:pPr>
                  <a:endParaRPr lang="sr-Latn-RS" altLang="sr-Latn-RS">
                    <a:latin typeface="Arial" pitchFamily="34" charset="0"/>
                  </a:endParaRPr>
                </a:p>
              </p:txBody>
            </p:sp>
          </p:grpSp>
          <p:grpSp>
            <p:nvGrpSpPr>
              <p:cNvPr id="61" name="Group 59">
                <a:extLst>
                  <a:ext uri="{FF2B5EF4-FFF2-40B4-BE49-F238E27FC236}">
                    <a16:creationId xmlns:a16="http://schemas.microsoft.com/office/drawing/2014/main" id="{513EC38C-58CA-4F46-BB13-C0362F9BA31A}"/>
                  </a:ext>
                </a:extLst>
              </p:cNvPr>
              <p:cNvGrpSpPr>
                <a:grpSpLocks/>
              </p:cNvGrpSpPr>
              <p:nvPr/>
            </p:nvGrpSpPr>
            <p:grpSpPr bwMode="auto">
              <a:xfrm>
                <a:off x="3923" y="3518"/>
                <a:ext cx="817" cy="313"/>
                <a:chOff x="4830" y="2662"/>
                <a:chExt cx="817" cy="313"/>
              </a:xfrm>
            </p:grpSpPr>
            <p:sp>
              <p:nvSpPr>
                <p:cNvPr id="65" name="Text Box 60">
                  <a:extLst>
                    <a:ext uri="{FF2B5EF4-FFF2-40B4-BE49-F238E27FC236}">
                      <a16:creationId xmlns:a16="http://schemas.microsoft.com/office/drawing/2014/main" id="{3287A377-16CD-45D5-A80E-F56A8AD6C2B5}"/>
                    </a:ext>
                  </a:extLst>
                </p:cNvPr>
                <p:cNvSpPr txBox="1">
                  <a:spLocks noChangeArrowheads="1"/>
                </p:cNvSpPr>
                <p:nvPr/>
              </p:nvSpPr>
              <p:spPr bwMode="auto">
                <a:xfrm>
                  <a:off x="4910" y="2778"/>
                  <a:ext cx="692" cy="79"/>
                </a:xfrm>
                <a:prstGeom prst="rect">
                  <a:avLst/>
                </a:prstGeom>
                <a:noFill/>
                <a:ln>
                  <a:noFill/>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defRPr/>
                  </a:pPr>
                  <a:r>
                    <a:rPr lang="hr-HR" altLang="sr-Latn-RS" sz="900" b="1">
                      <a:latin typeface="Arial" pitchFamily="34" charset="0"/>
                    </a:rPr>
                    <a:t>SPLIT </a:t>
                  </a:r>
                </a:p>
              </p:txBody>
            </p:sp>
            <p:sp>
              <p:nvSpPr>
                <p:cNvPr id="66" name="Oval 60">
                  <a:extLst>
                    <a:ext uri="{FF2B5EF4-FFF2-40B4-BE49-F238E27FC236}">
                      <a16:creationId xmlns:a16="http://schemas.microsoft.com/office/drawing/2014/main" id="{6BF769C0-672B-4A86-90E2-9E4DC8429F3E}"/>
                    </a:ext>
                  </a:extLst>
                </p:cNvPr>
                <p:cNvSpPr>
                  <a:spLocks noChangeArrowheads="1"/>
                </p:cNvSpPr>
                <p:nvPr/>
              </p:nvSpPr>
              <p:spPr bwMode="auto">
                <a:xfrm>
                  <a:off x="4830" y="2662"/>
                  <a:ext cx="817" cy="313"/>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defRPr/>
                  </a:pPr>
                  <a:endParaRPr lang="sr-Latn-RS" altLang="sr-Latn-RS">
                    <a:latin typeface="Arial" pitchFamily="34" charset="0"/>
                  </a:endParaRPr>
                </a:p>
              </p:txBody>
            </p:sp>
          </p:grpSp>
          <p:grpSp>
            <p:nvGrpSpPr>
              <p:cNvPr id="62" name="Group 62">
                <a:extLst>
                  <a:ext uri="{FF2B5EF4-FFF2-40B4-BE49-F238E27FC236}">
                    <a16:creationId xmlns:a16="http://schemas.microsoft.com/office/drawing/2014/main" id="{396B599D-7540-497C-BB2E-E738F24DC435}"/>
                  </a:ext>
                </a:extLst>
              </p:cNvPr>
              <p:cNvGrpSpPr>
                <a:grpSpLocks/>
              </p:cNvGrpSpPr>
              <p:nvPr/>
            </p:nvGrpSpPr>
            <p:grpSpPr bwMode="auto">
              <a:xfrm>
                <a:off x="4678" y="3804"/>
                <a:ext cx="725" cy="431"/>
                <a:chOff x="4933" y="3889"/>
                <a:chExt cx="725" cy="431"/>
              </a:xfrm>
            </p:grpSpPr>
            <p:sp>
              <p:nvSpPr>
                <p:cNvPr id="63" name="Oval 62">
                  <a:extLst>
                    <a:ext uri="{FF2B5EF4-FFF2-40B4-BE49-F238E27FC236}">
                      <a16:creationId xmlns:a16="http://schemas.microsoft.com/office/drawing/2014/main" id="{EEEEAB72-794B-429D-9764-3CAA727A6B68}"/>
                    </a:ext>
                  </a:extLst>
                </p:cNvPr>
                <p:cNvSpPr>
                  <a:spLocks noChangeArrowheads="1"/>
                </p:cNvSpPr>
                <p:nvPr/>
              </p:nvSpPr>
              <p:spPr bwMode="auto">
                <a:xfrm>
                  <a:off x="4942" y="3889"/>
                  <a:ext cx="708" cy="431"/>
                </a:xfrm>
                <a:prstGeom prst="ellipse">
                  <a:avLst/>
                </a:prstGeom>
                <a:noFill/>
                <a:ln>
                  <a:noFill/>
                </a:ln>
                <a:effectLst>
                  <a:outerShdw blurRad="149987" dist="250190" dir="8460000" algn="ctr">
                    <a:srgbClr val="000000">
                      <a:alpha val="28000"/>
                    </a:srgbClr>
                  </a:outerShdw>
                </a:effectLst>
                <a:sp3d prstMaterial="metal">
                  <a:bevelT w="88900" h="88900"/>
                </a:sp3d>
              </p:spPr>
              <p:txBody>
                <a:bodyPr wrap="none"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defRPr/>
                  </a:pPr>
                  <a:endParaRPr lang="sr-Latn-RS" altLang="sr-Latn-RS">
                    <a:latin typeface="Arial" pitchFamily="34" charset="0"/>
                  </a:endParaRPr>
                </a:p>
              </p:txBody>
            </p:sp>
            <p:sp>
              <p:nvSpPr>
                <p:cNvPr id="64" name="Text Box 64">
                  <a:extLst>
                    <a:ext uri="{FF2B5EF4-FFF2-40B4-BE49-F238E27FC236}">
                      <a16:creationId xmlns:a16="http://schemas.microsoft.com/office/drawing/2014/main" id="{67B2B5E1-5977-4A33-ACF2-346823045D7E}"/>
                    </a:ext>
                  </a:extLst>
                </p:cNvPr>
                <p:cNvSpPr txBox="1">
                  <a:spLocks noChangeArrowheads="1"/>
                </p:cNvSpPr>
                <p:nvPr/>
              </p:nvSpPr>
              <p:spPr bwMode="auto">
                <a:xfrm>
                  <a:off x="4933" y="4031"/>
                  <a:ext cx="725" cy="154"/>
                </a:xfrm>
                <a:prstGeom prst="rect">
                  <a:avLst/>
                </a:prstGeom>
                <a:noFill/>
                <a:ln>
                  <a:noFill/>
                </a:ln>
                <a:effectLst>
                  <a:outerShdw blurRad="149987" dist="250190" dir="8460000" algn="ctr">
                    <a:srgbClr val="000000">
                      <a:alpha val="28000"/>
                    </a:srgbClr>
                  </a:outerShdw>
                </a:effectLst>
                <a:sp3d prstMaterial="metal">
                  <a:bevelT w="88900" h="88900"/>
                </a:sp3d>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defRPr/>
                  </a:pPr>
                  <a:endParaRPr lang="sr-Latn-CS" altLang="sr-Latn-RS" sz="900" b="1">
                    <a:latin typeface="Arial" pitchFamily="34" charset="0"/>
                  </a:endParaRPr>
                </a:p>
              </p:txBody>
            </p:sp>
          </p:grpSp>
        </p:grpSp>
        <p:grpSp>
          <p:nvGrpSpPr>
            <p:cNvPr id="13" name="Group 65">
              <a:extLst>
                <a:ext uri="{FF2B5EF4-FFF2-40B4-BE49-F238E27FC236}">
                  <a16:creationId xmlns:a16="http://schemas.microsoft.com/office/drawing/2014/main" id="{E51CA515-B224-4D83-A32E-5B6F9D255DFF}"/>
                </a:ext>
              </a:extLst>
            </p:cNvPr>
            <p:cNvGrpSpPr>
              <a:grpSpLocks/>
            </p:cNvGrpSpPr>
            <p:nvPr/>
          </p:nvGrpSpPr>
          <p:grpSpPr bwMode="auto">
            <a:xfrm>
              <a:off x="2880" y="3065"/>
              <a:ext cx="817" cy="313"/>
              <a:chOff x="2880" y="3065"/>
              <a:chExt cx="817" cy="313"/>
            </a:xfrm>
          </p:grpSpPr>
          <p:sp>
            <p:nvSpPr>
              <p:cNvPr id="14" name="Text Box 66">
                <a:extLst>
                  <a:ext uri="{FF2B5EF4-FFF2-40B4-BE49-F238E27FC236}">
                    <a16:creationId xmlns:a16="http://schemas.microsoft.com/office/drawing/2014/main" id="{A128B7F9-74BA-4358-917A-CEF67F53836D}"/>
                  </a:ext>
                </a:extLst>
              </p:cNvPr>
              <p:cNvSpPr txBox="1">
                <a:spLocks noChangeArrowheads="1"/>
              </p:cNvSpPr>
              <p:nvPr/>
            </p:nvSpPr>
            <p:spPr bwMode="auto">
              <a:xfrm>
                <a:off x="2960" y="3181"/>
                <a:ext cx="692" cy="79"/>
              </a:xfrm>
              <a:prstGeom prst="rect">
                <a:avLst/>
              </a:prstGeom>
              <a:noFill/>
              <a:ln>
                <a:noFill/>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defRPr/>
                </a:pPr>
                <a:r>
                  <a:rPr lang="hr-HR" altLang="sr-Latn-RS" sz="900" b="1">
                    <a:latin typeface="Arial" pitchFamily="34" charset="0"/>
                  </a:rPr>
                  <a:t>PULA</a:t>
                </a:r>
              </a:p>
            </p:txBody>
          </p:sp>
          <p:sp>
            <p:nvSpPr>
              <p:cNvPr id="15" name="Oval 67">
                <a:extLst>
                  <a:ext uri="{FF2B5EF4-FFF2-40B4-BE49-F238E27FC236}">
                    <a16:creationId xmlns:a16="http://schemas.microsoft.com/office/drawing/2014/main" id="{44B3BA83-23D0-4F5C-B4E9-6B184D1E39DF}"/>
                  </a:ext>
                </a:extLst>
              </p:cNvPr>
              <p:cNvSpPr>
                <a:spLocks noChangeArrowheads="1"/>
              </p:cNvSpPr>
              <p:nvPr/>
            </p:nvSpPr>
            <p:spPr bwMode="auto">
              <a:xfrm>
                <a:off x="2880" y="3065"/>
                <a:ext cx="817" cy="313"/>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defRPr/>
                </a:pPr>
                <a:endParaRPr lang="sr-Latn-RS" altLang="sr-Latn-RS" dirty="0">
                  <a:latin typeface="Arial" pitchFamily="34" charset="0"/>
                </a:endParaRPr>
              </a:p>
            </p:txBody>
          </p:sp>
        </p:grpSp>
      </p:grpSp>
      <p:sp>
        <p:nvSpPr>
          <p:cNvPr id="75" name="Text Box 47">
            <a:extLst>
              <a:ext uri="{FF2B5EF4-FFF2-40B4-BE49-F238E27FC236}">
                <a16:creationId xmlns:a16="http://schemas.microsoft.com/office/drawing/2014/main" id="{B0D832F4-0807-4E6E-9F4E-EB61F60DA9D1}"/>
              </a:ext>
            </a:extLst>
          </p:cNvPr>
          <p:cNvSpPr txBox="1">
            <a:spLocks noChangeArrowheads="1"/>
          </p:cNvSpPr>
          <p:nvPr/>
        </p:nvSpPr>
        <p:spPr bwMode="auto">
          <a:xfrm>
            <a:off x="8416169" y="3331586"/>
            <a:ext cx="781572" cy="98938"/>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defRPr/>
            </a:pPr>
            <a:r>
              <a:rPr lang="hr-HR" altLang="sr-Latn-RS" sz="900" b="1" dirty="0">
                <a:latin typeface="Arial" pitchFamily="34" charset="0"/>
              </a:rPr>
              <a:t>VARAŽDIN</a:t>
            </a:r>
            <a:endParaRPr lang="hr-HR" altLang="sr-Latn-RS" sz="750" dirty="0">
              <a:latin typeface="Arial" pitchFamily="34" charset="0"/>
            </a:endParaRPr>
          </a:p>
        </p:txBody>
      </p:sp>
    </p:spTree>
    <p:extLst>
      <p:ext uri="{BB962C8B-B14F-4D97-AF65-F5344CB8AC3E}">
        <p14:creationId xmlns:p14="http://schemas.microsoft.com/office/powerpoint/2010/main" val="1786639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CF62A2C-82FE-4115-8AA4-2A1A714FBC90}"/>
              </a:ext>
            </a:extLst>
          </p:cNvPr>
          <p:cNvSpPr>
            <a:spLocks noGrp="1"/>
          </p:cNvSpPr>
          <p:nvPr>
            <p:ph type="body" sz="quarter" idx="16"/>
          </p:nvPr>
        </p:nvSpPr>
        <p:spPr>
          <a:xfrm>
            <a:off x="566362" y="335308"/>
            <a:ext cx="10380163" cy="641350"/>
          </a:xfrm>
        </p:spPr>
        <p:txBody>
          <a:bodyPr/>
          <a:lstStyle/>
          <a:p>
            <a:r>
              <a:rPr lang="hr-HR" sz="3600" b="1" dirty="0"/>
              <a:t>Proizvodi i usluge</a:t>
            </a:r>
          </a:p>
        </p:txBody>
      </p:sp>
      <p:graphicFrame>
        <p:nvGraphicFramePr>
          <p:cNvPr id="5" name="Diagram 4">
            <a:extLst>
              <a:ext uri="{FF2B5EF4-FFF2-40B4-BE49-F238E27FC236}">
                <a16:creationId xmlns:a16="http://schemas.microsoft.com/office/drawing/2014/main" id="{37997769-616B-4238-8BC7-7D51AFD33B28}"/>
              </a:ext>
            </a:extLst>
          </p:cNvPr>
          <p:cNvGraphicFramePr/>
          <p:nvPr/>
        </p:nvGraphicFramePr>
        <p:xfrm>
          <a:off x="814387" y="1075821"/>
          <a:ext cx="6062836" cy="51222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a:extLst>
              <a:ext uri="{FF2B5EF4-FFF2-40B4-BE49-F238E27FC236}">
                <a16:creationId xmlns:a16="http://schemas.microsoft.com/office/drawing/2014/main" id="{FFBB8BD5-FDFD-40A8-B4CD-00B9E69EFC0D}"/>
              </a:ext>
            </a:extLst>
          </p:cNvPr>
          <p:cNvGrpSpPr/>
          <p:nvPr/>
        </p:nvGrpSpPr>
        <p:grpSpPr>
          <a:xfrm>
            <a:off x="7896200" y="980728"/>
            <a:ext cx="2608780" cy="758658"/>
            <a:chOff x="468313" y="2709863"/>
            <a:chExt cx="8207375" cy="1152525"/>
          </a:xfrm>
          <a:solidFill>
            <a:schemeClr val="bg2">
              <a:lumMod val="90000"/>
            </a:schemeClr>
          </a:solidFill>
          <a:scene3d>
            <a:camera prst="orthographicFront">
              <a:rot lat="0" lon="0" rev="0"/>
            </a:camera>
            <a:lightRig rig="contrasting" dir="t">
              <a:rot lat="0" lon="0" rev="1500000"/>
            </a:lightRig>
          </a:scene3d>
        </p:grpSpPr>
        <p:sp>
          <p:nvSpPr>
            <p:cNvPr id="7" name="AutoShape 5">
              <a:extLst>
                <a:ext uri="{FF2B5EF4-FFF2-40B4-BE49-F238E27FC236}">
                  <a16:creationId xmlns:a16="http://schemas.microsoft.com/office/drawing/2014/main" id="{0607884A-11D8-4727-8D0D-7C0D087EBF5B}"/>
                </a:ext>
              </a:extLst>
            </p:cNvPr>
            <p:cNvSpPr>
              <a:spLocks noChangeArrowheads="1"/>
            </p:cNvSpPr>
            <p:nvPr/>
          </p:nvSpPr>
          <p:spPr bwMode="gray">
            <a:xfrm>
              <a:off x="468313" y="2709863"/>
              <a:ext cx="8207375" cy="1152525"/>
            </a:xfrm>
            <a:prstGeom prst="downArrowCallout">
              <a:avLst>
                <a:gd name="adj1" fmla="val 61124"/>
                <a:gd name="adj2" fmla="val 83542"/>
                <a:gd name="adj3" fmla="val 15931"/>
                <a:gd name="adj4" fmla="val 66667"/>
              </a:avLst>
            </a:prstGeom>
            <a:grpFill/>
            <a:ln>
              <a:noFill/>
            </a:ln>
            <a:effectLst>
              <a:outerShdw blurRad="149987" dist="250190" dir="8460000" algn="ctr">
                <a:srgbClr val="000000">
                  <a:alpha val="28000"/>
                </a:srgbClr>
              </a:outerShdw>
            </a:effectLst>
            <a:scene3d>
              <a:camera prst="orthographicFront">
                <a:rot lat="0" lon="0" rev="0"/>
              </a:camera>
              <a:lightRig rig="threePt" dir="t">
                <a:rot lat="0" lon="0" rev="1200000"/>
              </a:lightRig>
            </a:scene3d>
            <a:sp3d prstMaterial="metal">
              <a:bevelT w="88900" h="88900"/>
            </a:sp3d>
          </p:spPr>
          <p:style>
            <a:lnRef idx="0">
              <a:schemeClr val="accent1"/>
            </a:lnRef>
            <a:fillRef idx="3">
              <a:schemeClr val="accent1"/>
            </a:fillRef>
            <a:effectRef idx="3">
              <a:schemeClr val="accent1"/>
            </a:effectRef>
            <a:fontRef idx="minor">
              <a:schemeClr val="lt1"/>
            </a:fontRef>
          </p:style>
          <p:txBody>
            <a:bodyPr wrap="none" anchor="ctr"/>
            <a:lstStyle/>
            <a:p>
              <a:pPr>
                <a:defRPr/>
              </a:pPr>
              <a:endParaRPr lang="sr-Latn-RS" kern="0">
                <a:solidFill>
                  <a:sysClr val="windowText" lastClr="000000"/>
                </a:solidFill>
                <a:cs typeface="Arial" charset="0"/>
              </a:endParaRPr>
            </a:p>
          </p:txBody>
        </p:sp>
        <p:sp>
          <p:nvSpPr>
            <p:cNvPr id="8" name="Text Box 6">
              <a:extLst>
                <a:ext uri="{FF2B5EF4-FFF2-40B4-BE49-F238E27FC236}">
                  <a16:creationId xmlns:a16="http://schemas.microsoft.com/office/drawing/2014/main" id="{87D44FD5-409B-43A6-AFD6-FBD5C88F5B53}"/>
                </a:ext>
              </a:extLst>
            </p:cNvPr>
            <p:cNvSpPr txBox="1">
              <a:spLocks noChangeArrowheads="1"/>
            </p:cNvSpPr>
            <p:nvPr/>
          </p:nvSpPr>
          <p:spPr bwMode="gray">
            <a:xfrm>
              <a:off x="1582738" y="2854325"/>
              <a:ext cx="5978525" cy="396875"/>
            </a:xfrm>
            <a:prstGeom prst="rect">
              <a:avLst/>
            </a:prstGeom>
            <a:grp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19050" algn="ctr">
                  <a:solidFill>
                    <a:schemeClr val="tx1"/>
                  </a:solidFill>
                  <a:miter lim="800000"/>
                  <a:headEnd/>
                  <a:tailEnd/>
                </a14:hiddenLine>
              </a:ext>
            </a:extLst>
          </p:spPr>
          <p:txBody>
            <a:bodyPr wrap="none" anchor="ct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r>
                <a:rPr lang="hr-HR" sz="2400" b="1" dirty="0">
                  <a:solidFill>
                    <a:schemeClr val="tx1">
                      <a:lumMod val="50000"/>
                      <a:lumOff val="50000"/>
                    </a:schemeClr>
                  </a:solidFill>
                  <a:latin typeface="+mn-lt"/>
                </a:rPr>
                <a:t>PRIORITETI</a:t>
              </a:r>
              <a:endParaRPr lang="en-GB" sz="2400" b="1" dirty="0">
                <a:solidFill>
                  <a:schemeClr val="tx1">
                    <a:lumMod val="50000"/>
                    <a:lumOff val="50000"/>
                  </a:schemeClr>
                </a:solidFill>
                <a:latin typeface="+mn-lt"/>
              </a:endParaRPr>
            </a:p>
          </p:txBody>
        </p:sp>
      </p:grpSp>
      <p:sp>
        <p:nvSpPr>
          <p:cNvPr id="9" name="Rectangle 8">
            <a:extLst>
              <a:ext uri="{FF2B5EF4-FFF2-40B4-BE49-F238E27FC236}">
                <a16:creationId xmlns:a16="http://schemas.microsoft.com/office/drawing/2014/main" id="{3603D0A1-B392-4D60-9CB0-D929FA392B6F}"/>
              </a:ext>
            </a:extLst>
          </p:cNvPr>
          <p:cNvSpPr/>
          <p:nvPr/>
        </p:nvSpPr>
        <p:spPr>
          <a:xfrm>
            <a:off x="7787180" y="2060921"/>
            <a:ext cx="2717800" cy="4137159"/>
          </a:xfrm>
          <a:prstGeom prst="rect">
            <a:avLst/>
          </a:prstGeom>
          <a:ln>
            <a:solidFill>
              <a:schemeClr val="bg2">
                <a:lumMod val="75000"/>
              </a:schemeClr>
            </a:solidFill>
          </a:ln>
        </p:spPr>
        <p:style>
          <a:lnRef idx="2">
            <a:schemeClr val="accent1"/>
          </a:lnRef>
          <a:fillRef idx="1">
            <a:schemeClr val="lt1"/>
          </a:fillRef>
          <a:effectRef idx="0">
            <a:schemeClr val="accent1"/>
          </a:effectRef>
          <a:fontRef idx="minor">
            <a:schemeClr val="dk1"/>
          </a:fontRef>
        </p:style>
        <p:txBody>
          <a:bodyPr anchor="ctr"/>
          <a:lstStyle/>
          <a:p>
            <a:pPr marL="469900" indent="-469900">
              <a:lnSpc>
                <a:spcPct val="80000"/>
              </a:lnSpc>
              <a:spcBef>
                <a:spcPct val="20000"/>
              </a:spcBef>
              <a:buClr>
                <a:schemeClr val="tx1"/>
              </a:buClr>
              <a:buSzPct val="100000"/>
              <a:buFont typeface="Wingdings" panose="05000000000000000000" pitchFamily="2" charset="2"/>
              <a:buChar char="ü"/>
              <a:defRPr/>
            </a:pPr>
            <a:r>
              <a:rPr lang="hr-HR"/>
              <a:t>Izvoz</a:t>
            </a:r>
            <a:endParaRPr lang="en-GB"/>
          </a:p>
          <a:p>
            <a:pPr marL="469900" indent="-469900">
              <a:lnSpc>
                <a:spcPct val="80000"/>
              </a:lnSpc>
              <a:spcBef>
                <a:spcPct val="20000"/>
              </a:spcBef>
              <a:buClr>
                <a:schemeClr val="tx1"/>
              </a:buClr>
              <a:buSzPct val="100000"/>
              <a:buFont typeface="Wingdings" panose="05000000000000000000" pitchFamily="2" charset="2"/>
              <a:buChar char="ü"/>
              <a:defRPr/>
            </a:pPr>
            <a:endParaRPr lang="en-GB"/>
          </a:p>
          <a:p>
            <a:pPr marL="469900" indent="-469900">
              <a:lnSpc>
                <a:spcPct val="80000"/>
              </a:lnSpc>
              <a:spcBef>
                <a:spcPct val="20000"/>
              </a:spcBef>
              <a:buClr>
                <a:schemeClr val="tx1"/>
              </a:buClr>
              <a:buSzPct val="100000"/>
              <a:buFont typeface="Wingdings" panose="05000000000000000000" pitchFamily="2" charset="2"/>
              <a:buChar char="ü"/>
              <a:defRPr/>
            </a:pPr>
            <a:r>
              <a:rPr lang="hr-HR"/>
              <a:t>MSP i s</a:t>
            </a:r>
            <a:r>
              <a:rPr lang="en-GB"/>
              <a:t>tart-up</a:t>
            </a:r>
            <a:r>
              <a:rPr lang="hr-HR"/>
              <a:t>ovi</a:t>
            </a:r>
            <a:endParaRPr lang="en-GB"/>
          </a:p>
          <a:p>
            <a:pPr marL="469900" indent="-469900">
              <a:lnSpc>
                <a:spcPct val="80000"/>
              </a:lnSpc>
              <a:spcBef>
                <a:spcPct val="20000"/>
              </a:spcBef>
              <a:buClr>
                <a:schemeClr val="tx1"/>
              </a:buClr>
              <a:buSzPct val="100000"/>
              <a:buFont typeface="Wingdings" panose="05000000000000000000" pitchFamily="2" charset="2"/>
              <a:buChar char="ü"/>
              <a:defRPr/>
            </a:pPr>
            <a:endParaRPr lang="en-GB"/>
          </a:p>
          <a:p>
            <a:pPr marL="469900" indent="-469900">
              <a:lnSpc>
                <a:spcPct val="80000"/>
              </a:lnSpc>
              <a:spcBef>
                <a:spcPct val="20000"/>
              </a:spcBef>
              <a:buClr>
                <a:schemeClr val="tx1"/>
              </a:buClr>
              <a:buSzPct val="100000"/>
              <a:buFont typeface="Wingdings" panose="05000000000000000000" pitchFamily="2" charset="2"/>
              <a:buChar char="ü"/>
              <a:defRPr/>
            </a:pPr>
            <a:r>
              <a:rPr lang="hr-HR"/>
              <a:t>Poljoprivreda</a:t>
            </a:r>
            <a:endParaRPr lang="en-GB"/>
          </a:p>
          <a:p>
            <a:pPr marL="469900" indent="-469900">
              <a:lnSpc>
                <a:spcPct val="80000"/>
              </a:lnSpc>
              <a:spcBef>
                <a:spcPct val="20000"/>
              </a:spcBef>
              <a:buClr>
                <a:schemeClr val="tx1"/>
              </a:buClr>
              <a:buSzPct val="100000"/>
              <a:buFont typeface="Wingdings" panose="05000000000000000000" pitchFamily="2" charset="2"/>
              <a:buChar char="ü"/>
              <a:defRPr/>
            </a:pPr>
            <a:endParaRPr lang="en-GB"/>
          </a:p>
          <a:p>
            <a:pPr marL="469900" indent="-469900">
              <a:lnSpc>
                <a:spcPct val="80000"/>
              </a:lnSpc>
              <a:spcBef>
                <a:spcPct val="20000"/>
              </a:spcBef>
              <a:buClr>
                <a:schemeClr val="tx1"/>
              </a:buClr>
              <a:buSzPct val="100000"/>
              <a:buFont typeface="Wingdings" panose="05000000000000000000" pitchFamily="2" charset="2"/>
              <a:buChar char="ü"/>
              <a:defRPr/>
            </a:pPr>
            <a:r>
              <a:rPr lang="hr-HR"/>
              <a:t>Korištenje EU fondova</a:t>
            </a:r>
          </a:p>
          <a:p>
            <a:pPr marL="285750" indent="-285750">
              <a:lnSpc>
                <a:spcPct val="80000"/>
              </a:lnSpc>
              <a:spcBef>
                <a:spcPct val="20000"/>
              </a:spcBef>
              <a:buClr>
                <a:schemeClr val="tx1"/>
              </a:buClr>
              <a:buSzPct val="100000"/>
              <a:buFont typeface="Wingdings" panose="05000000000000000000" pitchFamily="2" charset="2"/>
              <a:buChar char="ü"/>
              <a:defRPr/>
            </a:pPr>
            <a:endParaRPr lang="en-US"/>
          </a:p>
          <a:p>
            <a:pPr marL="469900" indent="-469900">
              <a:lnSpc>
                <a:spcPct val="80000"/>
              </a:lnSpc>
              <a:spcBef>
                <a:spcPct val="20000"/>
              </a:spcBef>
              <a:buClr>
                <a:schemeClr val="tx1"/>
              </a:buClr>
              <a:buSzPct val="100000"/>
              <a:buFont typeface="Wingdings" panose="05000000000000000000" pitchFamily="2" charset="2"/>
              <a:buChar char="ü"/>
              <a:defRPr/>
            </a:pPr>
            <a:r>
              <a:rPr lang="hr-HR"/>
              <a:t>Inovacije i nove tehnologije</a:t>
            </a:r>
            <a:endParaRPr lang="en-US"/>
          </a:p>
          <a:p>
            <a:pPr marL="285750" indent="-285750">
              <a:lnSpc>
                <a:spcPct val="80000"/>
              </a:lnSpc>
              <a:spcBef>
                <a:spcPct val="20000"/>
              </a:spcBef>
              <a:buClr>
                <a:schemeClr val="tx1"/>
              </a:buClr>
              <a:buSzPct val="100000"/>
              <a:buFont typeface="Wingdings" panose="05000000000000000000" pitchFamily="2" charset="2"/>
              <a:buChar char="ü"/>
              <a:defRPr/>
            </a:pPr>
            <a:endParaRPr lang="en-US"/>
          </a:p>
          <a:p>
            <a:pPr marL="469900" indent="-469900">
              <a:lnSpc>
                <a:spcPct val="80000"/>
              </a:lnSpc>
              <a:spcBef>
                <a:spcPct val="20000"/>
              </a:spcBef>
              <a:buClr>
                <a:schemeClr val="tx1"/>
              </a:buClr>
              <a:buSzPct val="100000"/>
              <a:buFont typeface="Wingdings" panose="05000000000000000000" pitchFamily="2" charset="2"/>
              <a:buChar char="ü"/>
              <a:defRPr/>
            </a:pPr>
            <a:r>
              <a:rPr lang="hr-HR"/>
              <a:t>Regionalni i društveni razvitak</a:t>
            </a:r>
            <a:endParaRPr lang="en-US"/>
          </a:p>
          <a:p>
            <a:pPr marL="469900" indent="-469900">
              <a:lnSpc>
                <a:spcPct val="80000"/>
              </a:lnSpc>
              <a:spcBef>
                <a:spcPct val="20000"/>
              </a:spcBef>
              <a:buClr>
                <a:schemeClr val="tx1"/>
              </a:buClr>
              <a:buSzPct val="100000"/>
              <a:buFont typeface="Wingdings" panose="05000000000000000000" pitchFamily="2" charset="2"/>
              <a:buChar char="ü"/>
              <a:defRPr/>
            </a:pPr>
            <a:endParaRPr lang="en-US"/>
          </a:p>
          <a:p>
            <a:pPr marL="469900" indent="-469900">
              <a:lnSpc>
                <a:spcPct val="80000"/>
              </a:lnSpc>
              <a:spcBef>
                <a:spcPct val="20000"/>
              </a:spcBef>
              <a:buClr>
                <a:schemeClr val="tx1"/>
              </a:buClr>
              <a:buSzPct val="100000"/>
              <a:buFont typeface="Wingdings" panose="05000000000000000000" pitchFamily="2" charset="2"/>
              <a:buChar char="ü"/>
              <a:defRPr/>
            </a:pPr>
            <a:r>
              <a:rPr lang="hr-HR"/>
              <a:t>Razvoj infrastrukture</a:t>
            </a:r>
            <a:endParaRPr lang="hr-HR" dirty="0"/>
          </a:p>
        </p:txBody>
      </p:sp>
    </p:spTree>
    <p:extLst>
      <p:ext uri="{BB962C8B-B14F-4D97-AF65-F5344CB8AC3E}">
        <p14:creationId xmlns:p14="http://schemas.microsoft.com/office/powerpoint/2010/main" val="79743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102D382-886B-464D-81BB-9094E7050700}"/>
              </a:ext>
            </a:extLst>
          </p:cNvPr>
          <p:cNvSpPr>
            <a:spLocks noGrp="1"/>
          </p:cNvSpPr>
          <p:nvPr>
            <p:ph type="body" sz="quarter" idx="10"/>
          </p:nvPr>
        </p:nvSpPr>
        <p:spPr>
          <a:xfrm>
            <a:off x="661544" y="689003"/>
            <a:ext cx="10379401" cy="792031"/>
          </a:xfrm>
        </p:spPr>
        <p:txBody>
          <a:bodyPr/>
          <a:lstStyle/>
          <a:p>
            <a:r>
              <a:rPr lang="hr-HR" dirty="0"/>
              <a:t>Izmjene kreditnih programa</a:t>
            </a:r>
          </a:p>
        </p:txBody>
      </p:sp>
      <p:sp>
        <p:nvSpPr>
          <p:cNvPr id="4" name="Text Placeholder 3">
            <a:extLst>
              <a:ext uri="{FF2B5EF4-FFF2-40B4-BE49-F238E27FC236}">
                <a16:creationId xmlns:a16="http://schemas.microsoft.com/office/drawing/2014/main" id="{7E66022C-EF16-44B3-9593-80A41E855B2B}"/>
              </a:ext>
            </a:extLst>
          </p:cNvPr>
          <p:cNvSpPr>
            <a:spLocks noGrp="1"/>
          </p:cNvSpPr>
          <p:nvPr>
            <p:ph type="body" sz="quarter" idx="17"/>
          </p:nvPr>
        </p:nvSpPr>
        <p:spPr>
          <a:xfrm>
            <a:off x="805275" y="1311732"/>
            <a:ext cx="10380163" cy="865821"/>
          </a:xfrm>
        </p:spPr>
        <p:txBody>
          <a:bodyPr>
            <a:normAutofit/>
          </a:bodyPr>
          <a:lstStyle/>
          <a:p>
            <a:r>
              <a:rPr lang="hr-HR" dirty="0"/>
              <a:t>Smanjenje broja programa, snižavanje kamatnih stopa i poboljšanje uvjeta kreditiranja</a:t>
            </a:r>
          </a:p>
          <a:p>
            <a:endParaRPr lang="hr-HR" dirty="0"/>
          </a:p>
        </p:txBody>
      </p:sp>
      <p:graphicFrame>
        <p:nvGraphicFramePr>
          <p:cNvPr id="5" name="Diagram 4">
            <a:extLst>
              <a:ext uri="{FF2B5EF4-FFF2-40B4-BE49-F238E27FC236}">
                <a16:creationId xmlns:a16="http://schemas.microsoft.com/office/drawing/2014/main" id="{994CBF06-D7D1-4932-94D2-4AAE06403BA7}"/>
              </a:ext>
            </a:extLst>
          </p:cNvPr>
          <p:cNvGraphicFramePr/>
          <p:nvPr/>
        </p:nvGraphicFramePr>
        <p:xfrm>
          <a:off x="977462" y="2370960"/>
          <a:ext cx="8078565" cy="40298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352934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7E81E4F14E694BACBEAA6A0C78BAB7" ma:contentTypeVersion="5" ma:contentTypeDescription="Create a new document." ma:contentTypeScope="" ma:versionID="e5df061a451de94a132eead74d4f5f9f">
  <xsd:schema xmlns:xsd="http://www.w3.org/2001/XMLSchema" xmlns:xs="http://www.w3.org/2001/XMLSchema" xmlns:p="http://schemas.microsoft.com/office/2006/metadata/properties" xmlns:ns1="http://schemas.microsoft.com/sharepoint/v3" xmlns:ns2="201fdfdc-fa83-4dd8-96d3-937cb92e1f30" xmlns:ns3="ce2119df-ad70-4e17-a861-7fe3b76723af" targetNamespace="http://schemas.microsoft.com/office/2006/metadata/properties" ma:root="true" ma:fieldsID="431e45bf2a32bf1e260e3b4c5a8c2209" ns1:_="" ns2:_="" ns3:_="">
    <xsd:import namespace="http://schemas.microsoft.com/sharepoint/v3"/>
    <xsd:import namespace="201fdfdc-fa83-4dd8-96d3-937cb92e1f30"/>
    <xsd:import namespace="ce2119df-ad70-4e17-a861-7fe3b76723af"/>
    <xsd:element name="properties">
      <xsd:complexType>
        <xsd:sequence>
          <xsd:element name="documentManagement">
            <xsd:complexType>
              <xsd:all>
                <xsd:element ref="ns1:PublishingStartDate" minOccurs="0"/>
                <xsd:element ref="ns1:PublishingExpirationDate" minOccurs="0"/>
                <xsd:element ref="ns2:Grupa" minOccurs="0"/>
                <xsd:element ref="ns2:Datum_x0020_a_x017e_uriranja"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01fdfdc-fa83-4dd8-96d3-937cb92e1f30" elementFormDefault="qualified">
    <xsd:import namespace="http://schemas.microsoft.com/office/2006/documentManagement/types"/>
    <xsd:import namespace="http://schemas.microsoft.com/office/infopath/2007/PartnerControls"/>
    <xsd:element name="Grupa" ma:index="10" nillable="true" ma:displayName="Grupa" ma:format="Dropdown" ma:internalName="Grupa">
      <xsd:simpleType>
        <xsd:restriction base="dms:Choice">
          <xsd:enumeration value="Organizacijska struktura"/>
        </xsd:restriction>
      </xsd:simpleType>
    </xsd:element>
    <xsd:element name="Datum_x0020_a_x017e_uriranja" ma:index="11" nillable="true" ma:displayName="Datum ažuriranja" ma:default="[today]" ma:format="DateOnly" ma:internalName="Datum_x0020_a_x017e_uriranja">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e2119df-ad70-4e17-a861-7fe3b76723af" elementFormDefault="qualified">
    <xsd:import namespace="http://schemas.microsoft.com/office/2006/documentManagement/types"/>
    <xsd:import namespace="http://schemas.microsoft.com/office/infopath/2007/PartnerControls"/>
    <xsd:element name="SharedWithUsers" ma:index="12"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Grupa xmlns="201fdfdc-fa83-4dd8-96d3-937cb92e1f30" xsi:nil="true"/>
    <Datum_x0020_a_x017e_uriranja xmlns="201fdfdc-fa83-4dd8-96d3-937cb92e1f30">2018-05-17T13:26:56+00:00</Datum_x0020_a_x017e_uriranja>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FE282D-E987-434E-8600-11D0060873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01fdfdc-fa83-4dd8-96d3-937cb92e1f30"/>
    <ds:schemaRef ds:uri="ce2119df-ad70-4e17-a861-7fe3b76723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FE2DAB4-C037-4FED-9D79-8CE5DB94C4D9}">
  <ds:schemaRefs>
    <ds:schemaRef ds:uri="http://schemas.microsoft.com/office/2006/metadata/properties"/>
    <ds:schemaRef ds:uri="http://schemas.microsoft.com/sharepoint/v3"/>
    <ds:schemaRef ds:uri="ce2119df-ad70-4e17-a861-7fe3b76723af"/>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201fdfdc-fa83-4dd8-96d3-937cb92e1f30"/>
    <ds:schemaRef ds:uri="http://www.w3.org/XML/1998/namespace"/>
  </ds:schemaRefs>
</ds:datastoreItem>
</file>

<file path=customXml/itemProps3.xml><?xml version="1.0" encoding="utf-8"?>
<ds:datastoreItem xmlns:ds="http://schemas.openxmlformats.org/officeDocument/2006/customXml" ds:itemID="{485F9FEA-ADA6-40BA-BD9F-E868A4038B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779</TotalTime>
  <Words>2516</Words>
  <Application>Microsoft Office PowerPoint</Application>
  <PresentationFormat>Široki zaslon</PresentationFormat>
  <Paragraphs>434</Paragraphs>
  <Slides>19</Slides>
  <Notes>2</Notes>
  <HiddenSlides>0</HiddenSlides>
  <MMClips>0</MMClips>
  <ScaleCrop>false</ScaleCrop>
  <HeadingPairs>
    <vt:vector size="8" baseType="variant">
      <vt:variant>
        <vt:lpstr>Korišteni fontovi</vt:lpstr>
      </vt:variant>
      <vt:variant>
        <vt:i4>6</vt:i4>
      </vt:variant>
      <vt:variant>
        <vt:lpstr>Tema</vt:lpstr>
      </vt:variant>
      <vt:variant>
        <vt:i4>1</vt:i4>
      </vt:variant>
      <vt:variant>
        <vt:lpstr>Uloženi OLE poslužitelji</vt:lpstr>
      </vt:variant>
      <vt:variant>
        <vt:i4>1</vt:i4>
      </vt:variant>
      <vt:variant>
        <vt:lpstr>Naslovi slajdova</vt:lpstr>
      </vt:variant>
      <vt:variant>
        <vt:i4>19</vt:i4>
      </vt:variant>
    </vt:vector>
  </HeadingPairs>
  <TitlesOfParts>
    <vt:vector size="27" baseType="lpstr">
      <vt:lpstr>Arial</vt:lpstr>
      <vt:lpstr>Arial Narrow</vt:lpstr>
      <vt:lpstr>Calibri</vt:lpstr>
      <vt:lpstr>Calibri Light</vt:lpstr>
      <vt:lpstr>Times New Roman</vt:lpstr>
      <vt:lpstr>Wingdings</vt:lpstr>
      <vt:lpstr>Office Theme</vt:lpstr>
      <vt:lpstr>think-cell Slide</vt:lpstr>
      <vt:lpstr>PowerPoint prezentacija</vt:lpstr>
      <vt:lpstr>PowerPoint prezentacija</vt:lpstr>
      <vt:lpstr>PowerPoint prezentacija</vt:lpstr>
      <vt:lpstr>Poslovni plan</vt:lpstr>
      <vt:lpstr>PowerPoint prezentacija</vt:lpstr>
      <vt:lpstr> Financiranje MSP-a i ciljnih skupina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Nikola Betica</dc:creator>
  <cp:lastModifiedBy>Čagalj Boris</cp:lastModifiedBy>
  <cp:revision>59</cp:revision>
  <dcterms:created xsi:type="dcterms:W3CDTF">2018-04-19T11:55:59Z</dcterms:created>
  <dcterms:modified xsi:type="dcterms:W3CDTF">2021-09-14T20:20:19Z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0x010100F27E81E4F14E694BACBEAA6A0C78BAB7</vt:lpwstr>
  </property>
</Properties>
</file>