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68"/>
  </p:notesMasterIdLst>
  <p:sldIdLst>
    <p:sldId id="256" r:id="rId2"/>
    <p:sldId id="334" r:id="rId3"/>
    <p:sldId id="300" r:id="rId4"/>
    <p:sldId id="377" r:id="rId5"/>
    <p:sldId id="467" r:id="rId6"/>
    <p:sldId id="378" r:id="rId7"/>
    <p:sldId id="468" r:id="rId8"/>
    <p:sldId id="418" r:id="rId9"/>
    <p:sldId id="429" r:id="rId10"/>
    <p:sldId id="409" r:id="rId11"/>
    <p:sldId id="469" r:id="rId12"/>
    <p:sldId id="376" r:id="rId13"/>
    <p:sldId id="430" r:id="rId14"/>
    <p:sldId id="407" r:id="rId15"/>
    <p:sldId id="408" r:id="rId16"/>
    <p:sldId id="431" r:id="rId17"/>
    <p:sldId id="432" r:id="rId18"/>
    <p:sldId id="433" r:id="rId19"/>
    <p:sldId id="434" r:id="rId20"/>
    <p:sldId id="410" r:id="rId21"/>
    <p:sldId id="411" r:id="rId22"/>
    <p:sldId id="412" r:id="rId23"/>
    <p:sldId id="413" r:id="rId24"/>
    <p:sldId id="414" r:id="rId25"/>
    <p:sldId id="435" r:id="rId26"/>
    <p:sldId id="436" r:id="rId27"/>
    <p:sldId id="437" r:id="rId28"/>
    <p:sldId id="438" r:id="rId29"/>
    <p:sldId id="415" r:id="rId30"/>
    <p:sldId id="416" r:id="rId31"/>
    <p:sldId id="439" r:id="rId32"/>
    <p:sldId id="440" r:id="rId33"/>
    <p:sldId id="441" r:id="rId34"/>
    <p:sldId id="442" r:id="rId35"/>
    <p:sldId id="443" r:id="rId36"/>
    <p:sldId id="444" r:id="rId37"/>
    <p:sldId id="445" r:id="rId38"/>
    <p:sldId id="446" r:id="rId39"/>
    <p:sldId id="447" r:id="rId40"/>
    <p:sldId id="448" r:id="rId41"/>
    <p:sldId id="449" r:id="rId42"/>
    <p:sldId id="450" r:id="rId43"/>
    <p:sldId id="451" r:id="rId44"/>
    <p:sldId id="452" r:id="rId45"/>
    <p:sldId id="453" r:id="rId46"/>
    <p:sldId id="454" r:id="rId47"/>
    <p:sldId id="455" r:id="rId48"/>
    <p:sldId id="456" r:id="rId49"/>
    <p:sldId id="457" r:id="rId50"/>
    <p:sldId id="458" r:id="rId51"/>
    <p:sldId id="459" r:id="rId52"/>
    <p:sldId id="460" r:id="rId53"/>
    <p:sldId id="461" r:id="rId54"/>
    <p:sldId id="462" r:id="rId55"/>
    <p:sldId id="419" r:id="rId56"/>
    <p:sldId id="420" r:id="rId57"/>
    <p:sldId id="421" r:id="rId58"/>
    <p:sldId id="422" r:id="rId59"/>
    <p:sldId id="423" r:id="rId60"/>
    <p:sldId id="424" r:id="rId61"/>
    <p:sldId id="426" r:id="rId62"/>
    <p:sldId id="425" r:id="rId63"/>
    <p:sldId id="427" r:id="rId64"/>
    <p:sldId id="428" r:id="rId65"/>
    <p:sldId id="471" r:id="rId66"/>
    <p:sldId id="466" r:id="rId67"/>
  </p:sldIdLst>
  <p:sldSz cx="12192000" cy="6858000"/>
  <p:notesSz cx="6858000" cy="9144000"/>
  <p:defaultText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rednji stil 2 - Isticanj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0906" autoAdjust="0"/>
    <p:restoredTop sz="94582"/>
  </p:normalViewPr>
  <p:slideViewPr>
    <p:cSldViewPr snapToGrid="0">
      <p:cViewPr varScale="1">
        <p:scale>
          <a:sx n="81" d="100"/>
          <a:sy n="81" d="100"/>
        </p:scale>
        <p:origin x="941" y="72"/>
      </p:cViewPr>
      <p:guideLst/>
    </p:cSldViewPr>
  </p:slideViewPr>
  <p:notesTextViewPr>
    <p:cViewPr>
      <p:scale>
        <a:sx n="1" d="1"/>
        <a:sy n="1" d="1"/>
      </p:scale>
      <p:origin x="0" y="0"/>
    </p:cViewPr>
  </p:notesTextViewPr>
  <p:sorterViewPr>
    <p:cViewPr>
      <p:scale>
        <a:sx n="80" d="100"/>
        <a:sy n="8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slide" Target="slides/slide62.xml"/><Relationship Id="rId68" Type="http://schemas.openxmlformats.org/officeDocument/2006/relationships/notesMaster" Target="notesMasters/notesMaster1.xml"/><Relationship Id="rId7" Type="http://schemas.openxmlformats.org/officeDocument/2006/relationships/slide" Target="slides/slide6.xml"/><Relationship Id="rId71"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66" Type="http://schemas.openxmlformats.org/officeDocument/2006/relationships/slide" Target="slides/slide65.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61" Type="http://schemas.openxmlformats.org/officeDocument/2006/relationships/slide" Target="slides/slide60.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tableStyles" Target="tableStyle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zaglavlj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hr-HR"/>
          </a:p>
        </p:txBody>
      </p:sp>
      <p:sp>
        <p:nvSpPr>
          <p:cNvPr id="3" name="Rezervirano mjesto datum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636E6D-66E3-4109-B88B-B1C15C7DEA09}" type="datetimeFigureOut">
              <a:rPr lang="hr-HR" smtClean="0"/>
              <a:t>28.6.2021.</a:t>
            </a:fld>
            <a:endParaRPr lang="hr-HR"/>
          </a:p>
        </p:txBody>
      </p:sp>
      <p:sp>
        <p:nvSpPr>
          <p:cNvPr id="4" name="Rezervirano mjesto slike slajd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hr-HR"/>
          </a:p>
        </p:txBody>
      </p:sp>
      <p:sp>
        <p:nvSpPr>
          <p:cNvPr id="5" name="Rezervirano mjesto bilježaka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6" name="Rezervirano mjesto podnožj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hr-HR"/>
          </a:p>
        </p:txBody>
      </p:sp>
      <p:sp>
        <p:nvSpPr>
          <p:cNvPr id="7" name="Rezervirano mjesto broja slajd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35CB33B-5AE3-49EE-B9C6-DB980651AF95}" type="slidenum">
              <a:rPr lang="hr-HR" smtClean="0"/>
              <a:t>‹#›</a:t>
            </a:fld>
            <a:endParaRPr lang="hr-HR"/>
          </a:p>
        </p:txBody>
      </p:sp>
    </p:spTree>
    <p:extLst>
      <p:ext uri="{BB962C8B-B14F-4D97-AF65-F5344CB8AC3E}">
        <p14:creationId xmlns:p14="http://schemas.microsoft.com/office/powerpoint/2010/main" val="308079843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zervirano mjesto slike slajda 1"/>
          <p:cNvSpPr>
            <a:spLocks noGrp="1" noRot="1" noChangeAspect="1"/>
          </p:cNvSpPr>
          <p:nvPr>
            <p:ph type="sldImg"/>
          </p:nvPr>
        </p:nvSpPr>
        <p:spPr/>
      </p:sp>
      <p:sp>
        <p:nvSpPr>
          <p:cNvPr id="3" name="Rezervirano mjesto bilježaka 2"/>
          <p:cNvSpPr>
            <a:spLocks noGrp="1"/>
          </p:cNvSpPr>
          <p:nvPr>
            <p:ph type="body" idx="1"/>
          </p:nvPr>
        </p:nvSpPr>
        <p:spPr/>
        <p:txBody>
          <a:bodyPr/>
          <a:lstStyle/>
          <a:p>
            <a:endParaRPr lang="hr-HR" dirty="0"/>
          </a:p>
        </p:txBody>
      </p:sp>
      <p:sp>
        <p:nvSpPr>
          <p:cNvPr id="4" name="Rezervirano mjesto broja slajda 3"/>
          <p:cNvSpPr>
            <a:spLocks noGrp="1"/>
          </p:cNvSpPr>
          <p:nvPr>
            <p:ph type="sldNum" sz="quarter" idx="10"/>
          </p:nvPr>
        </p:nvSpPr>
        <p:spPr/>
        <p:txBody>
          <a:bodyPr/>
          <a:lstStyle/>
          <a:p>
            <a:fld id="{A35CB33B-5AE3-49EE-B9C6-DB980651AF95}" type="slidenum">
              <a:rPr lang="hr-HR" smtClean="0"/>
              <a:t>29</a:t>
            </a:fld>
            <a:endParaRPr lang="hr-HR"/>
          </a:p>
        </p:txBody>
      </p:sp>
    </p:spTree>
    <p:extLst>
      <p:ext uri="{BB962C8B-B14F-4D97-AF65-F5344CB8AC3E}">
        <p14:creationId xmlns:p14="http://schemas.microsoft.com/office/powerpoint/2010/main" val="283043013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Naslovni slajd">
    <p:spTree>
      <p:nvGrpSpPr>
        <p:cNvPr id="1" name=""/>
        <p:cNvGrpSpPr/>
        <p:nvPr/>
      </p:nvGrpSpPr>
      <p:grpSpPr>
        <a:xfrm>
          <a:off x="0" y="0"/>
          <a:ext cx="0" cy="0"/>
          <a:chOff x="0" y="0"/>
          <a:chExt cx="0" cy="0"/>
        </a:xfrm>
      </p:grpSpPr>
      <p:sp>
        <p:nvSpPr>
          <p:cNvPr id="2" name="Naslov 1"/>
          <p:cNvSpPr>
            <a:spLocks noGrp="1"/>
          </p:cNvSpPr>
          <p:nvPr>
            <p:ph type="ctrTitle"/>
          </p:nvPr>
        </p:nvSpPr>
        <p:spPr>
          <a:xfrm>
            <a:off x="1524000" y="1122363"/>
            <a:ext cx="9144000" cy="2387600"/>
          </a:xfrm>
        </p:spPr>
        <p:txBody>
          <a:bodyPr anchor="b"/>
          <a:lstStyle>
            <a:lvl1pPr algn="ctr">
              <a:defRPr sz="6000"/>
            </a:lvl1pPr>
          </a:lstStyle>
          <a:p>
            <a:r>
              <a:rPr lang="hr-HR"/>
              <a:t>Uredite stil naslova matrice</a:t>
            </a:r>
          </a:p>
        </p:txBody>
      </p:sp>
      <p:sp>
        <p:nvSpPr>
          <p:cNvPr id="3" name="Podnaslov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hr-HR"/>
              <a:t>Kliknite da biste uredili stil podnaslova matrice</a:t>
            </a:r>
          </a:p>
        </p:txBody>
      </p:sp>
      <p:sp>
        <p:nvSpPr>
          <p:cNvPr id="4" name="Rezervirano mjesto datuma 3"/>
          <p:cNvSpPr>
            <a:spLocks noGrp="1"/>
          </p:cNvSpPr>
          <p:nvPr>
            <p:ph type="dt" sz="half" idx="10"/>
          </p:nvPr>
        </p:nvSpPr>
        <p:spPr/>
        <p:txBody>
          <a:bodyPr/>
          <a:lstStyle/>
          <a:p>
            <a:fld id="{CC1CB507-0E0C-4354-A3AC-C877EBC1F92B}" type="datetimeFigureOut">
              <a:rPr lang="hr-HR" smtClean="0"/>
              <a:t>28.6.2021.</a:t>
            </a:fld>
            <a:endParaRPr lang="hr-HR" dirty="0"/>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211DBF5A-B1E4-4764-B350-C48678E23A74}" type="slidenum">
              <a:rPr lang="hr-HR" smtClean="0"/>
              <a:t>‹#›</a:t>
            </a:fld>
            <a:endParaRPr lang="hr-HR" dirty="0"/>
          </a:p>
        </p:txBody>
      </p:sp>
      <p:pic>
        <p:nvPicPr>
          <p:cNvPr id="11" name="Slika 10">
            <a:extLst>
              <a:ext uri="{FF2B5EF4-FFF2-40B4-BE49-F238E27FC236}">
                <a16:creationId xmlns:a16="http://schemas.microsoft.com/office/drawing/2014/main" id="{DFAF5D6D-B0E2-4E9B-8F6D-F45CCE102DA5}"/>
              </a:ext>
            </a:extLst>
          </p:cNvPr>
          <p:cNvPicPr>
            <a:picLocks noChangeAspect="1"/>
          </p:cNvPicPr>
          <p:nvPr userDrawn="1"/>
        </p:nvPicPr>
        <p:blipFill rotWithShape="1">
          <a:blip r:embed="rId2"/>
          <a:srcRect l="29375" t="21101" r="15316" b="61554"/>
          <a:stretch/>
        </p:blipFill>
        <p:spPr>
          <a:xfrm>
            <a:off x="1402834" y="202864"/>
            <a:ext cx="9386332" cy="1655761"/>
          </a:xfrm>
          <a:prstGeom prst="rect">
            <a:avLst/>
          </a:prstGeom>
        </p:spPr>
      </p:pic>
    </p:spTree>
    <p:extLst>
      <p:ext uri="{BB962C8B-B14F-4D97-AF65-F5344CB8AC3E}">
        <p14:creationId xmlns:p14="http://schemas.microsoft.com/office/powerpoint/2010/main" val="19405985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slov i okomiti tekst">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okomitog teksta 2"/>
          <p:cNvSpPr>
            <a:spLocks noGrp="1"/>
          </p:cNvSpPr>
          <p:nvPr>
            <p:ph type="body" orient="vert" idx="1"/>
          </p:nvPr>
        </p:nvSpPr>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CC1CB507-0E0C-4354-A3AC-C877EBC1F92B}" type="datetimeFigureOut">
              <a:rPr lang="hr-HR" smtClean="0"/>
              <a:t>28.6.2021.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20115072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Okomiti naslov i tekst">
    <p:spTree>
      <p:nvGrpSpPr>
        <p:cNvPr id="1" name=""/>
        <p:cNvGrpSpPr/>
        <p:nvPr/>
      </p:nvGrpSpPr>
      <p:grpSpPr>
        <a:xfrm>
          <a:off x="0" y="0"/>
          <a:ext cx="0" cy="0"/>
          <a:chOff x="0" y="0"/>
          <a:chExt cx="0" cy="0"/>
        </a:xfrm>
      </p:grpSpPr>
      <p:sp>
        <p:nvSpPr>
          <p:cNvPr id="2" name="Okomiti naslov 1"/>
          <p:cNvSpPr>
            <a:spLocks noGrp="1"/>
          </p:cNvSpPr>
          <p:nvPr>
            <p:ph type="title" orient="vert"/>
          </p:nvPr>
        </p:nvSpPr>
        <p:spPr>
          <a:xfrm>
            <a:off x="8724900" y="365125"/>
            <a:ext cx="2628900" cy="5811838"/>
          </a:xfrm>
        </p:spPr>
        <p:txBody>
          <a:bodyPr vert="eaVert"/>
          <a:lstStyle/>
          <a:p>
            <a:r>
              <a:rPr lang="hr-HR"/>
              <a:t>Uredite stil naslova matrice</a:t>
            </a:r>
          </a:p>
        </p:txBody>
      </p:sp>
      <p:sp>
        <p:nvSpPr>
          <p:cNvPr id="3" name="Rezervirano mjesto okomitog teksta 2"/>
          <p:cNvSpPr>
            <a:spLocks noGrp="1"/>
          </p:cNvSpPr>
          <p:nvPr>
            <p:ph type="body" orient="vert" idx="1"/>
          </p:nvPr>
        </p:nvSpPr>
        <p:spPr>
          <a:xfrm>
            <a:off x="838200" y="365125"/>
            <a:ext cx="7734300" cy="5811838"/>
          </a:xfrm>
        </p:spPr>
        <p:txBody>
          <a:bodyPr vert="eaVert"/>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10"/>
          </p:nvPr>
        </p:nvSpPr>
        <p:spPr/>
        <p:txBody>
          <a:bodyPr/>
          <a:lstStyle/>
          <a:p>
            <a:fld id="{CC1CB507-0E0C-4354-A3AC-C877EBC1F92B}" type="datetimeFigureOut">
              <a:rPr lang="hr-HR" smtClean="0"/>
              <a:t>28.6.2021.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7189381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slov i sadržaj">
    <p:spTree>
      <p:nvGrpSpPr>
        <p:cNvPr id="1" name=""/>
        <p:cNvGrpSpPr/>
        <p:nvPr/>
      </p:nvGrpSpPr>
      <p:grpSpPr>
        <a:xfrm>
          <a:off x="0" y="0"/>
          <a:ext cx="0" cy="0"/>
          <a:chOff x="0" y="0"/>
          <a:chExt cx="0" cy="0"/>
        </a:xfrm>
      </p:grpSpPr>
      <p:sp>
        <p:nvSpPr>
          <p:cNvPr id="2" name="Naslov 1"/>
          <p:cNvSpPr>
            <a:spLocks noGrp="1"/>
          </p:cNvSpPr>
          <p:nvPr>
            <p:ph type="title"/>
          </p:nvPr>
        </p:nvSpPr>
        <p:spPr>
          <a:xfrm>
            <a:off x="838200" y="1130162"/>
            <a:ext cx="9759043" cy="560526"/>
          </a:xfrm>
        </p:spPr>
        <p:txBody>
          <a:bodyPr/>
          <a:lstStyle/>
          <a:p>
            <a:r>
              <a:rPr lang="hr-HR" dirty="0"/>
              <a:t>Uredite stil naslova matrice</a:t>
            </a:r>
          </a:p>
        </p:txBody>
      </p:sp>
      <p:sp>
        <p:nvSpPr>
          <p:cNvPr id="3" name="Rezervirano mjesto sadržaja 2"/>
          <p:cNvSpPr>
            <a:spLocks noGrp="1"/>
          </p:cNvSpPr>
          <p:nvPr>
            <p:ph idx="1"/>
          </p:nvPr>
        </p:nvSpPr>
        <p:spPr>
          <a:xfrm>
            <a:off x="838200" y="1825625"/>
            <a:ext cx="9759043" cy="3635375"/>
          </a:xfrm>
        </p:spPr>
        <p:txBody>
          <a:bodyPr/>
          <a:lstStyle/>
          <a:p>
            <a:pPr lvl="0"/>
            <a:r>
              <a:rPr lang="hr-HR" dirty="0"/>
              <a:t>Uredite stilove teksta matrice</a:t>
            </a:r>
          </a:p>
          <a:p>
            <a:pPr lvl="1"/>
            <a:r>
              <a:rPr lang="hr-HR" dirty="0"/>
              <a:t>Druga razina</a:t>
            </a:r>
          </a:p>
          <a:p>
            <a:pPr lvl="2"/>
            <a:r>
              <a:rPr lang="hr-HR" dirty="0"/>
              <a:t>Treća razina</a:t>
            </a:r>
          </a:p>
          <a:p>
            <a:pPr lvl="3"/>
            <a:r>
              <a:rPr lang="hr-HR" dirty="0"/>
              <a:t>Četvrta razina</a:t>
            </a:r>
          </a:p>
          <a:p>
            <a:pPr lvl="4"/>
            <a:r>
              <a:rPr lang="hr-HR" dirty="0"/>
              <a:t>Peta razina</a:t>
            </a:r>
          </a:p>
        </p:txBody>
      </p:sp>
      <p:sp>
        <p:nvSpPr>
          <p:cNvPr id="4" name="Rezervirano mjesto datuma 3"/>
          <p:cNvSpPr>
            <a:spLocks noGrp="1"/>
          </p:cNvSpPr>
          <p:nvPr>
            <p:ph type="dt" sz="half" idx="10"/>
          </p:nvPr>
        </p:nvSpPr>
        <p:spPr/>
        <p:txBody>
          <a:bodyPr/>
          <a:lstStyle/>
          <a:p>
            <a:fld id="{CC1CB507-0E0C-4354-A3AC-C877EBC1F92B}" type="datetimeFigureOut">
              <a:rPr lang="hr-HR" smtClean="0"/>
              <a:t>28.6.2021.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211DBF5A-B1E4-4764-B350-C48678E23A74}" type="slidenum">
              <a:rPr lang="hr-HR" smtClean="0"/>
              <a:t>‹#›</a:t>
            </a:fld>
            <a:endParaRPr lang="hr-HR"/>
          </a:p>
        </p:txBody>
      </p:sp>
      <p:pic>
        <p:nvPicPr>
          <p:cNvPr id="10" name="Slika 9">
            <a:extLst>
              <a:ext uri="{FF2B5EF4-FFF2-40B4-BE49-F238E27FC236}">
                <a16:creationId xmlns:a16="http://schemas.microsoft.com/office/drawing/2014/main" id="{B4897EB2-C0AD-4852-81C0-55AD88DA341C}"/>
              </a:ext>
            </a:extLst>
          </p:cNvPr>
          <p:cNvPicPr>
            <a:picLocks noChangeAspect="1"/>
          </p:cNvPicPr>
          <p:nvPr userDrawn="1"/>
        </p:nvPicPr>
        <p:blipFill>
          <a:blip r:embed="rId2"/>
          <a:stretch>
            <a:fillRect/>
          </a:stretch>
        </p:blipFill>
        <p:spPr>
          <a:xfrm>
            <a:off x="2508181" y="-79347"/>
            <a:ext cx="7175637" cy="1267386"/>
          </a:xfrm>
          <a:prstGeom prst="rect">
            <a:avLst/>
          </a:prstGeom>
        </p:spPr>
      </p:pic>
    </p:spTree>
    <p:extLst>
      <p:ext uri="{BB962C8B-B14F-4D97-AF65-F5344CB8AC3E}">
        <p14:creationId xmlns:p14="http://schemas.microsoft.com/office/powerpoint/2010/main" val="5131299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aglavlje sekcije">
    <p:spTree>
      <p:nvGrpSpPr>
        <p:cNvPr id="1" name=""/>
        <p:cNvGrpSpPr/>
        <p:nvPr/>
      </p:nvGrpSpPr>
      <p:grpSpPr>
        <a:xfrm>
          <a:off x="0" y="0"/>
          <a:ext cx="0" cy="0"/>
          <a:chOff x="0" y="0"/>
          <a:chExt cx="0" cy="0"/>
        </a:xfrm>
      </p:grpSpPr>
      <p:sp>
        <p:nvSpPr>
          <p:cNvPr id="2" name="Naslov 1"/>
          <p:cNvSpPr>
            <a:spLocks noGrp="1"/>
          </p:cNvSpPr>
          <p:nvPr>
            <p:ph type="title"/>
          </p:nvPr>
        </p:nvSpPr>
        <p:spPr>
          <a:xfrm>
            <a:off x="831850" y="1709738"/>
            <a:ext cx="10515600" cy="2852737"/>
          </a:xfrm>
        </p:spPr>
        <p:txBody>
          <a:bodyPr anchor="b"/>
          <a:lstStyle>
            <a:lvl1pPr>
              <a:defRPr sz="6000"/>
            </a:lvl1pPr>
          </a:lstStyle>
          <a:p>
            <a:r>
              <a:rPr lang="hr-HR"/>
              <a:t>Uredite stil naslova matrice</a:t>
            </a:r>
          </a:p>
        </p:txBody>
      </p:sp>
      <p:sp>
        <p:nvSpPr>
          <p:cNvPr id="3" name="Rezervirano mjesto teksta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hr-HR"/>
              <a:t>Uredite stilove teksta matrice</a:t>
            </a:r>
          </a:p>
        </p:txBody>
      </p:sp>
      <p:sp>
        <p:nvSpPr>
          <p:cNvPr id="4" name="Rezervirano mjesto datuma 3"/>
          <p:cNvSpPr>
            <a:spLocks noGrp="1"/>
          </p:cNvSpPr>
          <p:nvPr>
            <p:ph type="dt" sz="half" idx="10"/>
          </p:nvPr>
        </p:nvSpPr>
        <p:spPr/>
        <p:txBody>
          <a:bodyPr/>
          <a:lstStyle/>
          <a:p>
            <a:fld id="{CC1CB507-0E0C-4354-A3AC-C877EBC1F92B}" type="datetimeFigureOut">
              <a:rPr lang="hr-HR" smtClean="0"/>
              <a:t>28.6.2021.</a:t>
            </a:fld>
            <a:endParaRPr lang="hr-HR"/>
          </a:p>
        </p:txBody>
      </p:sp>
      <p:sp>
        <p:nvSpPr>
          <p:cNvPr id="5" name="Rezervirano mjesto podnožja 4"/>
          <p:cNvSpPr>
            <a:spLocks noGrp="1"/>
          </p:cNvSpPr>
          <p:nvPr>
            <p:ph type="ftr" sz="quarter" idx="11"/>
          </p:nvPr>
        </p:nvSpPr>
        <p:spPr/>
        <p:txBody>
          <a:bodyPr/>
          <a:lstStyle/>
          <a:p>
            <a:endParaRPr lang="hr-HR"/>
          </a:p>
        </p:txBody>
      </p:sp>
      <p:sp>
        <p:nvSpPr>
          <p:cNvPr id="6" name="Rezervirano mjesto broja slajda 5"/>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15261984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va sadržaja">
    <p:spTree>
      <p:nvGrpSpPr>
        <p:cNvPr id="1" name=""/>
        <p:cNvGrpSpPr/>
        <p:nvPr/>
      </p:nvGrpSpPr>
      <p:grpSpPr>
        <a:xfrm>
          <a:off x="0" y="0"/>
          <a:ext cx="0" cy="0"/>
          <a:chOff x="0" y="0"/>
          <a:chExt cx="0" cy="0"/>
        </a:xfrm>
      </p:grpSpPr>
      <p:pic>
        <p:nvPicPr>
          <p:cNvPr id="2" name="Slika 1">
            <a:extLst>
              <a:ext uri="{FF2B5EF4-FFF2-40B4-BE49-F238E27FC236}">
                <a16:creationId xmlns:a16="http://schemas.microsoft.com/office/drawing/2014/main" id="{3A3CDAE5-9AAF-452E-A086-BA8B09293E82}"/>
              </a:ext>
            </a:extLst>
          </p:cNvPr>
          <p:cNvPicPr>
            <a:picLocks noChangeAspect="1"/>
          </p:cNvPicPr>
          <p:nvPr userDrawn="1"/>
        </p:nvPicPr>
        <p:blipFill>
          <a:blip r:embed="rId2"/>
          <a:stretch>
            <a:fillRect/>
          </a:stretch>
        </p:blipFill>
        <p:spPr>
          <a:xfrm>
            <a:off x="1401673" y="0"/>
            <a:ext cx="9388654" cy="1658256"/>
          </a:xfrm>
          <a:prstGeom prst="rect">
            <a:avLst/>
          </a:prstGeom>
        </p:spPr>
      </p:pic>
    </p:spTree>
    <p:extLst>
      <p:ext uri="{BB962C8B-B14F-4D97-AF65-F5344CB8AC3E}">
        <p14:creationId xmlns:p14="http://schemas.microsoft.com/office/powerpoint/2010/main" val="19552378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Usporedba">
    <p:spTree>
      <p:nvGrpSpPr>
        <p:cNvPr id="1" name=""/>
        <p:cNvGrpSpPr/>
        <p:nvPr/>
      </p:nvGrpSpPr>
      <p:grpSpPr>
        <a:xfrm>
          <a:off x="0" y="0"/>
          <a:ext cx="0" cy="0"/>
          <a:chOff x="0" y="0"/>
          <a:chExt cx="0" cy="0"/>
        </a:xfrm>
      </p:grpSpPr>
      <p:sp>
        <p:nvSpPr>
          <p:cNvPr id="2" name="Naslov 1"/>
          <p:cNvSpPr>
            <a:spLocks noGrp="1"/>
          </p:cNvSpPr>
          <p:nvPr>
            <p:ph type="title"/>
          </p:nvPr>
        </p:nvSpPr>
        <p:spPr>
          <a:xfrm>
            <a:off x="839788" y="365125"/>
            <a:ext cx="10515600" cy="1325563"/>
          </a:xfrm>
        </p:spPr>
        <p:txBody>
          <a:bodyPr/>
          <a:lstStyle/>
          <a:p>
            <a:r>
              <a:rPr lang="hr-HR"/>
              <a:t>Uredite stil naslova matrice</a:t>
            </a:r>
          </a:p>
        </p:txBody>
      </p:sp>
      <p:sp>
        <p:nvSpPr>
          <p:cNvPr id="3" name="Rezervirano mjesto teksta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4" name="Rezervirano mjesto sadržaja 3"/>
          <p:cNvSpPr>
            <a:spLocks noGrp="1"/>
          </p:cNvSpPr>
          <p:nvPr>
            <p:ph sz="half" idx="2"/>
          </p:nvPr>
        </p:nvSpPr>
        <p:spPr>
          <a:xfrm>
            <a:off x="839788" y="2505075"/>
            <a:ext cx="5157787"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5" name="Rezervirano mjesto teksta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hr-HR"/>
              <a:t>Uredite stilove teksta matrice</a:t>
            </a:r>
          </a:p>
        </p:txBody>
      </p:sp>
      <p:sp>
        <p:nvSpPr>
          <p:cNvPr id="6" name="Rezervirano mjesto sadržaja 5"/>
          <p:cNvSpPr>
            <a:spLocks noGrp="1"/>
          </p:cNvSpPr>
          <p:nvPr>
            <p:ph sz="quarter" idx="4"/>
          </p:nvPr>
        </p:nvSpPr>
        <p:spPr>
          <a:xfrm>
            <a:off x="6172200" y="2505075"/>
            <a:ext cx="5183188" cy="3684588"/>
          </a:xfrm>
        </p:spPr>
        <p:txBody>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7" name="Rezervirano mjesto datuma 6"/>
          <p:cNvSpPr>
            <a:spLocks noGrp="1"/>
          </p:cNvSpPr>
          <p:nvPr>
            <p:ph type="dt" sz="half" idx="10"/>
          </p:nvPr>
        </p:nvSpPr>
        <p:spPr/>
        <p:txBody>
          <a:bodyPr/>
          <a:lstStyle/>
          <a:p>
            <a:fld id="{CC1CB507-0E0C-4354-A3AC-C877EBC1F92B}" type="datetimeFigureOut">
              <a:rPr lang="hr-HR" smtClean="0"/>
              <a:t>28.6.2021.</a:t>
            </a:fld>
            <a:endParaRPr lang="hr-HR"/>
          </a:p>
        </p:txBody>
      </p:sp>
      <p:sp>
        <p:nvSpPr>
          <p:cNvPr id="8" name="Rezervirano mjesto podnožja 7"/>
          <p:cNvSpPr>
            <a:spLocks noGrp="1"/>
          </p:cNvSpPr>
          <p:nvPr>
            <p:ph type="ftr" sz="quarter" idx="11"/>
          </p:nvPr>
        </p:nvSpPr>
        <p:spPr/>
        <p:txBody>
          <a:bodyPr/>
          <a:lstStyle/>
          <a:p>
            <a:endParaRPr lang="hr-HR"/>
          </a:p>
        </p:txBody>
      </p:sp>
      <p:sp>
        <p:nvSpPr>
          <p:cNvPr id="9" name="Rezervirano mjesto broja slajda 8"/>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99570774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amo naslov">
    <p:spTree>
      <p:nvGrpSpPr>
        <p:cNvPr id="1" name=""/>
        <p:cNvGrpSpPr/>
        <p:nvPr/>
      </p:nvGrpSpPr>
      <p:grpSpPr>
        <a:xfrm>
          <a:off x="0" y="0"/>
          <a:ext cx="0" cy="0"/>
          <a:chOff x="0" y="0"/>
          <a:chExt cx="0" cy="0"/>
        </a:xfrm>
      </p:grpSpPr>
      <p:sp>
        <p:nvSpPr>
          <p:cNvPr id="2" name="Naslov 1"/>
          <p:cNvSpPr>
            <a:spLocks noGrp="1"/>
          </p:cNvSpPr>
          <p:nvPr>
            <p:ph type="title"/>
          </p:nvPr>
        </p:nvSpPr>
        <p:spPr/>
        <p:txBody>
          <a:bodyPr/>
          <a:lstStyle/>
          <a:p>
            <a:r>
              <a:rPr lang="hr-HR"/>
              <a:t>Uredite stil naslova matrice</a:t>
            </a:r>
          </a:p>
        </p:txBody>
      </p:sp>
      <p:sp>
        <p:nvSpPr>
          <p:cNvPr id="3" name="Rezervirano mjesto datuma 2"/>
          <p:cNvSpPr>
            <a:spLocks noGrp="1"/>
          </p:cNvSpPr>
          <p:nvPr>
            <p:ph type="dt" sz="half" idx="10"/>
          </p:nvPr>
        </p:nvSpPr>
        <p:spPr/>
        <p:txBody>
          <a:bodyPr/>
          <a:lstStyle/>
          <a:p>
            <a:fld id="{CC1CB507-0E0C-4354-A3AC-C877EBC1F92B}" type="datetimeFigureOut">
              <a:rPr lang="hr-HR" smtClean="0"/>
              <a:t>28.6.2021.</a:t>
            </a:fld>
            <a:endParaRPr lang="hr-HR"/>
          </a:p>
        </p:txBody>
      </p:sp>
      <p:sp>
        <p:nvSpPr>
          <p:cNvPr id="4" name="Rezervirano mjesto podnožja 3"/>
          <p:cNvSpPr>
            <a:spLocks noGrp="1"/>
          </p:cNvSpPr>
          <p:nvPr>
            <p:ph type="ftr" sz="quarter" idx="11"/>
          </p:nvPr>
        </p:nvSpPr>
        <p:spPr/>
        <p:txBody>
          <a:bodyPr/>
          <a:lstStyle/>
          <a:p>
            <a:endParaRPr lang="hr-HR"/>
          </a:p>
        </p:txBody>
      </p:sp>
      <p:sp>
        <p:nvSpPr>
          <p:cNvPr id="5" name="Rezervirano mjesto broja slajda 4"/>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31953413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azno">
    <p:spTree>
      <p:nvGrpSpPr>
        <p:cNvPr id="1" name=""/>
        <p:cNvGrpSpPr/>
        <p:nvPr/>
      </p:nvGrpSpPr>
      <p:grpSpPr>
        <a:xfrm>
          <a:off x="0" y="0"/>
          <a:ext cx="0" cy="0"/>
          <a:chOff x="0" y="0"/>
          <a:chExt cx="0" cy="0"/>
        </a:xfrm>
      </p:grpSpPr>
      <p:sp>
        <p:nvSpPr>
          <p:cNvPr id="2" name="Rezervirano mjesto datuma 1"/>
          <p:cNvSpPr>
            <a:spLocks noGrp="1"/>
          </p:cNvSpPr>
          <p:nvPr>
            <p:ph type="dt" sz="half" idx="10"/>
          </p:nvPr>
        </p:nvSpPr>
        <p:spPr/>
        <p:txBody>
          <a:bodyPr/>
          <a:lstStyle/>
          <a:p>
            <a:fld id="{CC1CB507-0E0C-4354-A3AC-C877EBC1F92B}" type="datetimeFigureOut">
              <a:rPr lang="hr-HR" smtClean="0"/>
              <a:t>28.6.2021.</a:t>
            </a:fld>
            <a:endParaRPr lang="hr-HR"/>
          </a:p>
        </p:txBody>
      </p:sp>
      <p:sp>
        <p:nvSpPr>
          <p:cNvPr id="3" name="Rezervirano mjesto podnožja 2"/>
          <p:cNvSpPr>
            <a:spLocks noGrp="1"/>
          </p:cNvSpPr>
          <p:nvPr>
            <p:ph type="ftr" sz="quarter" idx="11"/>
          </p:nvPr>
        </p:nvSpPr>
        <p:spPr/>
        <p:txBody>
          <a:bodyPr/>
          <a:lstStyle/>
          <a:p>
            <a:endParaRPr lang="hr-HR"/>
          </a:p>
        </p:txBody>
      </p:sp>
      <p:sp>
        <p:nvSpPr>
          <p:cNvPr id="4" name="Rezervirano mjesto broja slajda 3"/>
          <p:cNvSpPr>
            <a:spLocks noGrp="1"/>
          </p:cNvSpPr>
          <p:nvPr>
            <p:ph type="sldNum" sz="quarter" idx="12"/>
          </p:nvPr>
        </p:nvSpPr>
        <p:spPr/>
        <p:txBody>
          <a:bodyPr/>
          <a:lstStyle/>
          <a:p>
            <a:fld id="{211DBF5A-B1E4-4764-B350-C48678E23A74}" type="slidenum">
              <a:rPr lang="hr-HR" smtClean="0"/>
              <a:t>‹#›</a:t>
            </a:fld>
            <a:endParaRPr lang="hr-HR"/>
          </a:p>
        </p:txBody>
      </p:sp>
      <p:sp>
        <p:nvSpPr>
          <p:cNvPr id="5" name="Rezervirano mjesto podnožja 3">
            <a:extLst>
              <a:ext uri="{FF2B5EF4-FFF2-40B4-BE49-F238E27FC236}">
                <a16:creationId xmlns:a16="http://schemas.microsoft.com/office/drawing/2014/main" id="{2BFE101D-205F-498C-B108-E87EB0DD15BF}"/>
              </a:ext>
            </a:extLst>
          </p:cNvPr>
          <p:cNvSpPr txBox="1">
            <a:spLocks/>
          </p:cNvSpPr>
          <p:nvPr userDrawn="1"/>
        </p:nvSpPr>
        <p:spPr>
          <a:xfrm>
            <a:off x="1524001" y="6223246"/>
            <a:ext cx="9144000" cy="498229"/>
          </a:xfrm>
          <a:prstGeom prst="rect">
            <a:avLst/>
          </a:prstGeom>
        </p:spPr>
        <p:txBody>
          <a:bodyPr vert="horz" lIns="91440" tIns="45720" rIns="91440" bIns="45720" rtlCol="0" anchor="ctr"/>
          <a:lstStyle>
            <a:defPPr>
              <a:defRPr lang="sr-Latn-R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hr-HR"/>
              <a:t>Projekt je sufinancirala Europska unija iz Europskog socijalnog fonda i Ured za udruge Vlade RH</a:t>
            </a:r>
            <a:endParaRPr lang="hr-HR" dirty="0"/>
          </a:p>
        </p:txBody>
      </p:sp>
      <p:pic>
        <p:nvPicPr>
          <p:cNvPr id="8" name="Slika 7">
            <a:extLst>
              <a:ext uri="{FF2B5EF4-FFF2-40B4-BE49-F238E27FC236}">
                <a16:creationId xmlns:a16="http://schemas.microsoft.com/office/drawing/2014/main" id="{A3E82134-EDAD-4530-938E-0D1D1A4ED60A}"/>
              </a:ext>
            </a:extLst>
          </p:cNvPr>
          <p:cNvPicPr>
            <a:picLocks noChangeAspect="1"/>
          </p:cNvPicPr>
          <p:nvPr userDrawn="1"/>
        </p:nvPicPr>
        <p:blipFill>
          <a:blip r:embed="rId2"/>
          <a:stretch>
            <a:fillRect/>
          </a:stretch>
        </p:blipFill>
        <p:spPr>
          <a:xfrm>
            <a:off x="1401673" y="0"/>
            <a:ext cx="9388654" cy="1658256"/>
          </a:xfrm>
          <a:prstGeom prst="rect">
            <a:avLst/>
          </a:prstGeom>
        </p:spPr>
      </p:pic>
    </p:spTree>
    <p:extLst>
      <p:ext uri="{BB962C8B-B14F-4D97-AF65-F5344CB8AC3E}">
        <p14:creationId xmlns:p14="http://schemas.microsoft.com/office/powerpoint/2010/main" val="25089085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Sadržaj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adržaja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CC1CB507-0E0C-4354-A3AC-C877EBC1F92B}" type="datetimeFigureOut">
              <a:rPr lang="hr-HR" smtClean="0"/>
              <a:t>28.6.2021.</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3470735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Slika s opisom">
    <p:spTree>
      <p:nvGrpSpPr>
        <p:cNvPr id="1" name=""/>
        <p:cNvGrpSpPr/>
        <p:nvPr/>
      </p:nvGrpSpPr>
      <p:grpSpPr>
        <a:xfrm>
          <a:off x="0" y="0"/>
          <a:ext cx="0" cy="0"/>
          <a:chOff x="0" y="0"/>
          <a:chExt cx="0" cy="0"/>
        </a:xfrm>
      </p:grpSpPr>
      <p:sp>
        <p:nvSpPr>
          <p:cNvPr id="2" name="Naslov 1"/>
          <p:cNvSpPr>
            <a:spLocks noGrp="1"/>
          </p:cNvSpPr>
          <p:nvPr>
            <p:ph type="title"/>
          </p:nvPr>
        </p:nvSpPr>
        <p:spPr>
          <a:xfrm>
            <a:off x="839788" y="457200"/>
            <a:ext cx="3932237" cy="1600200"/>
          </a:xfrm>
        </p:spPr>
        <p:txBody>
          <a:bodyPr anchor="b"/>
          <a:lstStyle>
            <a:lvl1pPr>
              <a:defRPr sz="3200"/>
            </a:lvl1pPr>
          </a:lstStyle>
          <a:p>
            <a:r>
              <a:rPr lang="hr-HR"/>
              <a:t>Uredite stil naslova matrice</a:t>
            </a:r>
          </a:p>
        </p:txBody>
      </p:sp>
      <p:sp>
        <p:nvSpPr>
          <p:cNvPr id="3" name="Rezervirano mjesto slik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hr-HR"/>
          </a:p>
        </p:txBody>
      </p:sp>
      <p:sp>
        <p:nvSpPr>
          <p:cNvPr id="4" name="Rezervirano mjesto teksta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hr-HR"/>
              <a:t>Uredite stilove teksta matrice</a:t>
            </a:r>
          </a:p>
        </p:txBody>
      </p:sp>
      <p:sp>
        <p:nvSpPr>
          <p:cNvPr id="5" name="Rezervirano mjesto datuma 4"/>
          <p:cNvSpPr>
            <a:spLocks noGrp="1"/>
          </p:cNvSpPr>
          <p:nvPr>
            <p:ph type="dt" sz="half" idx="10"/>
          </p:nvPr>
        </p:nvSpPr>
        <p:spPr/>
        <p:txBody>
          <a:bodyPr/>
          <a:lstStyle/>
          <a:p>
            <a:fld id="{CC1CB507-0E0C-4354-A3AC-C877EBC1F92B}" type="datetimeFigureOut">
              <a:rPr lang="hr-HR" smtClean="0"/>
              <a:t>28.6.2021.</a:t>
            </a:fld>
            <a:endParaRPr lang="hr-HR"/>
          </a:p>
        </p:txBody>
      </p:sp>
      <p:sp>
        <p:nvSpPr>
          <p:cNvPr id="6" name="Rezervirano mjesto podnožja 5"/>
          <p:cNvSpPr>
            <a:spLocks noGrp="1"/>
          </p:cNvSpPr>
          <p:nvPr>
            <p:ph type="ftr" sz="quarter" idx="11"/>
          </p:nvPr>
        </p:nvSpPr>
        <p:spPr/>
        <p:txBody>
          <a:bodyPr/>
          <a:lstStyle/>
          <a:p>
            <a:endParaRPr lang="hr-HR"/>
          </a:p>
        </p:txBody>
      </p:sp>
      <p:sp>
        <p:nvSpPr>
          <p:cNvPr id="7" name="Rezervirano mjesto broja slajda 6"/>
          <p:cNvSpPr>
            <a:spLocks noGrp="1"/>
          </p:cNvSpPr>
          <p:nvPr>
            <p:ph type="sldNum" sz="quarter" idx="12"/>
          </p:nvPr>
        </p:nvSpPr>
        <p:spPr/>
        <p:txBody>
          <a:bodyPr/>
          <a:lstStyle/>
          <a:p>
            <a:fld id="{211DBF5A-B1E4-4764-B350-C48678E23A74}" type="slidenum">
              <a:rPr lang="hr-HR" smtClean="0"/>
              <a:t>‹#›</a:t>
            </a:fld>
            <a:endParaRPr lang="hr-HR"/>
          </a:p>
        </p:txBody>
      </p:sp>
    </p:spTree>
    <p:extLst>
      <p:ext uri="{BB962C8B-B14F-4D97-AF65-F5344CB8AC3E}">
        <p14:creationId xmlns:p14="http://schemas.microsoft.com/office/powerpoint/2010/main" val="38784149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Rezervirano mjesto naslova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hr-HR"/>
              <a:t>Uredite stil naslova matrice</a:t>
            </a:r>
          </a:p>
        </p:txBody>
      </p:sp>
      <p:sp>
        <p:nvSpPr>
          <p:cNvPr id="3" name="Rezervirano mjesto teksta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hr-HR"/>
              <a:t>Uredite stilove teksta matrice</a:t>
            </a:r>
          </a:p>
          <a:p>
            <a:pPr lvl="1"/>
            <a:r>
              <a:rPr lang="hr-HR"/>
              <a:t>Druga razina</a:t>
            </a:r>
          </a:p>
          <a:p>
            <a:pPr lvl="2"/>
            <a:r>
              <a:rPr lang="hr-HR"/>
              <a:t>Treća razina</a:t>
            </a:r>
          </a:p>
          <a:p>
            <a:pPr lvl="3"/>
            <a:r>
              <a:rPr lang="hr-HR"/>
              <a:t>Četvrta razina</a:t>
            </a:r>
          </a:p>
          <a:p>
            <a:pPr lvl="4"/>
            <a:r>
              <a:rPr lang="hr-HR"/>
              <a:t>Peta razina</a:t>
            </a:r>
          </a:p>
        </p:txBody>
      </p:sp>
      <p:sp>
        <p:nvSpPr>
          <p:cNvPr id="4" name="Rezervirano mjesto datum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C1CB507-0E0C-4354-A3AC-C877EBC1F92B}" type="datetimeFigureOut">
              <a:rPr lang="hr-HR" smtClean="0"/>
              <a:t>28.6.2021.</a:t>
            </a:fld>
            <a:endParaRPr lang="hr-HR"/>
          </a:p>
        </p:txBody>
      </p:sp>
      <p:sp>
        <p:nvSpPr>
          <p:cNvPr id="5" name="Rezervirano mjesto podnožj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hr-HR"/>
          </a:p>
        </p:txBody>
      </p:sp>
      <p:sp>
        <p:nvSpPr>
          <p:cNvPr id="6" name="Rezervirano mjesto broja slajd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11DBF5A-B1E4-4764-B350-C48678E23A74}" type="slidenum">
              <a:rPr lang="hr-HR" smtClean="0"/>
              <a:t>‹#›</a:t>
            </a:fld>
            <a:endParaRPr lang="hr-HR"/>
          </a:p>
        </p:txBody>
      </p:sp>
    </p:spTree>
    <p:extLst>
      <p:ext uri="{BB962C8B-B14F-4D97-AF65-F5344CB8AC3E}">
        <p14:creationId xmlns:p14="http://schemas.microsoft.com/office/powerpoint/2010/main" val="7208265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sr-Latn-R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hyperlink" Target="https://eur-lex.europa.eu/legal-content/HR/TXT/HTML/?uri=CELEX:32016R0679&amp;qid=1462363761441&amp;from=HR#d1e3256-1-1" TargetMode="External"/><Relationship Id="rId7" Type="http://schemas.openxmlformats.org/officeDocument/2006/relationships/hyperlink" Target="https://eur-lex.europa.eu/legal-content/HR/TXT/HTML/?uri=CELEX:32016R0679&amp;qid=1462363761441&amp;from=HR#d1e3537-1-1" TargetMode="External"/><Relationship Id="rId2" Type="http://schemas.openxmlformats.org/officeDocument/2006/relationships/hyperlink" Target="https://eur-lex.europa.eu/legal-content/HR/TXT/HTML/?uri=CELEX:32016R0679&amp;qid=1462363761441&amp;from=HR#d1e2176-1-1" TargetMode="External"/><Relationship Id="rId1" Type="http://schemas.openxmlformats.org/officeDocument/2006/relationships/slideLayout" Target="../slideLayouts/slideLayout2.xml"/><Relationship Id="rId6" Type="http://schemas.openxmlformats.org/officeDocument/2006/relationships/hyperlink" Target="https://eur-lex.europa.eu/legal-content/HR/TXT/HTML/?uri=CELEX:32016R0679&amp;qid=1462363761441&amp;from=HR#d1e3723-1-1" TargetMode="External"/><Relationship Id="rId5" Type="http://schemas.openxmlformats.org/officeDocument/2006/relationships/hyperlink" Target="https://eur-lex.europa.eu/legal-content/HR/TXT/HTML/?uri=CELEX:32016R0679&amp;qid=1462363761441&amp;from=HR#d1e3374-1-1" TargetMode="External"/><Relationship Id="rId4" Type="http://schemas.openxmlformats.org/officeDocument/2006/relationships/hyperlink" Target="https://eur-lex.europa.eu/legal-content/HR/TXT/HTML/?uri=CELEX:32016R0679&amp;qid=1462363761441&amp;from=HR#d1e3057-1-1" TargetMode="Externa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hyperlink" Target="http://eur-lex.europa.eu/legal-content/HR/TXT/HTML/?uri=CELEX:32016R0679&amp;qid=1462363761441&amp;from=HR#d1e2176-1-1" TargetMode="Externa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ec.europa.eu/commfrontoffice/publicopinion/archives/ebs/ebs_359_en.pdf" TargetMode="Externa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3" Type="http://schemas.openxmlformats.org/officeDocument/2006/relationships/hyperlink" Target="https://azop.hr/najcesce-postavljena-pitanja/" TargetMode="External"/><Relationship Id="rId2" Type="http://schemas.openxmlformats.org/officeDocument/2006/relationships/hyperlink" Target="https://azop.hr/" TargetMode="External"/><Relationship Id="rId1" Type="http://schemas.openxmlformats.org/officeDocument/2006/relationships/slideLayout" Target="../slideLayouts/slideLayout2.xml"/><Relationship Id="rId4" Type="http://schemas.openxmlformats.org/officeDocument/2006/relationships/hyperlink" Target="https://azop.hr/sluzbenik-za-zastitu-podataka-2/" TargetMode="Externa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ctrTitle"/>
          </p:nvPr>
        </p:nvSpPr>
        <p:spPr/>
        <p:txBody>
          <a:bodyPr>
            <a:normAutofit/>
          </a:bodyPr>
          <a:lstStyle/>
          <a:p>
            <a:r>
              <a:rPr lang="hr-HR" dirty="0"/>
              <a:t>ZAŠTITA PODATAKA</a:t>
            </a:r>
          </a:p>
        </p:txBody>
      </p:sp>
    </p:spTree>
    <p:extLst>
      <p:ext uri="{BB962C8B-B14F-4D97-AF65-F5344CB8AC3E}">
        <p14:creationId xmlns:p14="http://schemas.microsoft.com/office/powerpoint/2010/main" val="155000174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Agencija za zaštitu osobnih podataka </a:t>
            </a:r>
          </a:p>
        </p:txBody>
      </p:sp>
      <p:sp>
        <p:nvSpPr>
          <p:cNvPr id="3" name="Rezervirano mjesto sadržaja 2"/>
          <p:cNvSpPr>
            <a:spLocks noGrp="1"/>
          </p:cNvSpPr>
          <p:nvPr>
            <p:ph idx="1"/>
          </p:nvPr>
        </p:nvSpPr>
        <p:spPr/>
        <p:txBody>
          <a:bodyPr>
            <a:normAutofit fontScale="92500" lnSpcReduction="10000"/>
          </a:bodyPr>
          <a:lstStyle/>
          <a:p>
            <a:pPr fontAlgn="base"/>
            <a:r>
              <a:rPr lang="hr-HR" dirty="0"/>
              <a:t>Agencija za zaštitu osobnih podataka je samostalno i neovisno tijelo koje nadzire provedbu Opće uredbe o zaštiti podataka i obavlja poslove u okviru djelokruga i nadležnosti utvrđenih Zakonom o provedbi Opće uredbe o zaštiti podataka kojim se osigurava provedba Opće uredbe o zaštiti podataka.</a:t>
            </a:r>
          </a:p>
          <a:p>
            <a:pPr fontAlgn="base"/>
            <a:r>
              <a:rPr lang="hr-HR" dirty="0"/>
              <a:t>Sukladno Općoj uredbi Agencija ima </a:t>
            </a:r>
            <a:r>
              <a:rPr lang="hr-HR" u="sng" dirty="0"/>
              <a:t>savjetodavne, korektivne i istražne ovlasti.</a:t>
            </a:r>
          </a:p>
          <a:p>
            <a:pPr fontAlgn="base"/>
            <a:r>
              <a:rPr lang="hr-HR" dirty="0"/>
              <a:t>Nadzor nad provedbom Opće uredbe o zaštiti podataka i Zakona o provedbi Opće uredbe o zaštiti podataka provodi po službenoj dužnosti i pritužbi ispitanika (građana, pojedinca)</a:t>
            </a:r>
          </a:p>
          <a:p>
            <a:endParaRPr lang="hr-HR" dirty="0"/>
          </a:p>
        </p:txBody>
      </p:sp>
    </p:spTree>
    <p:extLst>
      <p:ext uri="{BB962C8B-B14F-4D97-AF65-F5344CB8AC3E}">
        <p14:creationId xmlns:p14="http://schemas.microsoft.com/office/powerpoint/2010/main" val="345070695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17C092E3-564B-469C-ACBA-1FD8DDFF6120}"/>
              </a:ext>
            </a:extLst>
          </p:cNvPr>
          <p:cNvSpPr>
            <a:spLocks noGrp="1"/>
          </p:cNvSpPr>
          <p:nvPr>
            <p:ph type="title"/>
          </p:nvPr>
        </p:nvSpPr>
        <p:spPr/>
        <p:txBody>
          <a:bodyPr>
            <a:normAutofit fontScale="90000"/>
          </a:bodyPr>
          <a:lstStyle/>
          <a:p>
            <a:endParaRPr lang="hr-HR"/>
          </a:p>
        </p:txBody>
      </p:sp>
      <p:sp>
        <p:nvSpPr>
          <p:cNvPr id="3" name="Rezervirano mjesto sadržaja 2">
            <a:extLst>
              <a:ext uri="{FF2B5EF4-FFF2-40B4-BE49-F238E27FC236}">
                <a16:creationId xmlns:a16="http://schemas.microsoft.com/office/drawing/2014/main" id="{065B9B59-43DA-4712-82B8-71BE7C22F2F1}"/>
              </a:ext>
            </a:extLst>
          </p:cNvPr>
          <p:cNvSpPr>
            <a:spLocks noGrp="1"/>
          </p:cNvSpPr>
          <p:nvPr>
            <p:ph idx="1"/>
          </p:nvPr>
        </p:nvSpPr>
        <p:spPr/>
        <p:txBody>
          <a:bodyPr/>
          <a:lstStyle/>
          <a:p>
            <a:r>
              <a:rPr lang="hr-HR" b="0" i="0" dirty="0">
                <a:solidFill>
                  <a:srgbClr val="555555"/>
                </a:solidFill>
                <a:effectLst/>
                <a:latin typeface="Roboto" panose="02000000000000000000" pitchFamily="2" charset="0"/>
              </a:rPr>
              <a:t>Tvrtke koje pribavljaju osobne podatke od ispitanika (korisnika) smatraju se </a:t>
            </a:r>
            <a:r>
              <a:rPr lang="hr-HR" b="0" i="1" dirty="0">
                <a:solidFill>
                  <a:srgbClr val="555555"/>
                </a:solidFill>
                <a:effectLst/>
                <a:latin typeface="Roboto" panose="02000000000000000000" pitchFamily="2" charset="0"/>
              </a:rPr>
              <a:t>voditeljima obrade</a:t>
            </a:r>
            <a:r>
              <a:rPr lang="hr-HR" b="0" i="0" dirty="0">
                <a:solidFill>
                  <a:srgbClr val="555555"/>
                </a:solidFill>
                <a:effectLst/>
                <a:latin typeface="Roboto" panose="02000000000000000000" pitchFamily="2" charset="0"/>
              </a:rPr>
              <a:t>, a naredbe za obradu podataka daju </a:t>
            </a:r>
            <a:r>
              <a:rPr lang="hr-HR" b="0" i="1" dirty="0">
                <a:solidFill>
                  <a:srgbClr val="555555"/>
                </a:solidFill>
                <a:effectLst/>
                <a:latin typeface="Roboto" panose="02000000000000000000" pitchFamily="2" charset="0"/>
              </a:rPr>
              <a:t>izvršiteljima obrade</a:t>
            </a:r>
            <a:r>
              <a:rPr lang="hr-HR" b="0" i="0" dirty="0">
                <a:solidFill>
                  <a:srgbClr val="555555"/>
                </a:solidFill>
                <a:effectLst/>
                <a:latin typeface="Roboto" panose="02000000000000000000" pitchFamily="2" charset="0"/>
              </a:rPr>
              <a:t>, koji obradu vrše u ime voditelja obrade. </a:t>
            </a:r>
          </a:p>
          <a:p>
            <a:r>
              <a:rPr lang="hr-HR" b="0" i="0" dirty="0">
                <a:solidFill>
                  <a:srgbClr val="555555"/>
                </a:solidFill>
                <a:effectLst/>
                <a:latin typeface="Roboto" panose="02000000000000000000" pitchFamily="2" charset="0"/>
              </a:rPr>
              <a:t>U većini slučajeva ista tvrtka će biti i voditelj i izvršitelj, ali to ne vrijedi uvijek – pružatelji usluga (vanjsko knjigovodstvo) dobar su primjer vanjskih izvršitelja obrade.</a:t>
            </a:r>
            <a:endParaRPr lang="hr-HR" dirty="0"/>
          </a:p>
        </p:txBody>
      </p:sp>
    </p:spTree>
    <p:extLst>
      <p:ext uri="{BB962C8B-B14F-4D97-AF65-F5344CB8AC3E}">
        <p14:creationId xmlns:p14="http://schemas.microsoft.com/office/powerpoint/2010/main" val="405489352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a:bodyPr>
          <a:lstStyle/>
          <a:p>
            <a:pPr marL="0" indent="0" fontAlgn="base">
              <a:buNone/>
            </a:pPr>
            <a:r>
              <a:rPr lang="hr-HR" b="1" dirty="0"/>
              <a:t>Ispitanik</a:t>
            </a:r>
            <a:endParaRPr lang="hr-HR" dirty="0"/>
          </a:p>
          <a:p>
            <a:r>
              <a:rPr lang="hr-HR" dirty="0"/>
              <a:t>fizička osoba čiji se identitet može utvrditi izravno ili neizravno, posebno na osnovi jednog ili više obilježja specifičnih za njegov fizički, psihološki, mentalni, gospodarski, kulturni ili socijalni identitet</a:t>
            </a:r>
          </a:p>
        </p:txBody>
      </p:sp>
    </p:spTree>
    <p:extLst>
      <p:ext uri="{BB962C8B-B14F-4D97-AF65-F5344CB8AC3E}">
        <p14:creationId xmlns:p14="http://schemas.microsoft.com/office/powerpoint/2010/main" val="194953096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fontScale="77500" lnSpcReduction="20000"/>
          </a:bodyPr>
          <a:lstStyle/>
          <a:p>
            <a:pPr marL="0" indent="0" fontAlgn="base">
              <a:buNone/>
            </a:pPr>
            <a:r>
              <a:rPr lang="hr-HR" b="1" dirty="0"/>
              <a:t>Osobni podaci su npr.:</a:t>
            </a:r>
            <a:endParaRPr lang="hr-HR" dirty="0"/>
          </a:p>
          <a:p>
            <a:pPr fontAlgn="base"/>
            <a:r>
              <a:rPr lang="hr-HR" dirty="0"/>
              <a:t>ime i prezime, adresa fizičke osobe, e-mail adresa, podaci o zdravlju, identifikacijska oznaka građana, podaci o plaći, ocjena đaka u školi, ponašanje, bankovni računi, porezne prijave, podaci o posudbi, mrežni identifikator (IP adresa), podaci o lokaciji, </a:t>
            </a:r>
            <a:r>
              <a:rPr lang="hr-HR" dirty="0" err="1"/>
              <a:t>biometrički</a:t>
            </a:r>
            <a:r>
              <a:rPr lang="hr-HR" dirty="0"/>
              <a:t> podaci (npr. otisak prsta), broj putovnice, broj osobne iskaznice i sl.</a:t>
            </a:r>
          </a:p>
          <a:p>
            <a:pPr marL="0" indent="0" fontAlgn="base">
              <a:buNone/>
            </a:pPr>
            <a:r>
              <a:rPr lang="hr-HR" b="1" dirty="0"/>
              <a:t>Posebne kategorije osobnih podataka:</a:t>
            </a:r>
            <a:r>
              <a:rPr lang="hr-HR" dirty="0"/>
              <a:t> Osobni podaci koji se odnose na rasno ili etničko podrijetlo; Politička stajališta; Vjerska ili druga uvjerenja; Sindikalno članstvo; Osobni podaci koji se odnose na zdravlje ili spolni život; Osobni podaci o kaznenom i prekršajnom postupku</a:t>
            </a:r>
          </a:p>
          <a:p>
            <a:pPr marL="0" indent="0" fontAlgn="base">
              <a:buNone/>
            </a:pPr>
            <a:r>
              <a:rPr lang="hr-HR" b="1" dirty="0"/>
              <a:t>Osobni podaci nisu:</a:t>
            </a:r>
            <a:r>
              <a:rPr lang="hr-HR" dirty="0"/>
              <a:t> matični broj pravne osobe, naziv pravne osobe, poštanska adresa pravne osobe, e-mail pravne osobe, financijski podaci pravne osobe, podaci o umrlima i sl.</a:t>
            </a:r>
          </a:p>
          <a:p>
            <a:endParaRPr lang="hr-HR" dirty="0"/>
          </a:p>
        </p:txBody>
      </p:sp>
    </p:spTree>
    <p:extLst>
      <p:ext uri="{BB962C8B-B14F-4D97-AF65-F5344CB8AC3E}">
        <p14:creationId xmlns:p14="http://schemas.microsoft.com/office/powerpoint/2010/main" val="8853005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a:bodyPr>
          <a:lstStyle/>
          <a:p>
            <a:pPr marL="0" indent="0">
              <a:buNone/>
            </a:pPr>
            <a:r>
              <a:rPr lang="hr-HR" b="1" dirty="0"/>
              <a:t>Obrada osobnih podataka</a:t>
            </a:r>
          </a:p>
          <a:p>
            <a:pPr marL="0" indent="0">
              <a:buNone/>
            </a:pPr>
            <a:r>
              <a:rPr lang="hr-HR" dirty="0"/>
              <a:t>Obrada obuhvaća radnje poput prikupljanja, bilježenja, uporabe, korištenja, čuvanja, obavljanja uvida, otkrivanja trećim stranama, prenošenja ili uništavanja osobnih podataka. Primjerice obradom osobnih podataka smatra se već i sama pohrana  popisa klijenata (fizičkih osoba) s njihovim imenima i prezimenima, e-mail adresama u digitalnom ili papirnatom obliku.</a:t>
            </a:r>
            <a:endParaRPr lang="hr-HR" b="1" dirty="0"/>
          </a:p>
        </p:txBody>
      </p:sp>
    </p:spTree>
    <p:extLst>
      <p:ext uri="{BB962C8B-B14F-4D97-AF65-F5344CB8AC3E}">
        <p14:creationId xmlns:p14="http://schemas.microsoft.com/office/powerpoint/2010/main" val="152931124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a:bodyPr>
          <a:lstStyle/>
          <a:p>
            <a:pPr marL="0" indent="0" fontAlgn="base">
              <a:buNone/>
            </a:pPr>
            <a:r>
              <a:rPr lang="hr-HR" b="1" dirty="0"/>
              <a:t>Sustav pohrane</a:t>
            </a:r>
            <a:endParaRPr lang="hr-HR" dirty="0"/>
          </a:p>
          <a:p>
            <a:r>
              <a:rPr lang="hr-HR" dirty="0"/>
              <a:t>Svaki strukturirani skup osobnih podataka dostupnih prema posebnim kriterijima, bilo da su centralizirani, decentralizirani ili raspršeni na funkcionalnoj ili zemljopisnoj osnovi </a:t>
            </a:r>
          </a:p>
        </p:txBody>
      </p:sp>
    </p:spTree>
    <p:extLst>
      <p:ext uri="{BB962C8B-B14F-4D97-AF65-F5344CB8AC3E}">
        <p14:creationId xmlns:p14="http://schemas.microsoft.com/office/powerpoint/2010/main" val="121268405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fontScale="92500" lnSpcReduction="10000"/>
          </a:bodyPr>
          <a:lstStyle/>
          <a:p>
            <a:pPr marL="0" indent="0" fontAlgn="base">
              <a:buNone/>
            </a:pPr>
            <a:r>
              <a:rPr lang="hr-HR" b="1" dirty="0"/>
              <a:t>Voditelj i izvršitelj obrade</a:t>
            </a:r>
            <a:endParaRPr lang="hr-HR" dirty="0"/>
          </a:p>
          <a:p>
            <a:r>
              <a:rPr lang="hr-HR" dirty="0"/>
              <a:t> Osobne podatke obrađuju voditelji i izvršitelji obrade odnosno to mogu biti fizičke ili pravne osobe, tijelo javne vlasti,  društvo, organizacija, poduzeća.</a:t>
            </a:r>
          </a:p>
          <a:p>
            <a:pPr lvl="1" fontAlgn="base"/>
            <a:r>
              <a:rPr lang="hr-HR" b="1" dirty="0"/>
              <a:t>VODITELJ OBRADE </a:t>
            </a:r>
            <a:r>
              <a:rPr lang="hr-HR" dirty="0"/>
              <a:t>je fizička ili pravna osoba koja određuje svrhe i sredstva obrade osobnih podataka (npr. trgovačka društva koja obrađuju podatke svojih radnika ili klijenata; udruge koje obrađuju podatke svojih članova)</a:t>
            </a:r>
          </a:p>
          <a:p>
            <a:pPr lvl="1" fontAlgn="base"/>
            <a:r>
              <a:rPr lang="hr-HR" b="1" dirty="0"/>
              <a:t>IZVRŠITELJ OBRADE</a:t>
            </a:r>
            <a:r>
              <a:rPr lang="hr-HR" dirty="0"/>
              <a:t> obrađuje osobne podatke u ime voditelja obrade. Obrada koju provodi izvršitelj obrade uređuje se ugovorom s voditeljem obrade ili drugim pravnim aktom (npr. knjigovodstveni servis koji obrađuje podatke o plaćama radnika za poslodavca). </a:t>
            </a:r>
          </a:p>
          <a:p>
            <a:endParaRPr lang="hr-HR" dirty="0"/>
          </a:p>
        </p:txBody>
      </p:sp>
    </p:spTree>
    <p:extLst>
      <p:ext uri="{BB962C8B-B14F-4D97-AF65-F5344CB8AC3E}">
        <p14:creationId xmlns:p14="http://schemas.microsoft.com/office/powerpoint/2010/main" val="15195685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lnSpcReduction="10000"/>
          </a:bodyPr>
          <a:lstStyle/>
          <a:p>
            <a:pPr marL="0" indent="0" fontAlgn="base">
              <a:buNone/>
            </a:pPr>
            <a:r>
              <a:rPr lang="hr-HR" b="1" dirty="0"/>
              <a:t>Primatelj</a:t>
            </a:r>
          </a:p>
          <a:p>
            <a:pPr fontAlgn="base"/>
            <a:r>
              <a:rPr lang="hr-HR" dirty="0"/>
              <a:t>fizička ili pravna osoba, tijelo javne vlasti, agencija ili drugo tijelo kojem se otkrivaju osobni podaci, neovisno o tome je li on treća strana.</a:t>
            </a:r>
          </a:p>
          <a:p>
            <a:pPr marL="0" indent="0" fontAlgn="base">
              <a:buNone/>
            </a:pPr>
            <a:r>
              <a:rPr lang="hr-HR" b="1" dirty="0"/>
              <a:t>Treća strana</a:t>
            </a:r>
          </a:p>
          <a:p>
            <a:pPr fontAlgn="base"/>
            <a:r>
              <a:rPr lang="hr-HR" dirty="0"/>
              <a:t>fizička ili pravna osoba, tijelo javne vlasti, agencija ili drugo tijelo koje nije ispitanik, voditelj obrade, izvršitelj obrade ni osobe koje su ovlaštene za obradu osobnih podataka pod izravnom nadležnošću voditelja obrade ili izvršitelja obrade </a:t>
            </a:r>
          </a:p>
          <a:p>
            <a:endParaRPr lang="hr-HR" dirty="0"/>
          </a:p>
        </p:txBody>
      </p:sp>
    </p:spTree>
    <p:extLst>
      <p:ext uri="{BB962C8B-B14F-4D97-AF65-F5344CB8AC3E}">
        <p14:creationId xmlns:p14="http://schemas.microsoft.com/office/powerpoint/2010/main" val="12214199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a:bodyPr>
          <a:lstStyle/>
          <a:p>
            <a:pPr marL="0" indent="0" fontAlgn="base">
              <a:buNone/>
            </a:pPr>
            <a:r>
              <a:rPr lang="hr-HR" b="1" dirty="0" err="1"/>
              <a:t>Pseudonimizacija</a:t>
            </a:r>
            <a:endParaRPr lang="hr-HR" b="1" dirty="0"/>
          </a:p>
          <a:p>
            <a:pPr fontAlgn="base"/>
            <a:r>
              <a:rPr lang="hr-HR" dirty="0"/>
              <a:t> obrada osobnih podataka na način da se osobni podaci više ne mogu pripisati određenom ispitaniku bez uporabe dodatnih informacija, pod uvjetom da se takve dodatne informacije drže odvojeno te da podliježu tehničkim i organizacijskim mjerama kako bi se osiguralo da se osobni podaci ne mogu pripisati pojedincu čiji je identitet utvrđen ili se može utvrdit</a:t>
            </a:r>
          </a:p>
          <a:p>
            <a:endParaRPr lang="hr-HR" dirty="0"/>
          </a:p>
        </p:txBody>
      </p:sp>
    </p:spTree>
    <p:extLst>
      <p:ext uri="{BB962C8B-B14F-4D97-AF65-F5344CB8AC3E}">
        <p14:creationId xmlns:p14="http://schemas.microsoft.com/office/powerpoint/2010/main" val="114405304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600" dirty="0"/>
              <a:t>Osnovni pojmovi</a:t>
            </a:r>
          </a:p>
        </p:txBody>
      </p:sp>
      <p:sp>
        <p:nvSpPr>
          <p:cNvPr id="3" name="Rezervirano mjesto sadržaja 2"/>
          <p:cNvSpPr>
            <a:spLocks noGrp="1"/>
          </p:cNvSpPr>
          <p:nvPr>
            <p:ph idx="1"/>
          </p:nvPr>
        </p:nvSpPr>
        <p:spPr/>
        <p:txBody>
          <a:bodyPr>
            <a:normAutofit/>
          </a:bodyPr>
          <a:lstStyle/>
          <a:p>
            <a:pPr marL="0" indent="0" fontAlgn="base">
              <a:buNone/>
            </a:pPr>
            <a:r>
              <a:rPr lang="hr-HR" b="1" dirty="0"/>
              <a:t>Povreda osobnih podataka</a:t>
            </a:r>
          </a:p>
          <a:p>
            <a:pPr fontAlgn="base"/>
            <a:r>
              <a:rPr lang="hr-HR" dirty="0"/>
              <a:t>kršenje sigurnosti koje dovodi do slučajnog ili nezakonitog uništenja, gubitka, izmjene, neovlaštenog otkrivanja ili pristupa osobnim podacima koji su preneseni, pohranjeni ili na drugi način obrađivani </a:t>
            </a:r>
          </a:p>
        </p:txBody>
      </p:sp>
    </p:spTree>
    <p:extLst>
      <p:ext uri="{BB962C8B-B14F-4D97-AF65-F5344CB8AC3E}">
        <p14:creationId xmlns:p14="http://schemas.microsoft.com/office/powerpoint/2010/main" val="355686473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Slika 2"/>
          <p:cNvPicPr>
            <a:picLocks noChangeAspect="1"/>
          </p:cNvPicPr>
          <p:nvPr/>
        </p:nvPicPr>
        <p:blipFill>
          <a:blip r:embed="rId2"/>
          <a:stretch>
            <a:fillRect/>
          </a:stretch>
        </p:blipFill>
        <p:spPr>
          <a:xfrm>
            <a:off x="2605254" y="1940998"/>
            <a:ext cx="6396446" cy="3582010"/>
          </a:xfrm>
          <a:prstGeom prst="rect">
            <a:avLst/>
          </a:prstGeom>
        </p:spPr>
      </p:pic>
    </p:spTree>
    <p:extLst>
      <p:ext uri="{BB962C8B-B14F-4D97-AF65-F5344CB8AC3E}">
        <p14:creationId xmlns:p14="http://schemas.microsoft.com/office/powerpoint/2010/main" val="278962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Pravo na zaštitu osobnih podataka / pravno na privatnost</a:t>
            </a:r>
          </a:p>
        </p:txBody>
      </p:sp>
      <p:sp>
        <p:nvSpPr>
          <p:cNvPr id="3" name="Rezervirano mjesto sadržaja 2"/>
          <p:cNvSpPr>
            <a:spLocks noGrp="1"/>
          </p:cNvSpPr>
          <p:nvPr>
            <p:ph idx="1"/>
          </p:nvPr>
        </p:nvSpPr>
        <p:spPr/>
        <p:txBody>
          <a:bodyPr>
            <a:normAutofit fontScale="32500" lnSpcReduction="20000"/>
          </a:bodyPr>
          <a:lstStyle/>
          <a:p>
            <a:pPr fontAlgn="base"/>
            <a:r>
              <a:rPr lang="hr-HR" sz="7000" dirty="0"/>
              <a:t>Iako su usko povezana</a:t>
            </a:r>
            <a:r>
              <a:rPr lang="hr-HR" sz="7000" b="1" dirty="0"/>
              <a:t>, pravo na privatnost i pravo na zaštitu osobnih podataka zasebna su prava.</a:t>
            </a:r>
          </a:p>
          <a:p>
            <a:pPr fontAlgn="base"/>
            <a:r>
              <a:rPr lang="hr-HR" sz="7000" dirty="0"/>
              <a:t>Pravo na poštovanje privatnog života (pravo na privatnost) uključuje opću zabranu miješanja u privatni život pojedinaca, osim u određenim slučajevima postojanja javnog interesa koji bi mogao opravdati takvo miješanje. </a:t>
            </a:r>
          </a:p>
          <a:p>
            <a:pPr fontAlgn="base"/>
            <a:r>
              <a:rPr lang="hr-HR" sz="7000" dirty="0"/>
              <a:t>Zaštita osobnih podataka je pravo kojim se uspostavlja sustav provjera i kontrole kako bi se pojedinci zaštitili prilikom svake obrade njihovih podataka.</a:t>
            </a:r>
          </a:p>
          <a:p>
            <a:pPr fontAlgn="base"/>
            <a:r>
              <a:rPr lang="hr-HR" sz="7000" dirty="0"/>
              <a:t>Pravo na zaštitu osobnih podataka primjenjuje se prilikom svake obrade osobnih podataka. Svaki postupak obrade osobnih podataka podliježe odgovarajućoj zaštiti. Zaštita podataka obuhvaća razne vrste osobnih podataka i obrade podataka, neovisno o njihovu odnosu i utjecaju na privatnost.</a:t>
            </a:r>
          </a:p>
          <a:p>
            <a:pPr marL="0" indent="0">
              <a:buNone/>
            </a:pPr>
            <a:endParaRPr lang="hr-HR" dirty="0"/>
          </a:p>
        </p:txBody>
      </p:sp>
    </p:spTree>
    <p:extLst>
      <p:ext uri="{BB962C8B-B14F-4D97-AF65-F5344CB8AC3E}">
        <p14:creationId xmlns:p14="http://schemas.microsoft.com/office/powerpoint/2010/main" val="38500552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Obrada osobnih podataka</a:t>
            </a:r>
          </a:p>
        </p:txBody>
      </p:sp>
      <p:sp>
        <p:nvSpPr>
          <p:cNvPr id="3" name="Rezervirano mjesto sadržaja 2"/>
          <p:cNvSpPr>
            <a:spLocks noGrp="1"/>
          </p:cNvSpPr>
          <p:nvPr>
            <p:ph idx="1"/>
          </p:nvPr>
        </p:nvSpPr>
        <p:spPr/>
        <p:txBody>
          <a:bodyPr>
            <a:normAutofit fontScale="92500" lnSpcReduction="10000"/>
          </a:bodyPr>
          <a:lstStyle/>
          <a:p>
            <a:pPr marL="0" indent="0">
              <a:buNone/>
            </a:pPr>
            <a:r>
              <a:rPr lang="hr-HR" dirty="0"/>
              <a:t>Obrada obuhvaća radnje poput prikupljanja, bilježenja, uporabe, korištenja, čuvanja, obavljanja uvida, otkrivanja trećim stranama, prenošenja ili uništavanja osobnih podataka. Primjerice obradom osobnih podataka smatra se već i sama pohrana datoteke s popisom klijenata, njihovim imenima i prezimenima, e-mail adresama u digitalnom ili papirnatom obliku. </a:t>
            </a:r>
          </a:p>
          <a:p>
            <a:pPr marL="0" indent="0">
              <a:buNone/>
            </a:pPr>
            <a:r>
              <a:rPr lang="hr-HR" dirty="0"/>
              <a:t>Banka čiji smo klijent obrađuje naše osobne podatke, naš poslodavac, naš liječnik, društvena mreža na kojoj imamo profil, teretana čiji smo član, trgovačko društvo kod kojeg smo se učlanili u program vjernosti itd.</a:t>
            </a:r>
          </a:p>
        </p:txBody>
      </p:sp>
    </p:spTree>
    <p:extLst>
      <p:ext uri="{BB962C8B-B14F-4D97-AF65-F5344CB8AC3E}">
        <p14:creationId xmlns:p14="http://schemas.microsoft.com/office/powerpoint/2010/main" val="404038387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Ovlaštenik obrade osobnih podataka</a:t>
            </a:r>
          </a:p>
        </p:txBody>
      </p:sp>
      <p:sp>
        <p:nvSpPr>
          <p:cNvPr id="3" name="Rezervirano mjesto sadržaja 2"/>
          <p:cNvSpPr>
            <a:spLocks noGrp="1"/>
          </p:cNvSpPr>
          <p:nvPr>
            <p:ph idx="1"/>
          </p:nvPr>
        </p:nvSpPr>
        <p:spPr/>
        <p:txBody>
          <a:bodyPr>
            <a:normAutofit/>
          </a:bodyPr>
          <a:lstStyle/>
          <a:p>
            <a:pPr marL="0" indent="0">
              <a:buNone/>
            </a:pPr>
            <a:r>
              <a:rPr lang="hr-HR" b="1" dirty="0"/>
              <a:t>Osobne podatke obrađuju voditelji i izvršitelji obrade odnosno to mogu biti </a:t>
            </a:r>
            <a:r>
              <a:rPr lang="hr-HR" dirty="0"/>
              <a:t>fizičke ili pravne osobe, tijelo javne vlasti,  društvo, organizacija, poduzeća. </a:t>
            </a:r>
          </a:p>
          <a:p>
            <a:pPr marL="0" indent="0">
              <a:buNone/>
            </a:pPr>
            <a:r>
              <a:rPr lang="hr-HR" dirty="0"/>
              <a:t>Izvršitelji obrade obrađuju osobne podatke u ime voditelja obrade, a obrada koju provode izvršitelji obrade uređuje se ugovorom s voditeljem obrade ili drugim pravnim aktom.</a:t>
            </a:r>
          </a:p>
        </p:txBody>
      </p:sp>
    </p:spTree>
    <p:extLst>
      <p:ext uri="{BB962C8B-B14F-4D97-AF65-F5344CB8AC3E}">
        <p14:creationId xmlns:p14="http://schemas.microsoft.com/office/powerpoint/2010/main" val="7678610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Ovlaštenik obrade osobnih podataka</a:t>
            </a:r>
          </a:p>
        </p:txBody>
      </p:sp>
      <p:sp>
        <p:nvSpPr>
          <p:cNvPr id="3" name="Rezervirano mjesto sadržaja 2"/>
          <p:cNvSpPr>
            <a:spLocks noGrp="1"/>
          </p:cNvSpPr>
          <p:nvPr>
            <p:ph idx="1"/>
          </p:nvPr>
        </p:nvSpPr>
        <p:spPr/>
        <p:txBody>
          <a:bodyPr>
            <a:normAutofit/>
          </a:bodyPr>
          <a:lstStyle/>
          <a:p>
            <a:pPr marL="0" indent="0">
              <a:buNone/>
            </a:pPr>
            <a:r>
              <a:rPr lang="hr-HR" b="1" dirty="0"/>
              <a:t>Primjeri voditelja obrade</a:t>
            </a:r>
            <a:r>
              <a:rPr lang="hr-HR" dirty="0"/>
              <a:t>: </a:t>
            </a:r>
            <a:r>
              <a:rPr lang="hr-HR" u="sng" dirty="0"/>
              <a:t>trgovačka društva ili obrti </a:t>
            </a:r>
            <a:r>
              <a:rPr lang="hr-HR" dirty="0"/>
              <a:t>koji obrađuju podatke svojih radnika i/ili klijenata tj. korisnika usluga; financijske institucije koje obrađuju osobne podatke svojih stranaka/klijenata; udruge koje obrađuju podatke svojih članova; škole ili fakulteti koji obrađuju osobne podatke učenika, studenata ili nastavnika/svojih radnika; bolnice koje obrađuju osobne podatke svojih pacijenata; državna tijela ili tijela jedinica lokalne/regionalne samouprave koja obrađuju osobne podatke građana. Voditelji obrade mogu biti i fizičke osobe, primjerice iznajmljivači apartmanskog smještaja.</a:t>
            </a:r>
          </a:p>
        </p:txBody>
      </p:sp>
    </p:spTree>
    <p:extLst>
      <p:ext uri="{BB962C8B-B14F-4D97-AF65-F5344CB8AC3E}">
        <p14:creationId xmlns:p14="http://schemas.microsoft.com/office/powerpoint/2010/main" val="34038477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Ovlaštenik obrade osobnih podataka</a:t>
            </a:r>
          </a:p>
        </p:txBody>
      </p:sp>
      <p:sp>
        <p:nvSpPr>
          <p:cNvPr id="3" name="Rezervirano mjesto sadržaja 2"/>
          <p:cNvSpPr>
            <a:spLocks noGrp="1"/>
          </p:cNvSpPr>
          <p:nvPr>
            <p:ph idx="1"/>
          </p:nvPr>
        </p:nvSpPr>
        <p:spPr/>
        <p:txBody>
          <a:bodyPr>
            <a:normAutofit/>
          </a:bodyPr>
          <a:lstStyle/>
          <a:p>
            <a:pPr marL="0" indent="0">
              <a:buNone/>
            </a:pPr>
            <a:r>
              <a:rPr lang="hr-HR" b="1" dirty="0"/>
              <a:t>Primjeri izvršitelja obrade</a:t>
            </a:r>
            <a:r>
              <a:rPr lang="hr-HR" dirty="0"/>
              <a:t>: knjigovodstveni servis koji obrađuje podatke o plaćama radnika za poslodavca;  trgovačka društva ovlaštena za obavljanje privatne zaštite.</a:t>
            </a:r>
          </a:p>
        </p:txBody>
      </p:sp>
    </p:spTree>
    <p:extLst>
      <p:ext uri="{BB962C8B-B14F-4D97-AF65-F5344CB8AC3E}">
        <p14:creationId xmlns:p14="http://schemas.microsoft.com/office/powerpoint/2010/main" val="206625200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Ugovor između voditelja obrade i izvršitelja obrade </a:t>
            </a:r>
          </a:p>
        </p:txBody>
      </p:sp>
      <p:sp>
        <p:nvSpPr>
          <p:cNvPr id="3" name="Rezervirano mjesto sadržaja 2"/>
          <p:cNvSpPr>
            <a:spLocks noGrp="1"/>
          </p:cNvSpPr>
          <p:nvPr>
            <p:ph idx="1"/>
          </p:nvPr>
        </p:nvSpPr>
        <p:spPr/>
        <p:txBody>
          <a:bodyPr>
            <a:normAutofit fontScale="85000" lnSpcReduction="20000"/>
          </a:bodyPr>
          <a:lstStyle/>
          <a:p>
            <a:pPr fontAlgn="base"/>
            <a:r>
              <a:rPr lang="hr-HR" dirty="0"/>
              <a:t>potrebno je regulirati međusobna prava i obveze između voditelja obrade i izvršitelja obrade (ugovorom ili drugim pravnim aktom)</a:t>
            </a:r>
          </a:p>
          <a:p>
            <a:pPr fontAlgn="base"/>
            <a:r>
              <a:rPr lang="hr-HR" dirty="0"/>
              <a:t>u pravilu je to ugovor, koji sukladno Općoj uredbi o zaštiti podataka, mora biti sklopljen u pisanom obliku</a:t>
            </a:r>
          </a:p>
          <a:p>
            <a:pPr fontAlgn="base"/>
            <a:r>
              <a:rPr lang="hr-HR" dirty="0"/>
              <a:t>ugovor je bitan kako bi obje strane bile u potpunosti svjesne svojih prava, obveza i odgovornosti</a:t>
            </a:r>
          </a:p>
          <a:p>
            <a:pPr fontAlgn="base"/>
            <a:r>
              <a:rPr lang="hr-HR" dirty="0"/>
              <a:t>izvršitelj obrade voditelju obrade </a:t>
            </a:r>
            <a:r>
              <a:rPr lang="hr-HR" u="sng" dirty="0"/>
              <a:t>mora</a:t>
            </a:r>
            <a:r>
              <a:rPr lang="hr-HR" dirty="0"/>
              <a:t> jamčiti zaštitu i povjerljivost obrade osobnih podataka</a:t>
            </a:r>
          </a:p>
          <a:p>
            <a:pPr fontAlgn="base"/>
            <a:r>
              <a:rPr lang="hr-HR" dirty="0"/>
              <a:t>kako bi izvršitelj obrade mogao dokazati da obradu podataka provodi u skladu sa Općom uredbom o zaštiti podataka, dužan je provoditi odgovarajuće mjere zaštite</a:t>
            </a:r>
          </a:p>
        </p:txBody>
      </p:sp>
    </p:spTree>
    <p:extLst>
      <p:ext uri="{BB962C8B-B14F-4D97-AF65-F5344CB8AC3E}">
        <p14:creationId xmlns:p14="http://schemas.microsoft.com/office/powerpoint/2010/main" val="267836986"/>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Ugovor između voditelja obrade i izvršitelja obrade </a:t>
            </a:r>
          </a:p>
        </p:txBody>
      </p:sp>
      <p:sp>
        <p:nvSpPr>
          <p:cNvPr id="3" name="Rezervirano mjesto sadržaja 2"/>
          <p:cNvSpPr>
            <a:spLocks noGrp="1"/>
          </p:cNvSpPr>
          <p:nvPr>
            <p:ph idx="1"/>
          </p:nvPr>
        </p:nvSpPr>
        <p:spPr/>
        <p:txBody>
          <a:bodyPr>
            <a:normAutofit lnSpcReduction="10000"/>
          </a:bodyPr>
          <a:lstStyle/>
          <a:p>
            <a:pPr fontAlgn="base"/>
            <a:r>
              <a:rPr lang="hr-HR" dirty="0"/>
              <a:t>sama činjenica da određeno društvo pruža drugom društvu uslugu ne čini ga nužno samo izvršiteljem obrade, jer to društvo može biti voditelj obrade po vlastitom pravu/obvezi, ovisno o kontroli koju ima nad postupkom obrade</a:t>
            </a:r>
          </a:p>
          <a:p>
            <a:pPr fontAlgn="base"/>
            <a:r>
              <a:rPr lang="hr-HR" dirty="0"/>
              <a:t>za istu obradu podataka društvo ne može biti istodobno voditelj obrade i izvršitelj obrade</a:t>
            </a:r>
          </a:p>
          <a:p>
            <a:pPr fontAlgn="base"/>
            <a:r>
              <a:rPr lang="hr-HR" dirty="0"/>
              <a:t>u slučaju propusta izvršitelja obrade voditelj će biti obvezan nadoknaditi štetu ispitaniku, ali u tom slučaju imat će mogućnost regresne naplate</a:t>
            </a:r>
          </a:p>
          <a:p>
            <a:pPr fontAlgn="base"/>
            <a:endParaRPr lang="hr-HR" dirty="0"/>
          </a:p>
        </p:txBody>
      </p:sp>
    </p:spTree>
    <p:extLst>
      <p:ext uri="{BB962C8B-B14F-4D97-AF65-F5344CB8AC3E}">
        <p14:creationId xmlns:p14="http://schemas.microsoft.com/office/powerpoint/2010/main" val="88875012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Ugovor između voditelja obrade i izvršitelja obrade </a:t>
            </a:r>
          </a:p>
        </p:txBody>
      </p:sp>
      <p:sp>
        <p:nvSpPr>
          <p:cNvPr id="3" name="Rezervirano mjesto sadržaja 2"/>
          <p:cNvSpPr>
            <a:spLocks noGrp="1"/>
          </p:cNvSpPr>
          <p:nvPr>
            <p:ph idx="1"/>
          </p:nvPr>
        </p:nvSpPr>
        <p:spPr/>
        <p:txBody>
          <a:bodyPr>
            <a:normAutofit fontScale="85000" lnSpcReduction="20000"/>
          </a:bodyPr>
          <a:lstStyle/>
          <a:p>
            <a:pPr fontAlgn="base"/>
            <a:r>
              <a:rPr lang="hr-HR" dirty="0"/>
              <a:t>voditelj obrade NIJE U OBVEZI imati izvršitelja obrade</a:t>
            </a:r>
          </a:p>
          <a:p>
            <a:pPr fontAlgn="base"/>
            <a:r>
              <a:rPr lang="hr-HR" dirty="0"/>
              <a:t>Opća uredba daje mogućnost voditelju obrade da povjeri izvršitelju obrade obavljanje samo nekih točno ugovorenih poslova u ime i za račun voditelja obrade</a:t>
            </a:r>
          </a:p>
          <a:p>
            <a:pPr fontAlgn="base"/>
            <a:r>
              <a:rPr lang="hr-HR" dirty="0"/>
              <a:t>ugovorom ili drugim pravnim aktom potrebno je detaljno regulirati međusobna prava i obveze između voditelja obrade i izvršitelja obrade</a:t>
            </a:r>
          </a:p>
          <a:p>
            <a:pPr fontAlgn="base"/>
            <a:r>
              <a:rPr lang="hr-HR" dirty="0"/>
              <a:t>izvršitelj obrade mora jamčiti zaštitu i povjerljivost obrade osobnih podataka</a:t>
            </a:r>
          </a:p>
          <a:p>
            <a:pPr fontAlgn="base"/>
            <a:r>
              <a:rPr lang="hr-HR" dirty="0"/>
              <a:t>izvršitelj obrade dužan je provoditi odgovarajuće mjere zaštite kako bi osigurao i mogao dokazati da se obrada provodi u skladu sa Općom uredbom</a:t>
            </a:r>
          </a:p>
          <a:p>
            <a:pPr fontAlgn="base"/>
            <a:endParaRPr lang="hr-HR" dirty="0"/>
          </a:p>
        </p:txBody>
      </p:sp>
    </p:spTree>
    <p:extLst>
      <p:ext uri="{BB962C8B-B14F-4D97-AF65-F5344CB8AC3E}">
        <p14:creationId xmlns:p14="http://schemas.microsoft.com/office/powerpoint/2010/main" val="53914675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Zajednički voditelj obrade</a:t>
            </a:r>
          </a:p>
        </p:txBody>
      </p:sp>
      <p:sp>
        <p:nvSpPr>
          <p:cNvPr id="3" name="Rezervirano mjesto sadržaja 2"/>
          <p:cNvSpPr>
            <a:spLocks noGrp="1"/>
          </p:cNvSpPr>
          <p:nvPr>
            <p:ph idx="1"/>
          </p:nvPr>
        </p:nvSpPr>
        <p:spPr/>
        <p:txBody>
          <a:bodyPr>
            <a:normAutofit fontScale="70000" lnSpcReduction="20000"/>
          </a:bodyPr>
          <a:lstStyle/>
          <a:p>
            <a:pPr fontAlgn="base"/>
            <a:r>
              <a:rPr lang="hr-HR" dirty="0"/>
              <a:t>Kada dvije različite stranke određuju ili svrhu ili barem načine obrade.</a:t>
            </a:r>
          </a:p>
          <a:p>
            <a:pPr fontAlgn="base"/>
            <a:r>
              <a:rPr lang="hr-HR" dirty="0"/>
              <a:t>Svrhe zajedničkih voditelja ne moraju uvijek biti identične, ali ako su međusobno povezane i komplementarne, tada jesu zajednički voditelji ako imaju utjecaja na donošenje odluka.</a:t>
            </a:r>
          </a:p>
          <a:p>
            <a:pPr fontAlgn="base"/>
            <a:r>
              <a:rPr lang="hr-HR" dirty="0"/>
              <a:t>Pravne osnova za obradu bi se trebale podudarati, odnosno trebaju biti istovjetne kod zajedničkih voditelja obrade.</a:t>
            </a:r>
          </a:p>
          <a:p>
            <a:pPr fontAlgn="base"/>
            <a:r>
              <a:rPr lang="hr-HR" b="1" dirty="0"/>
              <a:t>Primjer zajedničkih voditelja obrade</a:t>
            </a:r>
            <a:endParaRPr lang="hr-HR" dirty="0"/>
          </a:p>
          <a:p>
            <a:pPr fontAlgn="base"/>
            <a:r>
              <a:rPr lang="hr-HR" dirty="0"/>
              <a:t>Putnička agencija šalje osobne podatke svojih klijenata aviokompaniji i hotelskom lancu radi rezervacije. </a:t>
            </a:r>
            <a:r>
              <a:rPr lang="hr-HR" dirty="0" err="1"/>
              <a:t>Avio</a:t>
            </a:r>
            <a:r>
              <a:rPr lang="hr-HR" dirty="0"/>
              <a:t> kompanija i hotelski lanac potvrđuju slobodna mjesta, a putnička agencija izdaje </a:t>
            </a:r>
            <a:r>
              <a:rPr lang="hr-HR" dirty="0" err="1"/>
              <a:t>vouchere</a:t>
            </a:r>
            <a:r>
              <a:rPr lang="hr-HR" dirty="0"/>
              <a:t>. Svaka strana radi svoje aktivnosti i obrade i svaka je samostalni voditelj obrade. No, ako se sve tri strane dogovore da će zajedno uspostaviti web stranicu za prodaju putničkih aranžmana, a pritom svi zajedno određuju skupove osobnih podataka, kako će se rezervacije odrađivati, tko će ih moći vidjeti i međusobno dijele informacije za zajedničke marketinške aktivnosti, u navedenom slučaju su zajednički voditelji obrade.</a:t>
            </a:r>
          </a:p>
          <a:p>
            <a:pPr fontAlgn="base"/>
            <a:endParaRPr lang="hr-HR" dirty="0"/>
          </a:p>
        </p:txBody>
      </p:sp>
    </p:spTree>
    <p:extLst>
      <p:ext uri="{BB962C8B-B14F-4D97-AF65-F5344CB8AC3E}">
        <p14:creationId xmlns:p14="http://schemas.microsoft.com/office/powerpoint/2010/main" val="132353772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Zakonitost obrade osobnih podataka</a:t>
            </a:r>
          </a:p>
        </p:txBody>
      </p:sp>
      <p:sp>
        <p:nvSpPr>
          <p:cNvPr id="3" name="Rezervirano mjesto sadržaja 2"/>
          <p:cNvSpPr>
            <a:spLocks noGrp="1"/>
          </p:cNvSpPr>
          <p:nvPr>
            <p:ph idx="1"/>
          </p:nvPr>
        </p:nvSpPr>
        <p:spPr/>
        <p:txBody>
          <a:bodyPr>
            <a:normAutofit fontScale="85000" lnSpcReduction="20000"/>
          </a:bodyPr>
          <a:lstStyle/>
          <a:p>
            <a:pPr fontAlgn="base"/>
            <a:r>
              <a:rPr lang="hr-HR" b="1" dirty="0"/>
              <a:t>Obrada osobnih podataka je zakonita samo ako i u onoj mjeri u kojoj je ispunjeno najmanje jedno od sljedećega:</a:t>
            </a:r>
            <a:endParaRPr lang="hr-HR" dirty="0"/>
          </a:p>
          <a:p>
            <a:pPr lvl="1" fontAlgn="base">
              <a:buFont typeface="Wingdings" panose="05000000000000000000" pitchFamily="2" charset="2"/>
              <a:buChar char="§"/>
            </a:pPr>
            <a:r>
              <a:rPr lang="hr-HR" dirty="0"/>
              <a:t>ako je ispitanik (građanin) </a:t>
            </a:r>
            <a:r>
              <a:rPr lang="hr-HR" u="sng" dirty="0"/>
              <a:t>dao privolu za obradu svojih osobnih podataka </a:t>
            </a:r>
            <a:r>
              <a:rPr lang="hr-HR" dirty="0"/>
              <a:t>u jednu ili više posebnih svrha. Uredbom se među ostalim utvrđuje da uvjet dobrovoljnosti nije ispunjen ako ispitanik nema istinski ili slobodan izbor ili ako nije u mogućnosti odbiti ili povući privolu bez posljedica (npr.  privola se daje radi uvrštenja potrošača u neki program vjernosti, dok je u velikoj većini radno-pravnih odnosa nemoguće koristiti privolu kao pravnih temelj za obradu podataka radnika). </a:t>
            </a:r>
            <a:r>
              <a:rPr lang="pl-PL" b="1" u="sng" dirty="0"/>
              <a:t>Privola je jedan od 6 pravnih osnova za obradu i nije potrebna ako obradu temeljite na nekoj drugoj pravnoj osnovi.</a:t>
            </a:r>
            <a:endParaRPr lang="hr-HR" dirty="0"/>
          </a:p>
          <a:p>
            <a:pPr lvl="1" fontAlgn="base">
              <a:buFont typeface="Wingdings" panose="05000000000000000000" pitchFamily="2" charset="2"/>
              <a:buChar char="§"/>
            </a:pPr>
            <a:r>
              <a:rPr lang="hr-HR" dirty="0"/>
              <a:t>obrada je nužna za izvršavanje ugovora u kojem je ispitanik (građanin) </a:t>
            </a:r>
            <a:r>
              <a:rPr lang="hr-HR" u="sng" dirty="0"/>
              <a:t>stranka</a:t>
            </a:r>
            <a:r>
              <a:rPr lang="hr-HR" dirty="0"/>
              <a:t> ili kako bi se poduzele radnje na zahtjev ispitanika prije sklapanja ugovora (npr. obrada podataka tražitelja posla radi pozivanja na testiranje, obrada podataka osiguranika radi izvršenja ugovora o osiguranju ili obrada podataka radnika na poslovima održavanja instalacija radi slanja na teren)</a:t>
            </a:r>
          </a:p>
        </p:txBody>
      </p:sp>
    </p:spTree>
    <p:extLst>
      <p:ext uri="{BB962C8B-B14F-4D97-AF65-F5344CB8AC3E}">
        <p14:creationId xmlns:p14="http://schemas.microsoft.com/office/powerpoint/2010/main" val="177336368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Rezervirano mjesto sadržaja 5"/>
          <p:cNvSpPr>
            <a:spLocks noGrp="1"/>
          </p:cNvSpPr>
          <p:nvPr>
            <p:ph idx="1"/>
          </p:nvPr>
        </p:nvSpPr>
        <p:spPr>
          <a:xfrm>
            <a:off x="838200" y="1825625"/>
            <a:ext cx="9631680" cy="3635375"/>
          </a:xfrm>
        </p:spPr>
        <p:txBody>
          <a:bodyPr>
            <a:normAutofit lnSpcReduction="10000"/>
          </a:bodyPr>
          <a:lstStyle/>
          <a:p>
            <a:r>
              <a:rPr lang="hr-HR" sz="3200" dirty="0"/>
              <a:t>GENERAL DATA PROTECTION REGULATION – GDPR – OPĆA UREDBA O ZAŠTITI PODATAKA</a:t>
            </a:r>
          </a:p>
          <a:p>
            <a:r>
              <a:rPr lang="hr-HR" dirty="0"/>
              <a:t>Opća uredba o zaštiti podataka (poznatija pod akronimom GDPR) j</a:t>
            </a:r>
            <a:r>
              <a:rPr lang="hr-HR" b="1" dirty="0"/>
              <a:t>e obvezujući zakonodavni akt koji se izravno u cijelosti primjenjuje u Republici Hrvatskoj i u ostalim državama članicama Europske unije od </a:t>
            </a:r>
            <a:r>
              <a:rPr lang="hr-HR" b="1" dirty="0">
                <a:solidFill>
                  <a:srgbClr val="FF0000"/>
                </a:solidFill>
              </a:rPr>
              <a:t>25. svibnja 2018. godine</a:t>
            </a:r>
            <a:r>
              <a:rPr lang="hr-HR" b="1" dirty="0"/>
              <a:t>,</a:t>
            </a:r>
            <a:r>
              <a:rPr lang="hr-HR" dirty="0"/>
              <a:t> čime se otklanja mogućnost različitih interpretacija Uredbe, rješava problem neujednačenih nacionalnih propisa u zemljama EU i skupog administrativnog opterećenja</a:t>
            </a:r>
            <a:endParaRPr lang="hr-HR" sz="3200" dirty="0"/>
          </a:p>
        </p:txBody>
      </p:sp>
    </p:spTree>
    <p:extLst>
      <p:ext uri="{BB962C8B-B14F-4D97-AF65-F5344CB8AC3E}">
        <p14:creationId xmlns:p14="http://schemas.microsoft.com/office/powerpoint/2010/main" val="386670883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Zakonitost obrade osobnih podataka</a:t>
            </a:r>
          </a:p>
        </p:txBody>
      </p:sp>
      <p:sp>
        <p:nvSpPr>
          <p:cNvPr id="3" name="Rezervirano mjesto sadržaja 2"/>
          <p:cNvSpPr>
            <a:spLocks noGrp="1"/>
          </p:cNvSpPr>
          <p:nvPr>
            <p:ph idx="1"/>
          </p:nvPr>
        </p:nvSpPr>
        <p:spPr/>
        <p:txBody>
          <a:bodyPr>
            <a:normAutofit fontScale="85000" lnSpcReduction="20000"/>
          </a:bodyPr>
          <a:lstStyle/>
          <a:p>
            <a:pPr fontAlgn="base"/>
            <a:r>
              <a:rPr lang="hr-HR" b="1" dirty="0"/>
              <a:t>Obrada osobnih podataka je zakonita samo ako i u onoj mjeri u kojoj je ispunjeno najmanje jedno od sljedećega:</a:t>
            </a:r>
            <a:endParaRPr lang="hr-HR" dirty="0"/>
          </a:p>
          <a:p>
            <a:pPr lvl="1" fontAlgn="base">
              <a:buFont typeface="Wingdings" panose="05000000000000000000" pitchFamily="2" charset="2"/>
              <a:buChar char="§"/>
            </a:pPr>
            <a:r>
              <a:rPr lang="hr-HR" dirty="0"/>
              <a:t>obrada je </a:t>
            </a:r>
            <a:r>
              <a:rPr lang="hr-HR" u="sng" dirty="0"/>
              <a:t>nužna radi poštovanja pravnih obveza voditelja obrade </a:t>
            </a:r>
            <a:r>
              <a:rPr lang="hr-HR" dirty="0"/>
              <a:t>(npr. slanje podataka o radnicima HZZO-u ili HZMO-u ili slanje podataka stranaka od strane javnog bilježnika Poreznoj upravi sukladno posebnim propisima)</a:t>
            </a:r>
          </a:p>
          <a:p>
            <a:pPr lvl="1" fontAlgn="base">
              <a:buFont typeface="Wingdings" panose="05000000000000000000" pitchFamily="2" charset="2"/>
              <a:buChar char="§"/>
            </a:pPr>
            <a:r>
              <a:rPr lang="hr-HR" dirty="0"/>
              <a:t>obrada je </a:t>
            </a:r>
            <a:r>
              <a:rPr lang="hr-HR" u="sng" dirty="0"/>
              <a:t>nužna kako bi se zaštitili životno važni interesi ispitanika </a:t>
            </a:r>
            <a:r>
              <a:rPr lang="hr-HR" dirty="0"/>
              <a:t>(građanina) ili druge fizičke osobe; obrada je </a:t>
            </a:r>
            <a:r>
              <a:rPr lang="hr-HR" u="sng" dirty="0"/>
              <a:t>nužna za izvršavanje zadaće od javnog interesa ili pri izvršavanju službene ovlasti </a:t>
            </a:r>
            <a:r>
              <a:rPr lang="hr-HR" dirty="0"/>
              <a:t>voditelja obrade (npr. otkrivanje od strane nadležnih tijela podataka jednog roditelja drugomu radi uzdržavanja djeteta)</a:t>
            </a:r>
          </a:p>
          <a:p>
            <a:pPr lvl="1" fontAlgn="base">
              <a:buFont typeface="Wingdings" panose="05000000000000000000" pitchFamily="2" charset="2"/>
              <a:buChar char="§"/>
            </a:pPr>
            <a:r>
              <a:rPr lang="hr-HR" dirty="0"/>
              <a:t>obrada je </a:t>
            </a:r>
            <a:r>
              <a:rPr lang="hr-HR" u="sng" dirty="0"/>
              <a:t>nužna za potrebe legitimnih interesa voditelja obrade (poduzeća/tvrtke/ organizacije) ili treće strane</a:t>
            </a:r>
            <a:r>
              <a:rPr lang="hr-HR" dirty="0"/>
              <a:t>, osim kada su od tih interesa jači interesi ili temeljna prava i slobode ispitanika koji zahtijevaju zaštitu osobnih podataka, osobito ako je ispitanik dijete (npr. legitimni interes vlasnika nekretnine da postavi sustav </a:t>
            </a:r>
            <a:r>
              <a:rPr lang="hr-HR" dirty="0" err="1"/>
              <a:t>videonazora</a:t>
            </a:r>
            <a:r>
              <a:rPr lang="hr-HR" dirty="0"/>
              <a:t> da zaštitio svoju imovinu).</a:t>
            </a:r>
          </a:p>
        </p:txBody>
      </p:sp>
    </p:spTree>
    <p:extLst>
      <p:ext uri="{BB962C8B-B14F-4D97-AF65-F5344CB8AC3E}">
        <p14:creationId xmlns:p14="http://schemas.microsoft.com/office/powerpoint/2010/main" val="388499648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Privola</a:t>
            </a:r>
          </a:p>
        </p:txBody>
      </p:sp>
      <p:sp>
        <p:nvSpPr>
          <p:cNvPr id="3" name="Rezervirano mjesto sadržaja 2"/>
          <p:cNvSpPr>
            <a:spLocks noGrp="1"/>
          </p:cNvSpPr>
          <p:nvPr>
            <p:ph idx="1"/>
          </p:nvPr>
        </p:nvSpPr>
        <p:spPr/>
        <p:txBody>
          <a:bodyPr>
            <a:normAutofit fontScale="85000" lnSpcReduction="20000"/>
          </a:bodyPr>
          <a:lstStyle/>
          <a:p>
            <a:pPr fontAlgn="base"/>
            <a:r>
              <a:rPr lang="hr-HR" dirty="0"/>
              <a:t>Privola mora biti </a:t>
            </a:r>
            <a:r>
              <a:rPr lang="hr-HR" b="1" dirty="0"/>
              <a:t>dobrovoljna</a:t>
            </a:r>
            <a:r>
              <a:rPr lang="hr-HR" dirty="0"/>
              <a:t>, </a:t>
            </a:r>
            <a:r>
              <a:rPr lang="hr-HR" b="1" dirty="0"/>
              <a:t>posebna</a:t>
            </a:r>
            <a:r>
              <a:rPr lang="hr-HR" dirty="0"/>
              <a:t>, </a:t>
            </a:r>
            <a:r>
              <a:rPr lang="hr-HR" b="1" dirty="0"/>
              <a:t>informirana</a:t>
            </a:r>
            <a:r>
              <a:rPr lang="hr-HR" dirty="0"/>
              <a:t> i </a:t>
            </a:r>
            <a:r>
              <a:rPr lang="hr-HR" b="1" dirty="0"/>
              <a:t>nedvosmislena. </a:t>
            </a:r>
            <a:r>
              <a:rPr lang="hr-HR" dirty="0"/>
              <a:t>„Informirana privola” znači da ispitanika morate informirati na jasan i razumljiv način, barem o sljedećem:</a:t>
            </a:r>
          </a:p>
          <a:p>
            <a:pPr lvl="1" fontAlgn="base"/>
            <a:r>
              <a:rPr lang="hr-HR" dirty="0"/>
              <a:t>identitet organizacije koja obrađuje podatke;</a:t>
            </a:r>
          </a:p>
          <a:p>
            <a:pPr lvl="1" fontAlgn="base"/>
            <a:r>
              <a:rPr lang="hr-HR" dirty="0"/>
              <a:t>svrhe u koje se obrađuju podaci;</a:t>
            </a:r>
          </a:p>
          <a:p>
            <a:pPr lvl="1" fontAlgn="base"/>
            <a:r>
              <a:rPr lang="hr-HR" dirty="0"/>
              <a:t>vrstu podataka koji se obrađuju;</a:t>
            </a:r>
          </a:p>
          <a:p>
            <a:pPr lvl="1" fontAlgn="base"/>
            <a:r>
              <a:rPr lang="hr-HR" dirty="0"/>
              <a:t>mogućnost povlačenja privole (primjer: slanjem poruke elektroničke pošte da biste povukli privolu);</a:t>
            </a:r>
          </a:p>
          <a:p>
            <a:pPr lvl="1" fontAlgn="base"/>
            <a:r>
              <a:rPr lang="hr-HR" dirty="0"/>
              <a:t>ako je primjenjivo, činjenicu da će se podaci upotrebljavati isključivo za automatizirano odlučivanje, uključujući izradu profila;</a:t>
            </a:r>
          </a:p>
          <a:p>
            <a:pPr lvl="1" fontAlgn="base"/>
            <a:r>
              <a:rPr lang="hr-HR" dirty="0"/>
              <a:t>informaciju je li privola povezana s međunarodnim prijenosom vaših podatka, mogućim rizicima prijenosa podataka u zemlje izvan EU-a ako te zemlje ne podliježu odluci Komisije o primjerenosti i ako nema odgovarajućih zaštitnih mjera.</a:t>
            </a:r>
          </a:p>
        </p:txBody>
      </p:sp>
    </p:spTree>
    <p:extLst>
      <p:ext uri="{BB962C8B-B14F-4D97-AF65-F5344CB8AC3E}">
        <p14:creationId xmlns:p14="http://schemas.microsoft.com/office/powerpoint/2010/main" val="218256105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Privola</a:t>
            </a:r>
          </a:p>
        </p:txBody>
      </p:sp>
      <p:sp>
        <p:nvSpPr>
          <p:cNvPr id="3" name="Rezervirano mjesto sadržaja 2"/>
          <p:cNvSpPr>
            <a:spLocks noGrp="1"/>
          </p:cNvSpPr>
          <p:nvPr>
            <p:ph idx="1"/>
          </p:nvPr>
        </p:nvSpPr>
        <p:spPr/>
        <p:txBody>
          <a:bodyPr>
            <a:normAutofit/>
          </a:bodyPr>
          <a:lstStyle/>
          <a:p>
            <a:pPr fontAlgn="base"/>
            <a:r>
              <a:rPr lang="hr-HR" dirty="0"/>
              <a:t>Privola ispitanika znači svako</a:t>
            </a:r>
            <a:r>
              <a:rPr lang="hr-HR" b="1" dirty="0"/>
              <a:t>:</a:t>
            </a:r>
            <a:endParaRPr lang="hr-HR" dirty="0"/>
          </a:p>
          <a:p>
            <a:pPr lvl="1" fontAlgn="base"/>
            <a:r>
              <a:rPr lang="hr-HR" dirty="0"/>
              <a:t>dobrovoljno,</a:t>
            </a:r>
          </a:p>
          <a:p>
            <a:pPr lvl="1" fontAlgn="base"/>
            <a:r>
              <a:rPr lang="hr-HR" dirty="0"/>
              <a:t>posebno,</a:t>
            </a:r>
          </a:p>
          <a:p>
            <a:pPr lvl="1" fontAlgn="base"/>
            <a:r>
              <a:rPr lang="hr-HR" dirty="0"/>
              <a:t>informirano</a:t>
            </a:r>
          </a:p>
          <a:p>
            <a:pPr lvl="1" fontAlgn="base"/>
            <a:r>
              <a:rPr lang="hr-HR" dirty="0"/>
              <a:t>nedvosmisleno izražavanje želja ispitanika kojim on izjavom ili jasnom potvrdnom radnjom daje pristanak za obradu osobnih podataka koji se na njega odnose.</a:t>
            </a:r>
          </a:p>
          <a:p>
            <a:pPr fontAlgn="base"/>
            <a:endParaRPr lang="hr-HR" dirty="0"/>
          </a:p>
        </p:txBody>
      </p:sp>
    </p:spTree>
    <p:extLst>
      <p:ext uri="{BB962C8B-B14F-4D97-AF65-F5344CB8AC3E}">
        <p14:creationId xmlns:p14="http://schemas.microsoft.com/office/powerpoint/2010/main" val="244606826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Privola</a:t>
            </a:r>
          </a:p>
        </p:txBody>
      </p:sp>
      <p:sp>
        <p:nvSpPr>
          <p:cNvPr id="3" name="Rezervirano mjesto sadržaja 2"/>
          <p:cNvSpPr>
            <a:spLocks noGrp="1"/>
          </p:cNvSpPr>
          <p:nvPr>
            <p:ph idx="1"/>
          </p:nvPr>
        </p:nvSpPr>
        <p:spPr/>
        <p:txBody>
          <a:bodyPr>
            <a:normAutofit fontScale="92500" lnSpcReduction="10000"/>
          </a:bodyPr>
          <a:lstStyle/>
          <a:p>
            <a:pPr fontAlgn="base"/>
            <a:r>
              <a:rPr lang="hr-HR" u="sng" dirty="0"/>
              <a:t>Privola kao pravna osnova za obradu osobnih podataka radnika</a:t>
            </a:r>
            <a:r>
              <a:rPr lang="hr-HR" dirty="0"/>
              <a:t>:</a:t>
            </a:r>
          </a:p>
          <a:p>
            <a:pPr lvl="1" fontAlgn="base"/>
            <a:r>
              <a:rPr lang="hr-HR" dirty="0"/>
              <a:t>Za većinu takve obrade podataka na radnom mjestu, zakonita osnova ne može i ne bi smjela biti privola zaposlenika (zbog prirode odnosa između poslodavca i zaposlenika) već se </a:t>
            </a:r>
            <a:r>
              <a:rPr lang="hr-HR" u="sng" dirty="0"/>
              <a:t>obrada osobnih podataka radnika prvenstveno temelji na ugovoru o radu koji radnik sklapa sa poslodavcem </a:t>
            </a:r>
            <a:r>
              <a:rPr lang="hr-HR" dirty="0"/>
              <a:t>te na </a:t>
            </a:r>
            <a:r>
              <a:rPr lang="hr-HR" u="sng" dirty="0"/>
              <a:t>obvezu izvršavanja pravnih obveza voditelja obrade (poslodavca) </a:t>
            </a:r>
            <a:r>
              <a:rPr lang="hr-HR" b="1" dirty="0"/>
              <a:t>propisanih posebnim propisima (Zakon o radu, Zakon o mirovinskom osiguranju, Zakon o zaštiti na radu, Pravilnik o sadržaju i načinu vođenja evidencije o radnicima i dr.)</a:t>
            </a:r>
            <a:endParaRPr lang="hr-HR" dirty="0"/>
          </a:p>
          <a:p>
            <a:pPr lvl="1" fontAlgn="base"/>
            <a:r>
              <a:rPr lang="hr-HR" dirty="0"/>
              <a:t>Privola radnika </a:t>
            </a:r>
            <a:r>
              <a:rPr lang="hr-HR" b="1" dirty="0"/>
              <a:t>može biti  pravni temelj za obradu osobnih podataka koje poslodavac nije obvezan prikupljati i obrađivati sukladno posebnim propisima </a:t>
            </a:r>
            <a:r>
              <a:rPr lang="hr-HR" dirty="0"/>
              <a:t>(primjerice: osobna fotografija radnika ili prikupljanje biometrijskih podataka kao što je </a:t>
            </a:r>
            <a:r>
              <a:rPr lang="hr-HR" dirty="0" err="1"/>
              <a:t>otiskak</a:t>
            </a:r>
            <a:r>
              <a:rPr lang="hr-HR" dirty="0"/>
              <a:t> prsta u svrhu evidentiranja radnog vremena).</a:t>
            </a:r>
          </a:p>
          <a:p>
            <a:pPr fontAlgn="base"/>
            <a:endParaRPr lang="hr-HR" dirty="0"/>
          </a:p>
        </p:txBody>
      </p:sp>
    </p:spTree>
    <p:extLst>
      <p:ext uri="{BB962C8B-B14F-4D97-AF65-F5344CB8AC3E}">
        <p14:creationId xmlns:p14="http://schemas.microsoft.com/office/powerpoint/2010/main" val="319278162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Načela obrade osobnih podataka</a:t>
            </a:r>
          </a:p>
        </p:txBody>
      </p:sp>
      <p:sp>
        <p:nvSpPr>
          <p:cNvPr id="3" name="Rezervirano mjesto sadržaja 2"/>
          <p:cNvSpPr>
            <a:spLocks noGrp="1"/>
          </p:cNvSpPr>
          <p:nvPr>
            <p:ph idx="1"/>
          </p:nvPr>
        </p:nvSpPr>
        <p:spPr/>
        <p:txBody>
          <a:bodyPr>
            <a:normAutofit fontScale="77500" lnSpcReduction="20000"/>
          </a:bodyPr>
          <a:lstStyle/>
          <a:p>
            <a:pPr fontAlgn="base"/>
            <a:r>
              <a:rPr lang="hr-HR" b="1" dirty="0"/>
              <a:t>zakonitost, poštenost i transparentnost obrade</a:t>
            </a:r>
            <a:r>
              <a:rPr lang="hr-HR" dirty="0"/>
              <a:t>: to znači da obrada treba biti u skladu s određenim pravnim temeljem, a načelima poštene i transparentne obrade zahtijeva se da je pojedinac informiran o postupku obrade i njegovim svrhama, te voditelj obrade je obvezan ispitaniku pružiti sve dodatne informacije neophodne za osiguravanje poštene i transparentne obrade uzimajući u obzir posebne okolnosti i kontekst obrade osobnih podataka, a osim toga ispitanik bi trebao biti informiran o postupku izrade profila i posljedicama takve izrade profila;</a:t>
            </a:r>
          </a:p>
          <a:p>
            <a:pPr fontAlgn="base"/>
            <a:r>
              <a:rPr lang="hr-HR" b="1" dirty="0"/>
              <a:t>ograničavanje svrhe</a:t>
            </a:r>
            <a:r>
              <a:rPr lang="hr-HR" dirty="0"/>
              <a:t>: to znači da podaci trebaju biti prikupljeni u posebne, izričite i zakonite svrhe te se dalje ne smiju obrađivati na način koji nije u skladu s tim svrhama; ali je moguća daljnja obrada u svrhe arhiviranja u javnom interesu, u svrhe znanstvenog ili povijesnog istraživanja ili u statističke svrhe;</a:t>
            </a:r>
          </a:p>
          <a:p>
            <a:pPr fontAlgn="base"/>
            <a:r>
              <a:rPr lang="hr-HR" b="1" dirty="0"/>
              <a:t>smanjenje količine podataka</a:t>
            </a:r>
            <a:r>
              <a:rPr lang="hr-HR" dirty="0"/>
              <a:t>: to znači da podaci moraju biti primjereni, relevantni i ograničeni na ono što je nužno u odnosu na svrhe u koje se obrađuju;</a:t>
            </a:r>
          </a:p>
          <a:p>
            <a:pPr fontAlgn="base"/>
            <a:endParaRPr lang="hr-HR" dirty="0"/>
          </a:p>
        </p:txBody>
      </p:sp>
    </p:spTree>
    <p:extLst>
      <p:ext uri="{BB962C8B-B14F-4D97-AF65-F5344CB8AC3E}">
        <p14:creationId xmlns:p14="http://schemas.microsoft.com/office/powerpoint/2010/main" val="371280164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Načela obrade osobnih podataka</a:t>
            </a:r>
          </a:p>
        </p:txBody>
      </p:sp>
      <p:sp>
        <p:nvSpPr>
          <p:cNvPr id="3" name="Rezervirano mjesto sadržaja 2"/>
          <p:cNvSpPr>
            <a:spLocks noGrp="1"/>
          </p:cNvSpPr>
          <p:nvPr>
            <p:ph idx="1"/>
          </p:nvPr>
        </p:nvSpPr>
        <p:spPr/>
        <p:txBody>
          <a:bodyPr>
            <a:normAutofit fontScale="70000" lnSpcReduction="20000"/>
          </a:bodyPr>
          <a:lstStyle/>
          <a:p>
            <a:pPr fontAlgn="base"/>
            <a:r>
              <a:rPr lang="hr-HR" b="1" dirty="0"/>
              <a:t>točnost:</a:t>
            </a:r>
            <a:r>
              <a:rPr lang="hr-HR" dirty="0"/>
              <a:t> to znači da podaci moraju biti točni i prema potrebi ažurni; mora se poduzeti svaka razumna mjera radi osiguravanja da se osobni podaci koji nisu točni, uzimajući u obzir svrhe u koje se obrađuju, bez odlaganja izbrišu ili isprave; </a:t>
            </a:r>
          </a:p>
          <a:p>
            <a:pPr fontAlgn="base"/>
            <a:r>
              <a:rPr lang="hr-HR" b="1" dirty="0"/>
              <a:t>ograničenje pohrane:</a:t>
            </a:r>
            <a:r>
              <a:rPr lang="hr-HR" dirty="0"/>
              <a:t> to znači da podaci moraju biti čuvani u obliku koji omogućuje identifikaciju ispitanika samo onoliko dugo koliko je potrebno u svrhe radi kojih se osobni podaci obrađuju; na dulja razdoblja čuvanja su moguća samo ako će se osobni podaci obrađivati isključivo u svrhe arhiviranja u javnom interesu, u svrhe znanstvenog ili povijesnog istraživanja ili u statističke svrhe uz provedbu primjerenih mjera zaštite propisanih Uredbom;</a:t>
            </a:r>
          </a:p>
          <a:p>
            <a:pPr fontAlgn="base"/>
            <a:r>
              <a:rPr lang="hr-HR" b="1" dirty="0"/>
              <a:t>cjelovitost i povjerljivost</a:t>
            </a:r>
            <a:r>
              <a:rPr lang="hr-HR" dirty="0"/>
              <a:t>: to znači da podaci moraju biti obrađivani na način kojim se osigurava odgovarajuća razina sigurnosti, uključujući zaštitu od neovlaštene ili nezakonite obrade te od slučajnog gubitka, uništenja ili oštećenja;</a:t>
            </a:r>
          </a:p>
          <a:p>
            <a:pPr fontAlgn="base"/>
            <a:r>
              <a:rPr lang="hr-HR" b="1" dirty="0"/>
              <a:t>pouzdanost:</a:t>
            </a:r>
            <a:r>
              <a:rPr lang="hr-HR" dirty="0"/>
              <a:t> to znači da je voditelj/izvršitelj obrade </a:t>
            </a:r>
            <a:r>
              <a:rPr lang="hr-HR" b="1" u="sng" dirty="0"/>
              <a:t>odgovoran za poštovanje načela i da mora biti u mogućnosti dokazati usklađenost s odredbama Opće uredbe.</a:t>
            </a:r>
            <a:endParaRPr lang="hr-HR" dirty="0"/>
          </a:p>
          <a:p>
            <a:pPr fontAlgn="base"/>
            <a:endParaRPr lang="hr-HR" dirty="0"/>
          </a:p>
        </p:txBody>
      </p:sp>
    </p:spTree>
    <p:extLst>
      <p:ext uri="{BB962C8B-B14F-4D97-AF65-F5344CB8AC3E}">
        <p14:creationId xmlns:p14="http://schemas.microsoft.com/office/powerpoint/2010/main" val="1788717163"/>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pPr fontAlgn="base"/>
            <a:r>
              <a:rPr lang="hr-HR" sz="2400" b="1" dirty="0">
                <a:solidFill>
                  <a:srgbClr val="0070C0"/>
                </a:solidFill>
              </a:rPr>
              <a:t>Osnovni koraci koje je potrebno poduzeti za usklađivanje s odredbama Opće uredbe o zaštiti podataka</a:t>
            </a:r>
          </a:p>
        </p:txBody>
      </p:sp>
      <p:sp>
        <p:nvSpPr>
          <p:cNvPr id="3" name="Rezervirano mjesto sadržaja 2"/>
          <p:cNvSpPr>
            <a:spLocks noGrp="1"/>
          </p:cNvSpPr>
          <p:nvPr>
            <p:ph idx="1"/>
          </p:nvPr>
        </p:nvSpPr>
        <p:spPr/>
        <p:txBody>
          <a:bodyPr>
            <a:normAutofit fontScale="70000" lnSpcReduction="20000"/>
          </a:bodyPr>
          <a:lstStyle/>
          <a:p>
            <a:pPr fontAlgn="base"/>
            <a:r>
              <a:rPr lang="hr-HR" dirty="0"/>
              <a:t>Pružiti informaciju ispitanicima u svrhu ostvarivanja prava ispitanika (</a:t>
            </a:r>
            <a:r>
              <a:rPr lang="hr-HR" dirty="0" err="1">
                <a:hlinkClick r:id="rId2"/>
              </a:rPr>
              <a:t>čl</a:t>
            </a:r>
            <a:r>
              <a:rPr lang="hr-HR" dirty="0">
                <a:hlinkClick r:id="rId2"/>
              </a:rPr>
              <a:t> 12.-21.</a:t>
            </a:r>
            <a:r>
              <a:rPr lang="hr-HR" dirty="0"/>
              <a:t> Opće uredbe) i poštovanja načela </a:t>
            </a:r>
            <a:r>
              <a:rPr lang="hr-HR" dirty="0" err="1"/>
              <a:t>transparetnosti</a:t>
            </a:r>
            <a:r>
              <a:rPr lang="hr-HR" dirty="0"/>
              <a:t> i zakonite obrade (čl. 5 Opće Uredbe).</a:t>
            </a:r>
          </a:p>
          <a:p>
            <a:pPr fontAlgn="base"/>
            <a:r>
              <a:rPr lang="hr-HR" dirty="0"/>
              <a:t>Voditi evidenciju aktivnosti obrade (ako je primjenjivo) (čl. </a:t>
            </a:r>
            <a:r>
              <a:rPr lang="hr-HR" dirty="0">
                <a:hlinkClick r:id="rId3"/>
              </a:rPr>
              <a:t>30.</a:t>
            </a:r>
            <a:r>
              <a:rPr lang="hr-HR" dirty="0"/>
              <a:t> Opće uredbe)</a:t>
            </a:r>
          </a:p>
          <a:p>
            <a:pPr fontAlgn="base"/>
            <a:r>
              <a:rPr lang="hr-HR" dirty="0"/>
              <a:t>Uskladiti interne akte vezane uz radno-pravne odnose s odredbama opće uredbe o zaštiti podataka</a:t>
            </a:r>
          </a:p>
          <a:p>
            <a:pPr fontAlgn="base"/>
            <a:r>
              <a:rPr lang="hr-HR" dirty="0"/>
              <a:t>Izraditi i po potrebi ažurirati odgovarajuću dokumentaciju kojom možete dokazati usklađenost s odredbama opće uredbe-načelo pouzdanosti</a:t>
            </a:r>
          </a:p>
          <a:p>
            <a:pPr fontAlgn="base"/>
            <a:r>
              <a:rPr lang="hr-HR" dirty="0"/>
              <a:t>Provoditi odgovarajuće tehničke i organizacijske mjere zaštite osobnih podataka (čl. </a:t>
            </a:r>
            <a:r>
              <a:rPr lang="hr-HR" dirty="0">
                <a:hlinkClick r:id="rId4"/>
              </a:rPr>
              <a:t>25.</a:t>
            </a:r>
            <a:r>
              <a:rPr lang="hr-HR" dirty="0"/>
              <a:t> i </a:t>
            </a:r>
            <a:r>
              <a:rPr lang="hr-HR" dirty="0">
                <a:hlinkClick r:id="rId5"/>
              </a:rPr>
              <a:t>32.</a:t>
            </a:r>
            <a:r>
              <a:rPr lang="hr-HR" dirty="0"/>
              <a:t> Opće uredbe)</a:t>
            </a:r>
          </a:p>
          <a:p>
            <a:pPr fontAlgn="base"/>
            <a:r>
              <a:rPr lang="hr-HR" dirty="0"/>
              <a:t>Imenovati službenika za zaštitu podataka (ako je primjenjivo) (čl. </a:t>
            </a:r>
            <a:r>
              <a:rPr lang="hr-HR" dirty="0">
                <a:hlinkClick r:id="rId6"/>
              </a:rPr>
              <a:t>37.</a:t>
            </a:r>
            <a:r>
              <a:rPr lang="hr-HR" dirty="0"/>
              <a:t> Opće uredbe)</a:t>
            </a:r>
          </a:p>
          <a:p>
            <a:pPr fontAlgn="base"/>
            <a:r>
              <a:rPr lang="hr-HR" dirty="0"/>
              <a:t>Provesti procjenu učinka na zaštitu podataka (ako je primjenjivo) (čl. </a:t>
            </a:r>
            <a:r>
              <a:rPr lang="hr-HR" dirty="0">
                <a:hlinkClick r:id="rId7"/>
              </a:rPr>
              <a:t>35.</a:t>
            </a:r>
            <a:r>
              <a:rPr lang="hr-HR" dirty="0"/>
              <a:t> Opće uredbe)</a:t>
            </a:r>
          </a:p>
          <a:p>
            <a:pPr fontAlgn="base"/>
            <a:endParaRPr lang="hr-HR" dirty="0"/>
          </a:p>
        </p:txBody>
      </p:sp>
    </p:spTree>
    <p:extLst>
      <p:ext uri="{BB962C8B-B14F-4D97-AF65-F5344CB8AC3E}">
        <p14:creationId xmlns:p14="http://schemas.microsoft.com/office/powerpoint/2010/main" val="73058370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pPr fontAlgn="base"/>
            <a:r>
              <a:rPr lang="hr-HR" sz="3000" dirty="0"/>
              <a:t>Način informiranja ispitanika o obradi njegovih osobnih podataka</a:t>
            </a:r>
          </a:p>
        </p:txBody>
      </p:sp>
      <p:sp>
        <p:nvSpPr>
          <p:cNvPr id="3" name="Rezervirano mjesto sadržaja 2"/>
          <p:cNvSpPr>
            <a:spLocks noGrp="1"/>
          </p:cNvSpPr>
          <p:nvPr>
            <p:ph idx="1"/>
          </p:nvPr>
        </p:nvSpPr>
        <p:spPr/>
        <p:txBody>
          <a:bodyPr>
            <a:normAutofit lnSpcReduction="10000"/>
          </a:bodyPr>
          <a:lstStyle/>
          <a:p>
            <a:pPr fontAlgn="base"/>
            <a:r>
              <a:rPr lang="hr-HR" dirty="0"/>
              <a:t>Poštujući </a:t>
            </a:r>
            <a:r>
              <a:rPr lang="hr-HR" b="1" dirty="0"/>
              <a:t>načelo transparentnosti</a:t>
            </a:r>
            <a:r>
              <a:rPr lang="hr-HR" dirty="0"/>
              <a:t> dužni ste ispitaniku </a:t>
            </a:r>
            <a:r>
              <a:rPr lang="hr-HR" u="sng" dirty="0"/>
              <a:t>pružiti sve informacije o obradi njegovih osobnih podataka u sažetom, razumljivom i lako dostupnom obliku</a:t>
            </a:r>
            <a:r>
              <a:rPr lang="hr-HR" dirty="0"/>
              <a:t>, </a:t>
            </a:r>
            <a:r>
              <a:rPr lang="hr-HR" u="sng" dirty="0"/>
              <a:t>uz upotrebu jasnog i jednostavnog jezika </a:t>
            </a:r>
            <a:r>
              <a:rPr lang="hr-HR" dirty="0"/>
              <a:t>te ga upoznati sa njegovim pravima koja mu pripadaju sukladno Općoj uredbi a vezano za obradu njegovih osobnih podataka (pravo na informiranje, pravo na pristup osobnim podacima, pravo na ispravak i brisanje, pravo na ograničenje obrade, pravo na prenosivost, pravo na prigovor i pravo na prigovor u vezi automatiziranog pojedinačnog donošenja odluka). </a:t>
            </a:r>
          </a:p>
        </p:txBody>
      </p:sp>
    </p:spTree>
    <p:extLst>
      <p:ext uri="{BB962C8B-B14F-4D97-AF65-F5344CB8AC3E}">
        <p14:creationId xmlns:p14="http://schemas.microsoft.com/office/powerpoint/2010/main" val="2415882116"/>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Prigovor ispitanika na obradu osobnih podataka</a:t>
            </a:r>
          </a:p>
        </p:txBody>
      </p:sp>
      <p:sp>
        <p:nvSpPr>
          <p:cNvPr id="3" name="Rezervirano mjesto sadržaja 2"/>
          <p:cNvSpPr>
            <a:spLocks noGrp="1"/>
          </p:cNvSpPr>
          <p:nvPr>
            <p:ph idx="1"/>
          </p:nvPr>
        </p:nvSpPr>
        <p:spPr/>
        <p:txBody>
          <a:bodyPr>
            <a:normAutofit/>
          </a:bodyPr>
          <a:lstStyle/>
          <a:p>
            <a:pPr fontAlgn="base"/>
            <a:r>
              <a:rPr lang="hr-HR" dirty="0"/>
              <a:t>Ako Vam se obrati ispitanik s prigovorom ili zahtjevom za ostvarivanje svojih prava, dužni ste na njegov upit/zahtjev odgovoriti bez nepotrebnog odgađanja, a najkasnije u roku od 30 dana. Ako ne možete  udovoljiti zahtjevu ispitanika ili ne možete to učiniti u zakonski propisanom roku od 30 dana, morate navesti valjani razlog.</a:t>
            </a:r>
          </a:p>
        </p:txBody>
      </p:sp>
    </p:spTree>
    <p:extLst>
      <p:ext uri="{BB962C8B-B14F-4D97-AF65-F5344CB8AC3E}">
        <p14:creationId xmlns:p14="http://schemas.microsoft.com/office/powerpoint/2010/main" val="236520745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Izrada politike privatnosti</a:t>
            </a:r>
          </a:p>
        </p:txBody>
      </p:sp>
      <p:sp>
        <p:nvSpPr>
          <p:cNvPr id="3" name="Rezervirano mjesto sadržaja 2"/>
          <p:cNvSpPr>
            <a:spLocks noGrp="1"/>
          </p:cNvSpPr>
          <p:nvPr>
            <p:ph idx="1"/>
          </p:nvPr>
        </p:nvSpPr>
        <p:spPr/>
        <p:txBody>
          <a:bodyPr>
            <a:normAutofit fontScale="92500"/>
          </a:bodyPr>
          <a:lstStyle/>
          <a:p>
            <a:pPr fontAlgn="base"/>
            <a:r>
              <a:rPr lang="hr-HR" dirty="0"/>
              <a:t>U svrhu ostvarivanja zakonitosti i transparentnosti obrade osobnih podataka i pružanja informacija vezanih za obradu osobnih podataka a time i ostvarivanja  prava ispitanika, svako poduzeće (voditelj obrade osobnih podataka) koje u svome poslovanju obrađuje osobne podatke ispitanika (građanina/klijenta) je obvezno izraditi </a:t>
            </a:r>
            <a:r>
              <a:rPr lang="hr-HR" u="sng" dirty="0"/>
              <a:t>politiku privatnosti </a:t>
            </a:r>
            <a:r>
              <a:rPr lang="hr-HR" dirty="0"/>
              <a:t>koja bi trebala biti javno dostupna svim ispitanicima (npr. na mrežnim stranicama). </a:t>
            </a:r>
          </a:p>
          <a:p>
            <a:pPr fontAlgn="base"/>
            <a:r>
              <a:rPr lang="hr-HR" dirty="0"/>
              <a:t>Politika privatnosti mora biti napisana na jednostavan i lako razumljiv način.</a:t>
            </a:r>
          </a:p>
        </p:txBody>
      </p:sp>
    </p:spTree>
    <p:extLst>
      <p:ext uri="{BB962C8B-B14F-4D97-AF65-F5344CB8AC3E}">
        <p14:creationId xmlns:p14="http://schemas.microsoft.com/office/powerpoint/2010/main" val="42239875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Uvod</a:t>
            </a:r>
          </a:p>
        </p:txBody>
      </p:sp>
      <p:sp>
        <p:nvSpPr>
          <p:cNvPr id="6" name="Rezervirano mjesto sadržaja 5"/>
          <p:cNvSpPr>
            <a:spLocks noGrp="1"/>
          </p:cNvSpPr>
          <p:nvPr>
            <p:ph idx="1"/>
          </p:nvPr>
        </p:nvSpPr>
        <p:spPr>
          <a:xfrm>
            <a:off x="838200" y="1825625"/>
            <a:ext cx="9921239" cy="3635375"/>
          </a:xfrm>
        </p:spPr>
        <p:txBody>
          <a:bodyPr>
            <a:normAutofit/>
          </a:bodyPr>
          <a:lstStyle/>
          <a:p>
            <a:r>
              <a:rPr lang="hr-HR" b="1" dirty="0"/>
              <a:t>Cilj Opće uredbe o zaštiti podataka je </a:t>
            </a:r>
            <a:r>
              <a:rPr lang="hr-HR" b="1" u="sng" dirty="0"/>
              <a:t>zaštititi osobne podatke fizičkih osoba, pružiti kontrolu građanima nad njihovim osobnim podacima </a:t>
            </a:r>
            <a:r>
              <a:rPr lang="hr-HR" b="1" dirty="0"/>
              <a:t>te stvoriti visoku i ujednačenu razinu zaštite osobnih podataka u Europskoj uniji.</a:t>
            </a:r>
            <a:endParaRPr lang="hr-HR" dirty="0"/>
          </a:p>
        </p:txBody>
      </p:sp>
    </p:spTree>
    <p:extLst>
      <p:ext uri="{BB962C8B-B14F-4D97-AF65-F5344CB8AC3E}">
        <p14:creationId xmlns:p14="http://schemas.microsoft.com/office/powerpoint/2010/main" val="1750646000"/>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Kolačići - </a:t>
            </a:r>
            <a:r>
              <a:rPr lang="hr-HR" sz="3000" dirty="0" err="1"/>
              <a:t>cookies</a:t>
            </a:r>
            <a:endParaRPr lang="hr-HR" sz="3000" dirty="0"/>
          </a:p>
        </p:txBody>
      </p:sp>
      <p:sp>
        <p:nvSpPr>
          <p:cNvPr id="3" name="Rezervirano mjesto sadržaja 2"/>
          <p:cNvSpPr>
            <a:spLocks noGrp="1"/>
          </p:cNvSpPr>
          <p:nvPr>
            <p:ph idx="1"/>
          </p:nvPr>
        </p:nvSpPr>
        <p:spPr/>
        <p:txBody>
          <a:bodyPr>
            <a:normAutofit lnSpcReduction="10000"/>
          </a:bodyPr>
          <a:lstStyle/>
          <a:p>
            <a:pPr fontAlgn="base"/>
            <a:r>
              <a:rPr lang="hr-HR" b="1" dirty="0"/>
              <a:t>Kolačići (</a:t>
            </a:r>
            <a:r>
              <a:rPr lang="hr-HR" b="1" dirty="0" err="1"/>
              <a:t>cookies</a:t>
            </a:r>
            <a:r>
              <a:rPr lang="hr-HR" b="1" dirty="0"/>
              <a:t>) </a:t>
            </a:r>
            <a:r>
              <a:rPr lang="hr-HR" dirty="0"/>
              <a:t>su male datoteke koje Internet preglednik (</a:t>
            </a:r>
            <a:r>
              <a:rPr lang="hr-HR" dirty="0" err="1"/>
              <a:t>eng</a:t>
            </a:r>
            <a:r>
              <a:rPr lang="hr-HR" dirty="0"/>
              <a:t>. web browser) pohranjuje na računalo, mobilni uređaj ili neki drugi uređaj kojim je korisnik posjetio neko Internet mjesto</a:t>
            </a:r>
          </a:p>
          <a:p>
            <a:pPr marL="0" indent="0" fontAlgn="base">
              <a:buNone/>
            </a:pPr>
            <a:endParaRPr lang="hr-HR" dirty="0"/>
          </a:p>
          <a:p>
            <a:pPr fontAlgn="base"/>
            <a:r>
              <a:rPr lang="hr-HR" dirty="0"/>
              <a:t>Ako u svom poslovanju koristite internetsku stranicu, dužni ste u politici privatnosti navesti informacije o obradi osobnih podataka putem kolačića i na stranicu implementirati obavijest o kolačićima kako bi posjetitelji Vaše stranice imali mogućnost odbiti ili prihvatiti kolačiće</a:t>
            </a:r>
          </a:p>
          <a:p>
            <a:pPr fontAlgn="base"/>
            <a:endParaRPr lang="hr-HR" dirty="0"/>
          </a:p>
        </p:txBody>
      </p:sp>
    </p:spTree>
    <p:extLst>
      <p:ext uri="{BB962C8B-B14F-4D97-AF65-F5344CB8AC3E}">
        <p14:creationId xmlns:p14="http://schemas.microsoft.com/office/powerpoint/2010/main" val="192270874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Usklađivanje internih akata vezanih uz radno-pravne odnose</a:t>
            </a:r>
          </a:p>
        </p:txBody>
      </p:sp>
      <p:sp>
        <p:nvSpPr>
          <p:cNvPr id="3" name="Rezervirano mjesto sadržaja 2"/>
          <p:cNvSpPr>
            <a:spLocks noGrp="1"/>
          </p:cNvSpPr>
          <p:nvPr>
            <p:ph idx="1"/>
          </p:nvPr>
        </p:nvSpPr>
        <p:spPr/>
        <p:txBody>
          <a:bodyPr>
            <a:normAutofit/>
          </a:bodyPr>
          <a:lstStyle/>
          <a:p>
            <a:pPr fontAlgn="base"/>
            <a:r>
              <a:rPr lang="hr-HR" dirty="0"/>
              <a:t>Potrebno je uskladiti interne </a:t>
            </a:r>
            <a:r>
              <a:rPr lang="hr-HR" b="1" dirty="0"/>
              <a:t>akte vezane uz radno-pravne odnose, odnosno uskladiti/odredbe internih akata koje se odnose na zaštitu osobnih podataka</a:t>
            </a:r>
            <a:r>
              <a:rPr lang="hr-HR" dirty="0"/>
              <a:t> u kojima će na sveobuhvatan i jasan način biti ugrađene informacije koje je voditelj obrade u trenutku prikupljanja osobnih podataka obvezan ispitaniku pružiti (standardi iz čl. </a:t>
            </a:r>
            <a:r>
              <a:rPr lang="hr-HR" dirty="0">
                <a:hlinkClick r:id="rId2"/>
              </a:rPr>
              <a:t>13. i 14</a:t>
            </a:r>
            <a:r>
              <a:rPr lang="hr-HR" dirty="0"/>
              <a:t>. Opće uredbe).</a:t>
            </a:r>
          </a:p>
        </p:txBody>
      </p:sp>
    </p:spTree>
    <p:extLst>
      <p:ext uri="{BB962C8B-B14F-4D97-AF65-F5344CB8AC3E}">
        <p14:creationId xmlns:p14="http://schemas.microsoft.com/office/powerpoint/2010/main" val="350676478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Dokumentacija kojom se dokazuje usklađenost s Općom uredbom </a:t>
            </a:r>
          </a:p>
        </p:txBody>
      </p:sp>
      <p:sp>
        <p:nvSpPr>
          <p:cNvPr id="3" name="Rezervirano mjesto sadržaja 2"/>
          <p:cNvSpPr>
            <a:spLocks noGrp="1"/>
          </p:cNvSpPr>
          <p:nvPr>
            <p:ph idx="1"/>
          </p:nvPr>
        </p:nvSpPr>
        <p:spPr/>
        <p:txBody>
          <a:bodyPr>
            <a:normAutofit fontScale="85000" lnSpcReduction="10000"/>
          </a:bodyPr>
          <a:lstStyle/>
          <a:p>
            <a:pPr fontAlgn="base"/>
            <a:r>
              <a:rPr lang="hr-HR" dirty="0"/>
              <a:t>Dokument iz kojeg je vidljivo da je fizička osoba ovlaštena od strane društva za zastupanje istog pred nadzornim tijelom (primjerice: punomoć za zastupanje ili punomoć odvjetnika ,</a:t>
            </a:r>
            <a:r>
              <a:rPr lang="hr-HR" dirty="0">
                <a:solidFill>
                  <a:srgbClr val="0070C0"/>
                </a:solidFill>
              </a:rPr>
              <a:t>Odluka o imenovanju službenika</a:t>
            </a:r>
            <a:r>
              <a:rPr lang="hr-HR" dirty="0"/>
              <a:t>)</a:t>
            </a:r>
          </a:p>
          <a:p>
            <a:pPr fontAlgn="base"/>
            <a:r>
              <a:rPr lang="hr-HR" dirty="0"/>
              <a:t>Interni akti kojima je regulirana zaštita osobnih podataka (primjerice: </a:t>
            </a:r>
            <a:r>
              <a:rPr lang="hr-HR" dirty="0">
                <a:solidFill>
                  <a:srgbClr val="0070C0"/>
                </a:solidFill>
              </a:rPr>
              <a:t>Pravilnik o zaštiti osobnih podataka</a:t>
            </a:r>
            <a:r>
              <a:rPr lang="hr-HR" dirty="0"/>
              <a:t>, Politika privatnosti, Obavijest/informacije koje se pružaju ispitanicima o njihovim pravima)</a:t>
            </a:r>
          </a:p>
          <a:p>
            <a:pPr fontAlgn="base"/>
            <a:r>
              <a:rPr lang="hr-HR" dirty="0"/>
              <a:t>Akti iz kojih su vidljive ovlasti zaposlenika ili vanjskih suradnika (primjerice: </a:t>
            </a:r>
            <a:r>
              <a:rPr lang="hr-HR" dirty="0">
                <a:solidFill>
                  <a:srgbClr val="0070C0"/>
                </a:solidFill>
              </a:rPr>
              <a:t>Ugovor u radu</a:t>
            </a:r>
            <a:r>
              <a:rPr lang="hr-HR" dirty="0"/>
              <a:t>, ako je primjenjivo ili drugi akt koji propisuje razine ovlasti kao npr. Pravilnik o ovlaštenjima)</a:t>
            </a:r>
          </a:p>
          <a:p>
            <a:pPr fontAlgn="base"/>
            <a:r>
              <a:rPr lang="hr-HR" dirty="0">
                <a:solidFill>
                  <a:srgbClr val="0070C0"/>
                </a:solidFill>
              </a:rPr>
              <a:t>Izjave o povjerljivosti</a:t>
            </a:r>
          </a:p>
        </p:txBody>
      </p:sp>
    </p:spTree>
    <p:extLst>
      <p:ext uri="{BB962C8B-B14F-4D97-AF65-F5344CB8AC3E}">
        <p14:creationId xmlns:p14="http://schemas.microsoft.com/office/powerpoint/2010/main" val="1776850331"/>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160821"/>
            <a:ext cx="9759043" cy="560526"/>
          </a:xfrm>
        </p:spPr>
        <p:txBody>
          <a:bodyPr>
            <a:noAutofit/>
          </a:bodyPr>
          <a:lstStyle/>
          <a:p>
            <a:pPr fontAlgn="base"/>
            <a:r>
              <a:rPr lang="hr-HR" sz="3000" dirty="0"/>
              <a:t>Dokumentacija kojom se dokazuje usklađenost s Općom uredbom </a:t>
            </a:r>
          </a:p>
        </p:txBody>
      </p:sp>
      <p:sp>
        <p:nvSpPr>
          <p:cNvPr id="3" name="Rezervirano mjesto sadržaja 2"/>
          <p:cNvSpPr>
            <a:spLocks noGrp="1"/>
          </p:cNvSpPr>
          <p:nvPr>
            <p:ph idx="1"/>
          </p:nvPr>
        </p:nvSpPr>
        <p:spPr/>
        <p:txBody>
          <a:bodyPr>
            <a:normAutofit fontScale="85000" lnSpcReduction="20000"/>
          </a:bodyPr>
          <a:lstStyle/>
          <a:p>
            <a:pPr fontAlgn="base"/>
            <a:r>
              <a:rPr lang="hr-HR" dirty="0"/>
              <a:t>Evidencije aktivnosti obrade</a:t>
            </a:r>
          </a:p>
          <a:p>
            <a:pPr fontAlgn="base"/>
            <a:r>
              <a:rPr lang="hr-HR" dirty="0"/>
              <a:t>Dokumentacija odnosna na predmetni slučaj i ispitanika/e, odnosno na koji način su prikupljeni određeni podaci, temeljem koje pravne osnove i u koju točno svrhu ( primjerice: korespondencija između društva i ispitanika, dokument iz kojeg je vidljiva zakonitost obrade između dvije ili više strana, preslike osobnih dokumenata ukoliko su prikupljeni, dokumentacija odnosna na </a:t>
            </a:r>
            <a:r>
              <a:rPr lang="hr-HR" dirty="0" err="1"/>
              <a:t>videonadzorni</a:t>
            </a:r>
            <a:r>
              <a:rPr lang="hr-HR" dirty="0"/>
              <a:t> sustav (ako je isti predmet nadzora) te uvid u videozapise, logove i sl., također je potrebno omogućiti uvid u baze podataka i dr.)</a:t>
            </a:r>
          </a:p>
          <a:p>
            <a:pPr fontAlgn="base"/>
            <a:r>
              <a:rPr lang="hr-HR" dirty="0"/>
              <a:t>Ugovor sa Izvršiteljem obrade</a:t>
            </a:r>
          </a:p>
          <a:p>
            <a:pPr fontAlgn="base"/>
            <a:r>
              <a:rPr lang="hr-HR" dirty="0"/>
              <a:t>Dokumentacija odnosna na mjere zaštite (organizacijske i tehničke)</a:t>
            </a:r>
          </a:p>
        </p:txBody>
      </p:sp>
    </p:spTree>
    <p:extLst>
      <p:ext uri="{BB962C8B-B14F-4D97-AF65-F5344CB8AC3E}">
        <p14:creationId xmlns:p14="http://schemas.microsoft.com/office/powerpoint/2010/main" val="73757294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Evidencija aktivnosti obrade</a:t>
            </a:r>
          </a:p>
        </p:txBody>
      </p:sp>
      <p:sp>
        <p:nvSpPr>
          <p:cNvPr id="3" name="Rezervirano mjesto sadržaja 2"/>
          <p:cNvSpPr>
            <a:spLocks noGrp="1"/>
          </p:cNvSpPr>
          <p:nvPr>
            <p:ph idx="1"/>
          </p:nvPr>
        </p:nvSpPr>
        <p:spPr/>
        <p:txBody>
          <a:bodyPr>
            <a:normAutofit fontScale="85000" lnSpcReduction="20000"/>
          </a:bodyPr>
          <a:lstStyle/>
          <a:p>
            <a:pPr fontAlgn="base"/>
            <a:r>
              <a:rPr lang="hr-HR" dirty="0"/>
              <a:t>Evidencija aktivnosti obrade je obrazac koji služi kao dokaz da je obrada osobnih podataka zakonita. Ista mora sadržavati informacije iz članka 30. Opće uredbe o zaštiti podataka te mora biti u pisanom obliku, uključujući elektronički oblik. Podaci sadržani u evidenciji obrade trebali bi biti na odgovarajući način zaštićeni (primjerice: centralizirana baza zapisa, uvođenje mjera autorizacije i kontrole pristupa).</a:t>
            </a:r>
          </a:p>
          <a:p>
            <a:pPr fontAlgn="base"/>
            <a:r>
              <a:rPr lang="hr-HR" dirty="0"/>
              <a:t>Svaki voditelj obrade i predstavnik voditelja obrade, ako je primjenjivo, </a:t>
            </a:r>
            <a:r>
              <a:rPr lang="hr-HR" b="1" dirty="0"/>
              <a:t>vodi evidenciju aktivnosti obrade za koju je  odgovoran</a:t>
            </a:r>
            <a:r>
              <a:rPr lang="hr-HR" dirty="0"/>
              <a:t> radi dokazivanja sukladnosti obrade sa Općom uredbom o zaštiti podataka, dok</a:t>
            </a:r>
            <a:r>
              <a:rPr lang="hr-HR" b="1" dirty="0"/>
              <a:t> svaki izvršitelj obrade i predstavnik izvršitelja obrade, ako je primjenjivo, vodi evidenciju svih kategorija aktivnosti obrade</a:t>
            </a:r>
            <a:r>
              <a:rPr lang="hr-HR" dirty="0"/>
              <a:t> koje se obavljaju za voditelja obrade.</a:t>
            </a:r>
          </a:p>
          <a:p>
            <a:endParaRPr lang="hr-HR" dirty="0"/>
          </a:p>
        </p:txBody>
      </p:sp>
    </p:spTree>
    <p:extLst>
      <p:ext uri="{BB962C8B-B14F-4D97-AF65-F5344CB8AC3E}">
        <p14:creationId xmlns:p14="http://schemas.microsoft.com/office/powerpoint/2010/main" val="2099220809"/>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Evidencija aktivnosti obrade</a:t>
            </a:r>
          </a:p>
        </p:txBody>
      </p:sp>
      <p:sp>
        <p:nvSpPr>
          <p:cNvPr id="3" name="Rezervirano mjesto sadržaja 2"/>
          <p:cNvSpPr>
            <a:spLocks noGrp="1"/>
          </p:cNvSpPr>
          <p:nvPr>
            <p:ph idx="1"/>
          </p:nvPr>
        </p:nvSpPr>
        <p:spPr/>
        <p:txBody>
          <a:bodyPr>
            <a:normAutofit fontScale="92500" lnSpcReduction="10000"/>
          </a:bodyPr>
          <a:lstStyle/>
          <a:p>
            <a:r>
              <a:rPr lang="hr-HR" b="1" dirty="0"/>
              <a:t>Preporuka je da se vodi evidenciju aktivnosti obrade čak i ako po Općoj uredbi nema obveze istu voditi jer je Evidencija aktivnosti obrade jedan od dokumenta kojim možete dokazati usklađenost s Općom uredbom!</a:t>
            </a:r>
          </a:p>
          <a:p>
            <a:r>
              <a:rPr lang="hr-HR" b="1" i="1" dirty="0"/>
              <a:t>Voditelji obrade prema Općoj uredbi o zaštiti podataka nemaju obvezu dostave navedenih  evidencija obrade osobnih podataka Agenciji za zaštitu osobnih podataka (već evidencije aktivnosti obrade vode kod sebe u pisanom obliku, uključujući elektronički oblik te su istu dužni dati na uvid na zahtjev nadzornog tijela (Agenciji za zaštitu osobnih podataka)</a:t>
            </a:r>
            <a:endParaRPr lang="hr-HR" dirty="0"/>
          </a:p>
        </p:txBody>
      </p:sp>
    </p:spTree>
    <p:extLst>
      <p:ext uri="{BB962C8B-B14F-4D97-AF65-F5344CB8AC3E}">
        <p14:creationId xmlns:p14="http://schemas.microsoft.com/office/powerpoint/2010/main" val="3683658239"/>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Evidencija aktivnosti obrade</a:t>
            </a:r>
          </a:p>
        </p:txBody>
      </p:sp>
      <p:sp>
        <p:nvSpPr>
          <p:cNvPr id="3" name="Rezervirano mjesto sadržaja 2"/>
          <p:cNvSpPr>
            <a:spLocks noGrp="1"/>
          </p:cNvSpPr>
          <p:nvPr>
            <p:ph idx="1"/>
          </p:nvPr>
        </p:nvSpPr>
        <p:spPr/>
        <p:txBody>
          <a:bodyPr>
            <a:normAutofit fontScale="77500" lnSpcReduction="20000"/>
          </a:bodyPr>
          <a:lstStyle/>
          <a:p>
            <a:pPr fontAlgn="base"/>
            <a:r>
              <a:rPr lang="hr-HR" b="1" u="sng" dirty="0"/>
              <a:t>Neovisno o broju zaposlenika, bilo da ste voditelj obrade ili izvršitelj obrade, DUŽNI ste voditi evidenciju obrade ukoliko je ispunjen jedan od sljedećih uvjeta:</a:t>
            </a:r>
            <a:endParaRPr lang="hr-HR" dirty="0"/>
          </a:p>
          <a:p>
            <a:pPr lvl="1" fontAlgn="base"/>
            <a:r>
              <a:rPr lang="hr-HR" dirty="0"/>
              <a:t>ako će obrada vjerojatno prouzročiti visoki rizik za prava i slobode ispitanika (</a:t>
            </a:r>
            <a:r>
              <a:rPr lang="hr-HR" b="1" dirty="0"/>
              <a:t>primjerice: uvođenje novih tehnologija kao što su biometrijski čitači, prepoznavanje lica, IT servisa koji obrađuju osobne podatke</a:t>
            </a:r>
            <a:r>
              <a:rPr lang="hr-HR" dirty="0"/>
              <a:t>),</a:t>
            </a:r>
          </a:p>
          <a:p>
            <a:pPr lvl="1" fontAlgn="base"/>
            <a:r>
              <a:rPr lang="hr-HR" dirty="0"/>
              <a:t>ako obrada nije povremena, odnosno ako je obrada stalna (</a:t>
            </a:r>
            <a:r>
              <a:rPr lang="hr-HR" b="1" dirty="0"/>
              <a:t>primjerice: obrada osobnih podataka zaposlenika u svrhu isplate plaća od strane poslodavca</a:t>
            </a:r>
            <a:r>
              <a:rPr lang="hr-HR" dirty="0"/>
              <a:t>),</a:t>
            </a:r>
          </a:p>
          <a:p>
            <a:pPr lvl="1" fontAlgn="base"/>
            <a:r>
              <a:rPr lang="hr-HR" dirty="0"/>
              <a:t>ako obrada uključuje posebne kategorije podataka (</a:t>
            </a:r>
            <a:r>
              <a:rPr lang="hr-HR" b="1" dirty="0"/>
              <a:t>primjerice: zdravstveni podaci, biometrijski podaci, genetski podaci)</a:t>
            </a:r>
            <a:r>
              <a:rPr lang="hr-HR" dirty="0"/>
              <a:t>,</a:t>
            </a:r>
          </a:p>
          <a:p>
            <a:pPr lvl="1" fontAlgn="base"/>
            <a:r>
              <a:rPr lang="hr-HR" dirty="0"/>
              <a:t>ako obrada uključuje </a:t>
            </a:r>
            <a:r>
              <a:rPr lang="hr-HR" b="1" dirty="0"/>
              <a:t>osobne podatke u vezi s kaznenim osudama i kažnjivim djelima</a:t>
            </a:r>
            <a:endParaRPr lang="hr-HR" dirty="0"/>
          </a:p>
          <a:p>
            <a:pPr fontAlgn="base"/>
            <a:r>
              <a:rPr lang="hr-HR" b="1" u="sng" dirty="0"/>
              <a:t>Navedena obveza ne odnosi se na voditelja obrade/izvršitelja obrade ako ima manje  od 250 zaposlenika  te ako nije primjenjiv niti jedan od naprijed navedenih uvjeta.</a:t>
            </a:r>
            <a:endParaRPr lang="hr-HR" dirty="0"/>
          </a:p>
          <a:p>
            <a:endParaRPr lang="hr-HR" dirty="0"/>
          </a:p>
        </p:txBody>
      </p:sp>
    </p:spTree>
    <p:extLst>
      <p:ext uri="{BB962C8B-B14F-4D97-AF65-F5344CB8AC3E}">
        <p14:creationId xmlns:p14="http://schemas.microsoft.com/office/powerpoint/2010/main" val="355669717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Organizacijske mjere zaštite osobnih podataka</a:t>
            </a:r>
          </a:p>
        </p:txBody>
      </p:sp>
      <p:sp>
        <p:nvSpPr>
          <p:cNvPr id="3" name="Rezervirano mjesto sadržaja 2"/>
          <p:cNvSpPr>
            <a:spLocks noGrp="1"/>
          </p:cNvSpPr>
          <p:nvPr>
            <p:ph idx="1"/>
          </p:nvPr>
        </p:nvSpPr>
        <p:spPr/>
        <p:txBody>
          <a:bodyPr/>
          <a:lstStyle/>
          <a:p>
            <a:r>
              <a:rPr lang="hr-HR" b="1" dirty="0"/>
              <a:t>Organizacijske mjere zaštite</a:t>
            </a:r>
            <a:r>
              <a:rPr lang="hr-HR" dirty="0"/>
              <a:t> se odnose </a:t>
            </a:r>
            <a:r>
              <a:rPr lang="hr-HR" b="1" dirty="0"/>
              <a:t>na interne akte odnosno dokumente </a:t>
            </a:r>
            <a:r>
              <a:rPr lang="hr-HR" dirty="0"/>
              <a:t>kojima se propisuju mjere, odnosno uređuje područje zaštite osobnih podataka koje obrađujete kao npr.:</a:t>
            </a:r>
          </a:p>
          <a:p>
            <a:pPr lvl="1"/>
            <a:r>
              <a:rPr lang="hr-HR" dirty="0"/>
              <a:t>Pravilnik o informacijskoj sigurnosti</a:t>
            </a:r>
          </a:p>
          <a:p>
            <a:pPr lvl="1"/>
            <a:r>
              <a:rPr lang="hr-HR" dirty="0"/>
              <a:t>Pravilnik kojim se određuje obrada osobnih podataka</a:t>
            </a:r>
          </a:p>
          <a:p>
            <a:pPr lvl="1"/>
            <a:r>
              <a:rPr lang="hr-HR" dirty="0"/>
              <a:t>Ugovorne klauzule unutar ugovora o radu</a:t>
            </a:r>
          </a:p>
          <a:p>
            <a:pPr lvl="1"/>
            <a:r>
              <a:rPr lang="hr-HR" dirty="0"/>
              <a:t>Ugovorne klauzule unutar ugovora o poslovnoj suradnji</a:t>
            </a:r>
          </a:p>
          <a:p>
            <a:pPr lvl="1"/>
            <a:r>
              <a:rPr lang="hr-HR" dirty="0"/>
              <a:t>Izjava o povjerljivosti</a:t>
            </a:r>
          </a:p>
        </p:txBody>
      </p:sp>
    </p:spTree>
    <p:extLst>
      <p:ext uri="{BB962C8B-B14F-4D97-AF65-F5344CB8AC3E}">
        <p14:creationId xmlns:p14="http://schemas.microsoft.com/office/powerpoint/2010/main" val="1113689641"/>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Tehničke mjere zaštite osobnih podataka</a:t>
            </a:r>
          </a:p>
        </p:txBody>
      </p:sp>
      <p:sp>
        <p:nvSpPr>
          <p:cNvPr id="3" name="Rezervirano mjesto sadržaja 2"/>
          <p:cNvSpPr>
            <a:spLocks noGrp="1"/>
          </p:cNvSpPr>
          <p:nvPr>
            <p:ph idx="1"/>
          </p:nvPr>
        </p:nvSpPr>
        <p:spPr/>
        <p:txBody>
          <a:bodyPr>
            <a:normAutofit fontScale="85000" lnSpcReduction="20000"/>
          </a:bodyPr>
          <a:lstStyle/>
          <a:p>
            <a:r>
              <a:rPr lang="hr-HR" dirty="0"/>
              <a:t>odnose se na zaštitne mjere koje postavljate na opremu/sredstva, odnosno prostor/prostorije koji se koriste unutar poslovnog subjekta za redovno obavljanje poslovanja</a:t>
            </a:r>
          </a:p>
          <a:p>
            <a:pPr marL="0" indent="0">
              <a:buNone/>
            </a:pPr>
            <a:r>
              <a:rPr lang="hr-HR" dirty="0"/>
              <a:t>Mjere tehničke zaštite su: </a:t>
            </a:r>
          </a:p>
          <a:p>
            <a:pPr lvl="1" fontAlgn="base"/>
            <a:r>
              <a:rPr lang="hr-HR" dirty="0"/>
              <a:t>Postavljanje </a:t>
            </a:r>
            <a:r>
              <a:rPr lang="hr-HR" b="1" dirty="0"/>
              <a:t>lozinki i</a:t>
            </a:r>
            <a:r>
              <a:rPr lang="hr-HR" dirty="0"/>
              <a:t> </a:t>
            </a:r>
            <a:r>
              <a:rPr lang="hr-HR" b="1" dirty="0"/>
              <a:t>prava pristupa </a:t>
            </a:r>
            <a:r>
              <a:rPr lang="hr-HR" dirty="0"/>
              <a:t>podacima, programima i opremi. Njima mogu pristupati samo ovlašteni zaposlenici s poslovnom opremom, dok neovlaštenim zaposlenicima i privatnoj opremi ne bi trebao biti dopušten pristup.</a:t>
            </a:r>
          </a:p>
          <a:p>
            <a:pPr lvl="1" fontAlgn="base"/>
            <a:r>
              <a:rPr lang="hr-HR" dirty="0"/>
              <a:t>Redovna </a:t>
            </a:r>
            <a:r>
              <a:rPr lang="hr-HR" b="1" dirty="0"/>
              <a:t>nadogradnja operativnog sustava i računalnih programa</a:t>
            </a:r>
            <a:endParaRPr lang="hr-HR" dirty="0"/>
          </a:p>
          <a:p>
            <a:pPr lvl="1" fontAlgn="base"/>
            <a:r>
              <a:rPr lang="hr-HR" dirty="0"/>
              <a:t>Postavljanje </a:t>
            </a:r>
            <a:r>
              <a:rPr lang="hr-HR" b="1" dirty="0"/>
              <a:t>antivirusnog programa </a:t>
            </a:r>
            <a:r>
              <a:rPr lang="hr-HR" dirty="0"/>
              <a:t>na uređaje</a:t>
            </a:r>
          </a:p>
          <a:p>
            <a:pPr lvl="1" fontAlgn="base"/>
            <a:r>
              <a:rPr lang="hr-HR" dirty="0"/>
              <a:t>Sigurnosne kopije podataka (</a:t>
            </a:r>
            <a:r>
              <a:rPr lang="hr-HR" b="1" dirty="0"/>
              <a:t>Backup</a:t>
            </a:r>
            <a:r>
              <a:rPr lang="hr-HR" dirty="0"/>
              <a:t>)</a:t>
            </a:r>
          </a:p>
          <a:p>
            <a:pPr lvl="1" fontAlgn="base"/>
            <a:r>
              <a:rPr lang="hr-HR" dirty="0"/>
              <a:t>Postavljanje </a:t>
            </a:r>
            <a:r>
              <a:rPr lang="hr-HR" dirty="0" err="1"/>
              <a:t>vatrozida</a:t>
            </a:r>
            <a:r>
              <a:rPr lang="hr-HR" dirty="0"/>
              <a:t> (</a:t>
            </a:r>
            <a:r>
              <a:rPr lang="hr-HR" b="1" dirty="0" err="1"/>
              <a:t>firewalla</a:t>
            </a:r>
            <a:r>
              <a:rPr lang="hr-HR" dirty="0"/>
              <a:t>)</a:t>
            </a:r>
          </a:p>
          <a:p>
            <a:pPr lvl="1" fontAlgn="base"/>
            <a:r>
              <a:rPr lang="hr-HR" dirty="0"/>
              <a:t>Zaštita pristupa </a:t>
            </a:r>
            <a:r>
              <a:rPr lang="hr-HR" b="1" dirty="0"/>
              <a:t>mrežnoj infrastrukturi</a:t>
            </a:r>
            <a:endParaRPr lang="hr-HR" dirty="0"/>
          </a:p>
          <a:p>
            <a:pPr marL="0" indent="0">
              <a:buNone/>
            </a:pPr>
            <a:endParaRPr lang="hr-HR" dirty="0"/>
          </a:p>
        </p:txBody>
      </p:sp>
    </p:spTree>
    <p:extLst>
      <p:ext uri="{BB962C8B-B14F-4D97-AF65-F5344CB8AC3E}">
        <p14:creationId xmlns:p14="http://schemas.microsoft.com/office/powerpoint/2010/main" val="3609836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Tehničke mjere zaštite osobnih podataka</a:t>
            </a:r>
          </a:p>
        </p:txBody>
      </p:sp>
      <p:sp>
        <p:nvSpPr>
          <p:cNvPr id="3" name="Rezervirano mjesto sadržaja 2"/>
          <p:cNvSpPr>
            <a:spLocks noGrp="1"/>
          </p:cNvSpPr>
          <p:nvPr>
            <p:ph idx="1"/>
          </p:nvPr>
        </p:nvSpPr>
        <p:spPr/>
        <p:txBody>
          <a:bodyPr>
            <a:normAutofit fontScale="92500"/>
          </a:bodyPr>
          <a:lstStyle/>
          <a:p>
            <a:pPr marL="0" indent="0">
              <a:buNone/>
            </a:pPr>
            <a:r>
              <a:rPr lang="hr-HR" dirty="0"/>
              <a:t>Mjere tehničke zaštite su: </a:t>
            </a:r>
          </a:p>
          <a:p>
            <a:pPr lvl="1" fontAlgn="base"/>
            <a:r>
              <a:rPr lang="hr-HR" b="1" dirty="0"/>
              <a:t>Kriptiranje podataka i prijenosnih uređaja </a:t>
            </a:r>
            <a:r>
              <a:rPr lang="hr-HR" dirty="0"/>
              <a:t> na način da se u programima i bazama podataka osobni podaci </a:t>
            </a:r>
            <a:r>
              <a:rPr lang="hr-HR" dirty="0" err="1"/>
              <a:t>pseudonimiziraju</a:t>
            </a:r>
            <a:r>
              <a:rPr lang="hr-HR" dirty="0"/>
              <a:t>, a prostor za pohranu na prijenosnim uređajima kriptira</a:t>
            </a:r>
          </a:p>
          <a:p>
            <a:pPr lvl="1" fontAlgn="base"/>
            <a:r>
              <a:rPr lang="hr-HR" dirty="0"/>
              <a:t> </a:t>
            </a:r>
            <a:r>
              <a:rPr lang="hr-HR" b="1" dirty="0"/>
              <a:t>Zaštita podataka pohranjenih u papirnatom obliku</a:t>
            </a:r>
          </a:p>
          <a:p>
            <a:pPr lvl="1" fontAlgn="base"/>
            <a:r>
              <a:rPr lang="hr-HR" b="1" dirty="0"/>
              <a:t> Fizička zaštita od nedozvoljenog pristupa</a:t>
            </a:r>
          </a:p>
          <a:p>
            <a:pPr lvl="1" fontAlgn="base"/>
            <a:r>
              <a:rPr lang="hr-HR" b="1" dirty="0"/>
              <a:t> Zaštita Internet usmjerivača (</a:t>
            </a:r>
            <a:r>
              <a:rPr lang="hr-HR" b="1" dirty="0" err="1"/>
              <a:t>eng</a:t>
            </a:r>
            <a:r>
              <a:rPr lang="hr-HR" b="1" dirty="0"/>
              <a:t>. Internet </a:t>
            </a:r>
            <a:r>
              <a:rPr lang="hr-HR" b="1" dirty="0" err="1"/>
              <a:t>Router</a:t>
            </a:r>
            <a:r>
              <a:rPr lang="hr-HR" b="1" dirty="0"/>
              <a:t>) od neovlaštenog pristupa</a:t>
            </a:r>
          </a:p>
          <a:p>
            <a:pPr lvl="1" fontAlgn="base"/>
            <a:r>
              <a:rPr lang="hr-HR" b="1" dirty="0"/>
              <a:t> Zaštita pristupa podacima s udaljenih lokacija od neovlaštenog pristupa</a:t>
            </a:r>
          </a:p>
          <a:p>
            <a:pPr lvl="1" fontAlgn="base"/>
            <a:r>
              <a:rPr lang="hr-HR" b="1" dirty="0"/>
              <a:t>Pristup opremi i programima putem kartica s čipom</a:t>
            </a:r>
            <a:r>
              <a:rPr lang="hr-HR" dirty="0"/>
              <a:t>.</a:t>
            </a:r>
          </a:p>
          <a:p>
            <a:pPr marL="0" indent="0">
              <a:buNone/>
            </a:pPr>
            <a:endParaRPr lang="hr-HR" dirty="0"/>
          </a:p>
        </p:txBody>
      </p:sp>
    </p:spTree>
    <p:extLst>
      <p:ext uri="{BB962C8B-B14F-4D97-AF65-F5344CB8AC3E}">
        <p14:creationId xmlns:p14="http://schemas.microsoft.com/office/powerpoint/2010/main" val="42909592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E95E9420-2629-486C-B1FB-59AFD845E932}"/>
              </a:ext>
            </a:extLst>
          </p:cNvPr>
          <p:cNvSpPr>
            <a:spLocks noGrp="1"/>
          </p:cNvSpPr>
          <p:nvPr>
            <p:ph type="title"/>
          </p:nvPr>
        </p:nvSpPr>
        <p:spPr/>
        <p:txBody>
          <a:bodyPr>
            <a:normAutofit fontScale="90000"/>
          </a:bodyPr>
          <a:lstStyle/>
          <a:p>
            <a:endParaRPr lang="hr-HR"/>
          </a:p>
        </p:txBody>
      </p:sp>
      <p:sp>
        <p:nvSpPr>
          <p:cNvPr id="3" name="Rezervirano mjesto sadržaja 2">
            <a:extLst>
              <a:ext uri="{FF2B5EF4-FFF2-40B4-BE49-F238E27FC236}">
                <a16:creationId xmlns:a16="http://schemas.microsoft.com/office/drawing/2014/main" id="{D4E13AA8-F90D-449F-B9EC-90996F746662}"/>
              </a:ext>
            </a:extLst>
          </p:cNvPr>
          <p:cNvSpPr>
            <a:spLocks noGrp="1"/>
          </p:cNvSpPr>
          <p:nvPr>
            <p:ph idx="1"/>
          </p:nvPr>
        </p:nvSpPr>
        <p:spPr/>
        <p:txBody>
          <a:bodyPr>
            <a:normAutofit fontScale="92500"/>
          </a:bodyPr>
          <a:lstStyle/>
          <a:p>
            <a:r>
              <a:rPr lang="hr-HR" b="0" i="0" dirty="0">
                <a:solidFill>
                  <a:srgbClr val="555555"/>
                </a:solidFill>
                <a:effectLst/>
                <a:latin typeface="Roboto" panose="02000000000000000000" pitchFamily="2" charset="0"/>
              </a:rPr>
              <a:t>Prema anketi </a:t>
            </a:r>
            <a:r>
              <a:rPr lang="hr-HR" b="0" i="0" u="none" strike="noStrike" dirty="0" err="1">
                <a:solidFill>
                  <a:srgbClr val="5DA5E6"/>
                </a:solidFill>
                <a:effectLst/>
                <a:latin typeface="Roboto" panose="02000000000000000000" pitchFamily="2" charset="0"/>
                <a:hlinkClick r:id="rId2"/>
              </a:rPr>
              <a:t>Eurobarometra</a:t>
            </a:r>
            <a:r>
              <a:rPr lang="hr-HR" b="0" i="0" dirty="0">
                <a:solidFill>
                  <a:srgbClr val="555555"/>
                </a:solidFill>
                <a:effectLst/>
                <a:latin typeface="Roboto" panose="02000000000000000000" pitchFamily="2" charset="0"/>
              </a:rPr>
              <a:t>, 2 od 5 ispitanika strahuje od mogućnost korištenja njihovih osobnih podataka bez prethodne obavijesti.</a:t>
            </a:r>
          </a:p>
          <a:p>
            <a:pPr algn="l"/>
            <a:r>
              <a:rPr lang="hr-HR" b="0" i="0" dirty="0">
                <a:solidFill>
                  <a:srgbClr val="555555"/>
                </a:solidFill>
                <a:effectLst/>
                <a:latin typeface="Roboto" panose="02000000000000000000" pitchFamily="2" charset="0"/>
              </a:rPr>
              <a:t>Naime, 80 % ispitanika povrede financijskih i bankovnih podatka smatra iznimno zabrinjavajućom, a tri četvrtine strahuje od gubitka lozinki i podataka s osobnih dokumenata.</a:t>
            </a:r>
          </a:p>
          <a:p>
            <a:pPr algn="l"/>
            <a:r>
              <a:rPr lang="hr-HR" b="0" i="0" dirty="0">
                <a:solidFill>
                  <a:srgbClr val="555555"/>
                </a:solidFill>
                <a:effectLst/>
                <a:latin typeface="Roboto" panose="02000000000000000000" pitchFamily="2" charset="0"/>
              </a:rPr>
              <a:t>Tvrtkama će zanimljiv biti podatak da bi </a:t>
            </a:r>
            <a:r>
              <a:rPr lang="hr-HR" b="1" i="0" dirty="0">
                <a:solidFill>
                  <a:srgbClr val="555555"/>
                </a:solidFill>
                <a:effectLst/>
                <a:latin typeface="Roboto" panose="02000000000000000000" pitchFamily="2" charset="0"/>
              </a:rPr>
              <a:t>62 % korisnika za gubitak podataka prije okrivilo tvrtku kojoj su dali podatke </a:t>
            </a:r>
            <a:r>
              <a:rPr lang="hr-HR" b="0" i="0" dirty="0">
                <a:solidFill>
                  <a:srgbClr val="555555"/>
                </a:solidFill>
                <a:effectLst/>
                <a:latin typeface="Roboto" panose="02000000000000000000" pitchFamily="2" charset="0"/>
              </a:rPr>
              <a:t>nego hakere koji su podatke ukrali. </a:t>
            </a:r>
          </a:p>
          <a:p>
            <a:endParaRPr lang="hr-HR" dirty="0"/>
          </a:p>
        </p:txBody>
      </p:sp>
    </p:spTree>
    <p:extLst>
      <p:ext uri="{BB962C8B-B14F-4D97-AF65-F5344CB8AC3E}">
        <p14:creationId xmlns:p14="http://schemas.microsoft.com/office/powerpoint/2010/main" val="264218867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Službenik za zaštitu podataka</a:t>
            </a:r>
          </a:p>
        </p:txBody>
      </p:sp>
      <p:sp>
        <p:nvSpPr>
          <p:cNvPr id="3" name="Rezervirano mjesto sadržaja 2"/>
          <p:cNvSpPr>
            <a:spLocks noGrp="1"/>
          </p:cNvSpPr>
          <p:nvPr>
            <p:ph idx="1"/>
          </p:nvPr>
        </p:nvSpPr>
        <p:spPr/>
        <p:txBody>
          <a:bodyPr/>
          <a:lstStyle/>
          <a:p>
            <a:r>
              <a:rPr lang="hr-HR" dirty="0"/>
              <a:t>Voditelj obrade i izvršitelj obrade moraju ga imenovati kada: </a:t>
            </a:r>
          </a:p>
          <a:p>
            <a:pPr marL="0" indent="0" fontAlgn="base">
              <a:buNone/>
            </a:pPr>
            <a:r>
              <a:rPr lang="hr-HR" dirty="0"/>
              <a:t>	(1) obradu provodi tijelo javne vlasti ili javno tijelo,</a:t>
            </a:r>
          </a:p>
          <a:p>
            <a:pPr marL="0" indent="0" fontAlgn="base">
              <a:buNone/>
            </a:pPr>
            <a:r>
              <a:rPr lang="hr-HR" dirty="0"/>
              <a:t>	(2) osnovna djelatnost se sastoji od postupaka obrade koji 	iziskuju redovito i sustavno praćenje ispitanika u velikoj 	mjeri </a:t>
            </a:r>
          </a:p>
          <a:p>
            <a:pPr marL="0" indent="0" fontAlgn="base">
              <a:buNone/>
            </a:pPr>
            <a:r>
              <a:rPr lang="hr-HR" dirty="0"/>
              <a:t>	(3) osnovna djelatnost sastoji se od opsežne obrade 	posebnih kategorija osobnih podataka ili podataka o 	kažnjivim djelima.</a:t>
            </a:r>
          </a:p>
          <a:p>
            <a:endParaRPr lang="hr-HR" dirty="0"/>
          </a:p>
        </p:txBody>
      </p:sp>
    </p:spTree>
    <p:extLst>
      <p:ext uri="{BB962C8B-B14F-4D97-AF65-F5344CB8AC3E}">
        <p14:creationId xmlns:p14="http://schemas.microsoft.com/office/powerpoint/2010/main" val="238214768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2800" dirty="0"/>
              <a:t>Sankcije za prekršitelje Opće uredbe i Zakona o provedbi Opće uredbe </a:t>
            </a:r>
          </a:p>
        </p:txBody>
      </p:sp>
      <p:sp>
        <p:nvSpPr>
          <p:cNvPr id="3" name="Rezervirano mjesto sadržaja 2"/>
          <p:cNvSpPr>
            <a:spLocks noGrp="1"/>
          </p:cNvSpPr>
          <p:nvPr>
            <p:ph idx="1"/>
          </p:nvPr>
        </p:nvSpPr>
        <p:spPr/>
        <p:txBody>
          <a:bodyPr/>
          <a:lstStyle/>
          <a:p>
            <a:pPr fontAlgn="base"/>
            <a:r>
              <a:rPr lang="hr-HR" dirty="0"/>
              <a:t>Prema odredbama Opće uredbe o zaštiti podataka svaka povreda će se sankcionirati novčanim upravnim kaznama koje će se izricati uz ili umjesto drugih sankcija poput upozorenja, opomena, zabrana, ograničenja, itd. Iznimno, ako je riječ o manjoj povredi fizičke osobe i ako bi upravna novčana kazna bila nerazmjerna, ista se neće izricati nego će se izreći upozorenje.</a:t>
            </a:r>
          </a:p>
          <a:p>
            <a:pPr fontAlgn="base"/>
            <a:r>
              <a:rPr lang="hr-HR" dirty="0"/>
              <a:t>Najprije će se utvrditi postoji li kršenje, a zatim će se izreći sankcija koja može uključivati novčanu upravnu kaznu.</a:t>
            </a:r>
          </a:p>
          <a:p>
            <a:endParaRPr lang="hr-HR" dirty="0"/>
          </a:p>
        </p:txBody>
      </p:sp>
    </p:spTree>
    <p:extLst>
      <p:ext uri="{BB962C8B-B14F-4D97-AF65-F5344CB8AC3E}">
        <p14:creationId xmlns:p14="http://schemas.microsoft.com/office/powerpoint/2010/main" val="3731995400"/>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2800" dirty="0"/>
              <a:t>Sankcije za prekršitelje Opće uredbe i Zakona o provedbi Opće uredbe </a:t>
            </a:r>
          </a:p>
        </p:txBody>
      </p:sp>
      <p:sp>
        <p:nvSpPr>
          <p:cNvPr id="3" name="Rezervirano mjesto sadržaja 2"/>
          <p:cNvSpPr>
            <a:spLocks noGrp="1"/>
          </p:cNvSpPr>
          <p:nvPr>
            <p:ph idx="1"/>
          </p:nvPr>
        </p:nvSpPr>
        <p:spPr/>
        <p:txBody>
          <a:bodyPr>
            <a:normAutofit lnSpcReduction="10000"/>
          </a:bodyPr>
          <a:lstStyle/>
          <a:p>
            <a:pPr fontAlgn="base"/>
            <a:r>
              <a:rPr lang="hr-HR" dirty="0"/>
              <a:t>Postoje dva seta kršenja; za neka kršenja </a:t>
            </a:r>
            <a:r>
              <a:rPr lang="hr-HR" b="1" dirty="0"/>
              <a:t>(obveze voditelja i izvršitelja obrade te certifikacijskog tijela i tijela za praćenje kodeksa ponašanja) propisana je maksimalna kazna u iznosu od 10 milijuna eura ili 2% godišnjeg prometa</a:t>
            </a:r>
            <a:r>
              <a:rPr lang="hr-HR" dirty="0"/>
              <a:t> na svjetskoj razini, a za druga kršenja (načela obrade, prava ispitanika, prijenosi u treće države, obveze u skladu s nacionalnim pravom, nepoštovanja naredbe ili pravo pristupa nadzornog tijela) </a:t>
            </a:r>
            <a:r>
              <a:rPr lang="hr-HR" b="1" dirty="0"/>
              <a:t>propisana je maksimalna kazna do 20 milijuna eura ili 4% godišnjeg prometa na svjetskoj razini, ovisno o tomu što je veće.</a:t>
            </a:r>
            <a:endParaRPr lang="hr-HR" dirty="0"/>
          </a:p>
        </p:txBody>
      </p:sp>
    </p:spTree>
    <p:extLst>
      <p:ext uri="{BB962C8B-B14F-4D97-AF65-F5344CB8AC3E}">
        <p14:creationId xmlns:p14="http://schemas.microsoft.com/office/powerpoint/2010/main" val="302158520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2800" dirty="0"/>
              <a:t>Sankcije za prekršitelje Opće uredbe i Zakona o provedbi Opće uredbe </a:t>
            </a:r>
          </a:p>
        </p:txBody>
      </p:sp>
      <p:sp>
        <p:nvSpPr>
          <p:cNvPr id="3" name="Rezervirano mjesto sadržaja 2"/>
          <p:cNvSpPr>
            <a:spLocks noGrp="1"/>
          </p:cNvSpPr>
          <p:nvPr>
            <p:ph idx="1"/>
          </p:nvPr>
        </p:nvSpPr>
        <p:spPr/>
        <p:txBody>
          <a:bodyPr>
            <a:normAutofit/>
          </a:bodyPr>
          <a:lstStyle/>
          <a:p>
            <a:pPr fontAlgn="base"/>
            <a:r>
              <a:rPr lang="hr-HR" dirty="0"/>
              <a:t>Prilikom izricanja novčanih upravnih kazni vodit će se računa da je takva sankcija učinkovita, razmjerna i </a:t>
            </a:r>
            <a:r>
              <a:rPr lang="hr-HR" dirty="0" err="1"/>
              <a:t>odvraćajuća</a:t>
            </a:r>
            <a:r>
              <a:rPr lang="hr-HR" dirty="0"/>
              <a:t>, a za </a:t>
            </a:r>
            <a:r>
              <a:rPr lang="hr-HR" b="1" dirty="0"/>
              <a:t>određivanje iznosa konkretne novčane upravne kazne morat će se uzeti u obzir jedanaest kriterija</a:t>
            </a:r>
            <a:r>
              <a:rPr lang="hr-HR" dirty="0"/>
              <a:t> poput prirode, težine i trajanje kršenja, vrste krivnje, mjere ublažavanja štete, prijašnja kršenja, tehničke i organizacijske mjere primijenjene u obradi podataka itd. </a:t>
            </a:r>
          </a:p>
        </p:txBody>
      </p:sp>
    </p:spTree>
    <p:extLst>
      <p:ext uri="{BB962C8B-B14F-4D97-AF65-F5344CB8AC3E}">
        <p14:creationId xmlns:p14="http://schemas.microsoft.com/office/powerpoint/2010/main" val="2913171012"/>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2800" dirty="0"/>
              <a:t>Sankcije za prekršitelje Opće uredbe i Zakona o provedbi Opće uredbe </a:t>
            </a:r>
          </a:p>
        </p:txBody>
      </p:sp>
      <p:sp>
        <p:nvSpPr>
          <p:cNvPr id="3" name="Rezervirano mjesto sadržaja 2"/>
          <p:cNvSpPr>
            <a:spLocks noGrp="1"/>
          </p:cNvSpPr>
          <p:nvPr>
            <p:ph idx="1"/>
          </p:nvPr>
        </p:nvSpPr>
        <p:spPr/>
        <p:txBody>
          <a:bodyPr>
            <a:normAutofit fontScale="92500" lnSpcReduction="20000"/>
          </a:bodyPr>
          <a:lstStyle/>
          <a:p>
            <a:pPr fontAlgn="base"/>
            <a:r>
              <a:rPr lang="hr-HR" b="1" dirty="0"/>
              <a:t>Sukladno članku 51. Zakona o provedbi Opće uredbe o zaštiti podataka, upravnom novčanom kaznom u iznosu do 50.000,00 kuna kaznit će se:</a:t>
            </a:r>
            <a:endParaRPr lang="hr-HR" dirty="0"/>
          </a:p>
          <a:p>
            <a:pPr fontAlgn="base"/>
            <a:r>
              <a:rPr lang="hr-HR" dirty="0"/>
              <a:t>– voditelj obrade i izvršitelj obrade koji ne označe objekt, prostorije, dijelove prostorije te vanjsku površinu objekta na način propisan člankom 27. ovoga Zakona</a:t>
            </a:r>
          </a:p>
          <a:p>
            <a:pPr fontAlgn="base"/>
            <a:r>
              <a:rPr lang="hr-HR" dirty="0"/>
              <a:t>– voditelj obrade i izvršitelj obrade koji ne uspostave automatizirani sustav zapisa za evidentiranje pristupa snimkama </a:t>
            </a:r>
            <a:r>
              <a:rPr lang="hr-HR" dirty="0" err="1"/>
              <a:t>videonadzora</a:t>
            </a:r>
            <a:r>
              <a:rPr lang="hr-HR" dirty="0"/>
              <a:t>, sukladno članku 28. stavku 4. ovoga Zakona</a:t>
            </a:r>
          </a:p>
          <a:p>
            <a:pPr fontAlgn="base"/>
            <a:r>
              <a:rPr lang="hr-HR" dirty="0"/>
              <a:t>– osobe iz članka 28. stavka 1. ovoga Zakona koje snimke iz sustava </a:t>
            </a:r>
            <a:r>
              <a:rPr lang="hr-HR" dirty="0" err="1"/>
              <a:t>videonadzora</a:t>
            </a:r>
            <a:r>
              <a:rPr lang="hr-HR" dirty="0"/>
              <a:t> koriste suprotno članku 28. stavku 2. ovoga Zakona.</a:t>
            </a:r>
          </a:p>
        </p:txBody>
      </p:sp>
    </p:spTree>
    <p:extLst>
      <p:ext uri="{BB962C8B-B14F-4D97-AF65-F5344CB8AC3E}">
        <p14:creationId xmlns:p14="http://schemas.microsoft.com/office/powerpoint/2010/main" val="139760767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dirty="0"/>
              <a:t>Zlouporabu tuđih osobnih podataka netko čini u svrhu nanošenja drugom štete (povreda ugleda i časti, povreda privatnosti). Osobni podaci mogu se zloupotrijebiti u svrhu počinjenja nekih kaznenih djela, npr. prijevare ili netko iskoristi tuđe osobne podatke u svrhu pribavljanja protupravne koristi, npr. korištenje tuđih osobnih podataka u svrhu sklapanja lažnih ugovora.</a:t>
            </a:r>
          </a:p>
        </p:txBody>
      </p:sp>
    </p:spTree>
    <p:extLst>
      <p:ext uri="{BB962C8B-B14F-4D97-AF65-F5344CB8AC3E}">
        <p14:creationId xmlns:p14="http://schemas.microsoft.com/office/powerpoint/2010/main" val="1515786770"/>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dirty="0"/>
              <a:t>Jedan od načina zlouporabe osobnih podataka </a:t>
            </a:r>
            <a:r>
              <a:rPr lang="hr-HR" b="1" dirty="0"/>
              <a:t>s najozbiljnijim posljedicama za pojedinca je krađa identiteta.</a:t>
            </a:r>
            <a:r>
              <a:rPr lang="hr-HR" dirty="0"/>
              <a:t> Krađu identiteta definiramo kao radnju kojom netko koristi (prikuplja obrađuje) tuđe osobne podatke (fizičkih osoba) protivno zakonu. </a:t>
            </a:r>
          </a:p>
          <a:p>
            <a:pPr fontAlgn="base"/>
            <a:r>
              <a:rPr lang="hr-HR" dirty="0"/>
              <a:t>Osim što predstavlja povredu privatnosti (npr. otvaranje lažnog Facebook profila, lažno predstavljanje) ujedno je i kazneno djelo za koje je predviđena i kazna zatvora do godinu dana (za osnovni oblik tog djela).</a:t>
            </a:r>
          </a:p>
        </p:txBody>
      </p:sp>
    </p:spTree>
    <p:extLst>
      <p:ext uri="{BB962C8B-B14F-4D97-AF65-F5344CB8AC3E}">
        <p14:creationId xmlns:p14="http://schemas.microsoft.com/office/powerpoint/2010/main" val="4120623267"/>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b="1" dirty="0"/>
              <a:t>PRIMJER 1 – krađa identiteta:</a:t>
            </a:r>
            <a:r>
              <a:rPr lang="hr-HR" dirty="0"/>
              <a:t> </a:t>
            </a:r>
          </a:p>
          <a:p>
            <a:pPr lvl="1" fontAlgn="base"/>
            <a:r>
              <a:rPr lang="hr-HR" dirty="0"/>
              <a:t>osoba A. otvori lažni Facebook profil osobe B. , objavi pri tom fotografiju osobe B, njene osobne podatke – kojima raspolaže, ime, prezime, dob itd. i potom objavljuje neadekvatan i/ili vulgaran sadržaj na FB profilu koji osobu B. prikazuje u negativnom svijetlu.</a:t>
            </a:r>
          </a:p>
        </p:txBody>
      </p:sp>
    </p:spTree>
    <p:extLst>
      <p:ext uri="{BB962C8B-B14F-4D97-AF65-F5344CB8AC3E}">
        <p14:creationId xmlns:p14="http://schemas.microsoft.com/office/powerpoint/2010/main" val="95156075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b="1" dirty="0"/>
              <a:t>PRIMJER 2 – krađa identiteta:</a:t>
            </a:r>
            <a:r>
              <a:rPr lang="hr-HR" dirty="0"/>
              <a:t> </a:t>
            </a:r>
          </a:p>
          <a:p>
            <a:pPr lvl="1" fontAlgn="base"/>
            <a:r>
              <a:rPr lang="hr-HR" dirty="0"/>
              <a:t>osoba A. koristi osobne podatke osobe B. u svrhu sklapanja “lažnog” ugovora s nekim </a:t>
            </a:r>
            <a:r>
              <a:rPr lang="hr-HR" dirty="0" err="1"/>
              <a:t>teleoperaterom</a:t>
            </a:r>
            <a:r>
              <a:rPr lang="hr-HR" dirty="0"/>
              <a:t>, predstavljajući se kao osoba B., sklopi u njeno ime, a u svoju korist ugovor o pribavljanju broja i mobilnog uređaja, napravi račun koji ne podmiruje, a teret dugovanja padne na osobu B. koja sa spomenutim ugovorom nema nikakve veze budući je isti lažno sklopljen korištenjem njenih osobnih podataka.</a:t>
            </a:r>
          </a:p>
        </p:txBody>
      </p:sp>
    </p:spTree>
    <p:extLst>
      <p:ext uri="{BB962C8B-B14F-4D97-AF65-F5344CB8AC3E}">
        <p14:creationId xmlns:p14="http://schemas.microsoft.com/office/powerpoint/2010/main" val="1697047837"/>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dirty="0"/>
              <a:t>Pojedince se može navesti da dostave svoje osobne podatke npr. lažno ih se uvjerava da su osvojili veliko nasljedstvo ili da su osvojili nagradu na nagradnoj igri, a sve u svrhu stjecanja protupravne koristi.</a:t>
            </a:r>
          </a:p>
        </p:txBody>
      </p:sp>
    </p:spTree>
    <p:extLst>
      <p:ext uri="{BB962C8B-B14F-4D97-AF65-F5344CB8AC3E}">
        <p14:creationId xmlns:p14="http://schemas.microsoft.com/office/powerpoint/2010/main" val="30027848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rmAutofit fontScale="90000"/>
          </a:bodyPr>
          <a:lstStyle/>
          <a:p>
            <a:r>
              <a:rPr lang="hr-HR" dirty="0"/>
              <a:t>Uvod</a:t>
            </a:r>
          </a:p>
        </p:txBody>
      </p:sp>
      <p:sp>
        <p:nvSpPr>
          <p:cNvPr id="3" name="Rezervirano mjesto sadržaja 2"/>
          <p:cNvSpPr>
            <a:spLocks noGrp="1"/>
          </p:cNvSpPr>
          <p:nvPr>
            <p:ph idx="1"/>
          </p:nvPr>
        </p:nvSpPr>
        <p:spPr/>
        <p:txBody>
          <a:bodyPr>
            <a:normAutofit fontScale="92500" lnSpcReduction="10000"/>
          </a:bodyPr>
          <a:lstStyle/>
          <a:p>
            <a:r>
              <a:rPr lang="hr-HR" b="1" dirty="0"/>
              <a:t>Opća Uredba o zaštiti podataka određuje koja su prava pojedinaca, a u skladu s tim i koje su obveze subjekata koji obrađuju osobne podatke. </a:t>
            </a:r>
          </a:p>
          <a:p>
            <a:r>
              <a:rPr lang="hr-HR" b="1" dirty="0"/>
              <a:t>Opću uredbu o zaštiti podataka dužni su primjenjivati </a:t>
            </a:r>
            <a:r>
              <a:rPr lang="hr-HR" b="1" u="sng" dirty="0"/>
              <a:t>svi poslovni subjekti i pojedinci koji obavljaju određenu aktivnost </a:t>
            </a:r>
            <a:r>
              <a:rPr lang="hr-HR" b="1" dirty="0"/>
              <a:t>prikupljanja i/ili obrade osobnih podataka</a:t>
            </a:r>
            <a:r>
              <a:rPr lang="hr-HR" dirty="0"/>
              <a:t>, primjerice; banke, bolnice, osiguravajuća društva, hoteli, turističke i marketinške agencije, udruge, društvene mreže, ali i fizičke osobe kad obrađuju osobne podatke izvan okvira isključivo osobne ili kućne aktivnosti te ako je  ista povezana s profesionalnom ili komercijalnom djelatnošću. </a:t>
            </a:r>
          </a:p>
        </p:txBody>
      </p:sp>
    </p:spTree>
    <p:extLst>
      <p:ext uri="{BB962C8B-B14F-4D97-AF65-F5344CB8AC3E}">
        <p14:creationId xmlns:p14="http://schemas.microsoft.com/office/powerpoint/2010/main" val="834771581"/>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b="1" dirty="0"/>
              <a:t>PRIMJER 3 – dostava osobnih podataka na prijevaru</a:t>
            </a:r>
          </a:p>
          <a:p>
            <a:pPr lvl="1" fontAlgn="base"/>
            <a:r>
              <a:rPr lang="hr-HR" dirty="0"/>
              <a:t>osoba je na društvenoj mreži dobila obavijest od organizatora nagradne igre da je dobitnik na nagradnoj igri. Kako bi mogla preuzeti nagradu, mora dostaviti presliku prednje i stražnje strane svoje osobne iskaznice. Preslika osobne iskaznica je potom zloupotrijebljena za sklapanje lažnog pretplatničkog ugovora na daljinu.</a:t>
            </a:r>
          </a:p>
        </p:txBody>
      </p:sp>
    </p:spTree>
    <p:extLst>
      <p:ext uri="{BB962C8B-B14F-4D97-AF65-F5344CB8AC3E}">
        <p14:creationId xmlns:p14="http://schemas.microsoft.com/office/powerpoint/2010/main" val="54605221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lnSpcReduction="10000"/>
          </a:bodyPr>
          <a:lstStyle/>
          <a:p>
            <a:pPr fontAlgn="base"/>
            <a:r>
              <a:rPr lang="hr-HR" dirty="0"/>
              <a:t>povrede prava na zaštitu osobnih podataka često se odnose na: </a:t>
            </a:r>
          </a:p>
          <a:p>
            <a:pPr lvl="1" fontAlgn="base"/>
            <a:r>
              <a:rPr lang="hr-HR" dirty="0"/>
              <a:t>objavu osobnih podataka u medijima, </a:t>
            </a:r>
          </a:p>
          <a:p>
            <a:pPr lvl="1" fontAlgn="base"/>
            <a:r>
              <a:rPr lang="hr-HR" dirty="0"/>
              <a:t>objavu osobnih podataka na oglasnoj ploči stambene zgrade, </a:t>
            </a:r>
          </a:p>
          <a:p>
            <a:pPr lvl="1" fontAlgn="base"/>
            <a:r>
              <a:rPr lang="hr-HR" dirty="0"/>
              <a:t>dostave medicinske dokumentacije neovlaštenim osobama, </a:t>
            </a:r>
          </a:p>
          <a:p>
            <a:pPr lvl="1" fontAlgn="base"/>
            <a:r>
              <a:rPr lang="hr-HR" dirty="0"/>
              <a:t>obradu osobnih podataka postavljanjem video nadzornog sustava u zajedničkim prostorijama više stambenih zgrada bez valjanog pravnog temelja</a:t>
            </a:r>
          </a:p>
          <a:p>
            <a:pPr lvl="1" fontAlgn="base"/>
            <a:r>
              <a:rPr lang="hr-HR" dirty="0"/>
              <a:t>obradu osobnih podataka video nadzornim kamerama u poslovnim prostorijama poslodavaca u svrhu kontrole ulaska u poslovni prostor i nadziranja procesa rada, </a:t>
            </a:r>
          </a:p>
        </p:txBody>
      </p:sp>
    </p:spTree>
    <p:extLst>
      <p:ext uri="{BB962C8B-B14F-4D97-AF65-F5344CB8AC3E}">
        <p14:creationId xmlns:p14="http://schemas.microsoft.com/office/powerpoint/2010/main" val="118851842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dirty="0"/>
              <a:t>povrede prava na zaštitu osobnih podataka često se odnose na: </a:t>
            </a:r>
          </a:p>
          <a:p>
            <a:pPr lvl="1" fontAlgn="base"/>
            <a:r>
              <a:rPr lang="hr-HR" dirty="0"/>
              <a:t>netočno vođenje osobnih podataka o korisnicima usluga u ovršnim postupcima u svrhu naplate usluga tj. obrada tuđeg OIB-a ili broja identifikacijskog dokumenta kod osoba istog imena i prezimena koji dovodi do netočne identifikacije dužnika i zamjene identiteta osoba</a:t>
            </a:r>
          </a:p>
          <a:p>
            <a:pPr lvl="1" fontAlgn="base"/>
            <a:r>
              <a:rPr lang="hr-HR" dirty="0"/>
              <a:t>davanje na korištenje osobnih podataka drugim korisnicima bez pravne osnove kao što je primjerice dostava OIB-a suvlasnika potencijalnim upraviteljima zgrade, </a:t>
            </a:r>
          </a:p>
          <a:p>
            <a:pPr lvl="1" fontAlgn="base"/>
            <a:r>
              <a:rPr lang="hr-HR" dirty="0"/>
              <a:t>nepoduzimanje odgovarajućih mjera zaštite osobnih podataka koje banke vode o svojim klijentima od neovlaštenog pristupa i uporabe itd.</a:t>
            </a:r>
          </a:p>
        </p:txBody>
      </p:sp>
    </p:spTree>
    <p:extLst>
      <p:ext uri="{BB962C8B-B14F-4D97-AF65-F5344CB8AC3E}">
        <p14:creationId xmlns:p14="http://schemas.microsoft.com/office/powerpoint/2010/main" val="2635327744"/>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a:bodyPr>
          <a:lstStyle/>
          <a:p>
            <a:pPr fontAlgn="base"/>
            <a:r>
              <a:rPr lang="hr-HR" dirty="0"/>
              <a:t>S pojavom </a:t>
            </a:r>
            <a:r>
              <a:rPr lang="hr-HR" b="1" dirty="0" err="1"/>
              <a:t>monetizacije</a:t>
            </a:r>
            <a:r>
              <a:rPr lang="hr-HR" b="1" dirty="0"/>
              <a:t> podataka i razvojem podatkovnog gospodarstva,</a:t>
            </a:r>
            <a:r>
              <a:rPr lang="hr-HR" dirty="0"/>
              <a:t> pojavljuju se i novi oblici povrede prava na zaštitu osobnih podataka</a:t>
            </a:r>
          </a:p>
          <a:p>
            <a:pPr marL="0" indent="0" fontAlgn="base">
              <a:buNone/>
            </a:pPr>
            <a:endParaRPr lang="hr-HR" dirty="0"/>
          </a:p>
        </p:txBody>
      </p:sp>
    </p:spTree>
    <p:extLst>
      <p:ext uri="{BB962C8B-B14F-4D97-AF65-F5344CB8AC3E}">
        <p14:creationId xmlns:p14="http://schemas.microsoft.com/office/powerpoint/2010/main" val="2039147962"/>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Zlouporaba osobnih podataka</a:t>
            </a:r>
          </a:p>
        </p:txBody>
      </p:sp>
      <p:sp>
        <p:nvSpPr>
          <p:cNvPr id="3" name="Rezervirano mjesto sadržaja 2"/>
          <p:cNvSpPr>
            <a:spLocks noGrp="1"/>
          </p:cNvSpPr>
          <p:nvPr>
            <p:ph idx="1"/>
          </p:nvPr>
        </p:nvSpPr>
        <p:spPr/>
        <p:txBody>
          <a:bodyPr>
            <a:normAutofit fontScale="70000" lnSpcReduction="20000"/>
          </a:bodyPr>
          <a:lstStyle/>
          <a:p>
            <a:pPr marL="0" indent="0" fontAlgn="base">
              <a:buNone/>
            </a:pPr>
            <a:r>
              <a:rPr lang="hr-HR" b="1" dirty="0"/>
              <a:t>Primjer 4 – </a:t>
            </a:r>
            <a:r>
              <a:rPr lang="hr-HR" b="1" dirty="0" err="1"/>
              <a:t>monetiziranje</a:t>
            </a:r>
            <a:r>
              <a:rPr lang="hr-HR" b="1" dirty="0"/>
              <a:t> podataka</a:t>
            </a:r>
          </a:p>
          <a:p>
            <a:pPr marL="0" indent="0" fontAlgn="base">
              <a:buNone/>
            </a:pPr>
            <a:r>
              <a:rPr lang="hr-HR" dirty="0"/>
              <a:t>na prvi pogled vrijednost podataka koji otkrivaju sadržaj koji osoba označava sa „sviđa mi se“ na društvenoj mreži ne čini  se pretjerano značajna. Međutim, ako se ti naoko bezvrijedni podaci upare s drugim osobnim podacima, mogu poslužiti za izradu profila pojedinca, prepoznavanje njegovih npr. političkih preferencija, ciljano oglašavanje u svrhu širenja lažnih vijesti i dezinformacija i/ili utjecaja na misli i postupke pojedinaca. </a:t>
            </a:r>
          </a:p>
          <a:p>
            <a:pPr marL="0" indent="0" fontAlgn="base">
              <a:buNone/>
            </a:pPr>
            <a:r>
              <a:rPr lang="hr-HR" dirty="0"/>
              <a:t>Tako  je primjerice moguće navesti osobu da glasa za određenu političku stranku slanjem ciljanih poruka putem društvenim mreža koje su posebno prilagođene toj osobi na temelju izrađenog profila. Moguće povreda prava na zaštitu osobnih podataka u ovom kontekstu mogu utjecati na druga temeljna prava, kao što su sloboda izražavanja i sloboda mišljenja. Uporaba takvih tehnika obrade podataka u političke svrhe predstavlja ozbiljan rizik, ne samo za prava na privatnost i zaštitu podataka, već i za povjerenje u integritet demokratskog procesa.</a:t>
            </a:r>
          </a:p>
        </p:txBody>
      </p:sp>
    </p:spTree>
    <p:extLst>
      <p:ext uri="{BB962C8B-B14F-4D97-AF65-F5344CB8AC3E}">
        <p14:creationId xmlns:p14="http://schemas.microsoft.com/office/powerpoint/2010/main" val="57345715"/>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91C18A04-F7F8-4392-8294-A064B6A5E01D}"/>
              </a:ext>
            </a:extLst>
          </p:cNvPr>
          <p:cNvSpPr>
            <a:spLocks noGrp="1"/>
          </p:cNvSpPr>
          <p:nvPr>
            <p:ph type="title"/>
          </p:nvPr>
        </p:nvSpPr>
        <p:spPr/>
        <p:txBody>
          <a:bodyPr>
            <a:normAutofit fontScale="90000"/>
          </a:bodyPr>
          <a:lstStyle/>
          <a:p>
            <a:r>
              <a:rPr lang="hr-HR" dirty="0"/>
              <a:t>DODATNE INFORMACIJE</a:t>
            </a:r>
          </a:p>
        </p:txBody>
      </p:sp>
      <p:sp>
        <p:nvSpPr>
          <p:cNvPr id="3" name="Rezervirano mjesto sadržaja 2">
            <a:extLst>
              <a:ext uri="{FF2B5EF4-FFF2-40B4-BE49-F238E27FC236}">
                <a16:creationId xmlns:a16="http://schemas.microsoft.com/office/drawing/2014/main" id="{01A5EA0C-FE82-4278-A099-76FBBE9540EE}"/>
              </a:ext>
            </a:extLst>
          </p:cNvPr>
          <p:cNvSpPr>
            <a:spLocks noGrp="1"/>
          </p:cNvSpPr>
          <p:nvPr>
            <p:ph idx="1"/>
          </p:nvPr>
        </p:nvSpPr>
        <p:spPr>
          <a:xfrm>
            <a:off x="838200" y="1891612"/>
            <a:ext cx="9759043" cy="3635375"/>
          </a:xfrm>
        </p:spPr>
        <p:txBody>
          <a:bodyPr/>
          <a:lstStyle/>
          <a:p>
            <a:r>
              <a:rPr lang="hr-HR" dirty="0"/>
              <a:t>Agencija za zaštitu osobnih podataka: </a:t>
            </a:r>
          </a:p>
          <a:p>
            <a:r>
              <a:rPr lang="hr-HR" dirty="0">
                <a:hlinkClick r:id="rId2"/>
              </a:rPr>
              <a:t>https://azop.hr/</a:t>
            </a:r>
            <a:r>
              <a:rPr lang="hr-HR" dirty="0"/>
              <a:t> </a:t>
            </a:r>
          </a:p>
          <a:p>
            <a:r>
              <a:rPr lang="hr-HR" dirty="0">
                <a:hlinkClick r:id="rId3"/>
              </a:rPr>
              <a:t>https://azop.hr/najcesce-postavljena-pitanja/</a:t>
            </a:r>
            <a:endParaRPr lang="hr-HR" dirty="0"/>
          </a:p>
          <a:p>
            <a:r>
              <a:rPr lang="hr-HR" dirty="0">
                <a:hlinkClick r:id="rId4"/>
              </a:rPr>
              <a:t>https://azop.hr/sluzbenik-za-zastitu-podataka-2/</a:t>
            </a:r>
            <a:endParaRPr lang="hr-HR" dirty="0"/>
          </a:p>
          <a:p>
            <a:endParaRPr lang="hr-HR" dirty="0"/>
          </a:p>
        </p:txBody>
      </p:sp>
    </p:spTree>
    <p:extLst>
      <p:ext uri="{BB962C8B-B14F-4D97-AF65-F5344CB8AC3E}">
        <p14:creationId xmlns:p14="http://schemas.microsoft.com/office/powerpoint/2010/main" val="1574628916"/>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FC12E15E-7329-4763-9F4D-A85C9BED2685}"/>
              </a:ext>
            </a:extLst>
          </p:cNvPr>
          <p:cNvSpPr>
            <a:spLocks noGrp="1"/>
          </p:cNvSpPr>
          <p:nvPr>
            <p:ph type="ctrTitle"/>
          </p:nvPr>
        </p:nvSpPr>
        <p:spPr/>
        <p:txBody>
          <a:bodyPr/>
          <a:lstStyle/>
          <a:p>
            <a:r>
              <a:rPr lang="hr-HR" dirty="0"/>
              <a:t>Hvala na pažnji</a:t>
            </a:r>
          </a:p>
        </p:txBody>
      </p:sp>
      <p:sp>
        <p:nvSpPr>
          <p:cNvPr id="3" name="Podnaslov 2">
            <a:extLst>
              <a:ext uri="{FF2B5EF4-FFF2-40B4-BE49-F238E27FC236}">
                <a16:creationId xmlns:a16="http://schemas.microsoft.com/office/drawing/2014/main" id="{1893529D-AE5C-425E-9D95-1611AEB120EA}"/>
              </a:ext>
            </a:extLst>
          </p:cNvPr>
          <p:cNvSpPr>
            <a:spLocks noGrp="1"/>
          </p:cNvSpPr>
          <p:nvPr>
            <p:ph type="subTitle" idx="1"/>
          </p:nvPr>
        </p:nvSpPr>
        <p:spPr/>
        <p:txBody>
          <a:bodyPr/>
          <a:lstStyle/>
          <a:p>
            <a:r>
              <a:rPr lang="hr-HR" dirty="0"/>
              <a:t>SANJA BOGDAN PAVLOVIĆ, Elis </a:t>
            </a:r>
            <a:r>
              <a:rPr lang="hr-HR" dirty="0" err="1"/>
              <a:t>Consulting</a:t>
            </a:r>
            <a:endParaRPr lang="hr-HR" dirty="0"/>
          </a:p>
          <a:p>
            <a:r>
              <a:rPr lang="hr-HR" dirty="0"/>
              <a:t>sanja.elis.consulting@gmail.com</a:t>
            </a:r>
          </a:p>
          <a:p>
            <a:r>
              <a:rPr lang="hr-HR" dirty="0"/>
              <a:t>LIPIK, 2021.</a:t>
            </a:r>
          </a:p>
        </p:txBody>
      </p:sp>
    </p:spTree>
    <p:extLst>
      <p:ext uri="{BB962C8B-B14F-4D97-AF65-F5344CB8AC3E}">
        <p14:creationId xmlns:p14="http://schemas.microsoft.com/office/powerpoint/2010/main" val="24675908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a:extLst>
              <a:ext uri="{FF2B5EF4-FFF2-40B4-BE49-F238E27FC236}">
                <a16:creationId xmlns:a16="http://schemas.microsoft.com/office/drawing/2014/main" id="{AF90D05D-7C42-461C-9FCA-150DF8DF7923}"/>
              </a:ext>
            </a:extLst>
          </p:cNvPr>
          <p:cNvSpPr>
            <a:spLocks noGrp="1"/>
          </p:cNvSpPr>
          <p:nvPr>
            <p:ph type="title"/>
          </p:nvPr>
        </p:nvSpPr>
        <p:spPr/>
        <p:txBody>
          <a:bodyPr>
            <a:normAutofit fontScale="90000"/>
          </a:bodyPr>
          <a:lstStyle/>
          <a:p>
            <a:endParaRPr lang="hr-HR"/>
          </a:p>
        </p:txBody>
      </p:sp>
      <p:sp>
        <p:nvSpPr>
          <p:cNvPr id="3" name="Rezervirano mjesto sadržaja 2">
            <a:extLst>
              <a:ext uri="{FF2B5EF4-FFF2-40B4-BE49-F238E27FC236}">
                <a16:creationId xmlns:a16="http://schemas.microsoft.com/office/drawing/2014/main" id="{5F3C79B5-67BC-4D86-BB79-0B5345D5FD2C}"/>
              </a:ext>
            </a:extLst>
          </p:cNvPr>
          <p:cNvSpPr>
            <a:spLocks noGrp="1"/>
          </p:cNvSpPr>
          <p:nvPr>
            <p:ph idx="1"/>
          </p:nvPr>
        </p:nvSpPr>
        <p:spPr/>
        <p:txBody>
          <a:bodyPr/>
          <a:lstStyle/>
          <a:p>
            <a:pPr algn="l"/>
            <a:r>
              <a:rPr lang="hr-HR" b="1" i="0" dirty="0">
                <a:solidFill>
                  <a:srgbClr val="555555"/>
                </a:solidFill>
                <a:effectLst/>
                <a:latin typeface="Roboto" panose="02000000000000000000" pitchFamily="2" charset="0"/>
              </a:rPr>
              <a:t>GDPR štiti </a:t>
            </a:r>
            <a:r>
              <a:rPr lang="hr-HR" b="1" i="1" dirty="0">
                <a:solidFill>
                  <a:srgbClr val="555555"/>
                </a:solidFill>
                <a:effectLst/>
                <a:latin typeface="Roboto" panose="02000000000000000000" pitchFamily="2" charset="0"/>
              </a:rPr>
              <a:t>podatke</a:t>
            </a:r>
            <a:r>
              <a:rPr lang="hr-HR" b="1" i="0" dirty="0">
                <a:solidFill>
                  <a:srgbClr val="555555"/>
                </a:solidFill>
                <a:effectLst/>
                <a:latin typeface="Roboto" panose="02000000000000000000" pitchFamily="2" charset="0"/>
              </a:rPr>
              <a:t> porijeklom iz EU-a i zahvaća tvrtke koje rukuju podacima iz EU-a, neovisno o tome gdje se nalaze.</a:t>
            </a:r>
            <a:endParaRPr lang="hr-HR" b="0" i="0" dirty="0">
              <a:solidFill>
                <a:srgbClr val="555555"/>
              </a:solidFill>
              <a:effectLst/>
              <a:latin typeface="Roboto" panose="02000000000000000000" pitchFamily="2" charset="0"/>
            </a:endParaRPr>
          </a:p>
          <a:p>
            <a:pPr algn="l"/>
            <a:r>
              <a:rPr lang="hr-HR" b="0" i="0" dirty="0">
                <a:solidFill>
                  <a:srgbClr val="555555"/>
                </a:solidFill>
                <a:effectLst/>
                <a:latin typeface="Roboto" panose="02000000000000000000" pitchFamily="2" charset="0"/>
              </a:rPr>
              <a:t>Jednostavnim rječnikom, ako se bavite obradom podataka koji potječu iz EU-a, morate se uskladiti s GDPR-om.</a:t>
            </a:r>
          </a:p>
          <a:p>
            <a:r>
              <a:rPr lang="it-IT" b="0" i="0" dirty="0" err="1">
                <a:solidFill>
                  <a:srgbClr val="555555"/>
                </a:solidFill>
                <a:effectLst/>
                <a:latin typeface="Roboto" panose="02000000000000000000" pitchFamily="2" charset="0"/>
              </a:rPr>
              <a:t>Uvjeti</a:t>
            </a:r>
            <a:r>
              <a:rPr lang="it-IT" b="0" i="0" dirty="0">
                <a:solidFill>
                  <a:srgbClr val="555555"/>
                </a:solidFill>
                <a:effectLst/>
                <a:latin typeface="Roboto" panose="02000000000000000000" pitchFamily="2" charset="0"/>
              </a:rPr>
              <a:t> su isti i za male i za </a:t>
            </a:r>
            <a:r>
              <a:rPr lang="it-IT" b="0" i="0" dirty="0" err="1">
                <a:solidFill>
                  <a:srgbClr val="555555"/>
                </a:solidFill>
                <a:effectLst/>
                <a:latin typeface="Roboto" panose="02000000000000000000" pitchFamily="2" charset="0"/>
              </a:rPr>
              <a:t>velike</a:t>
            </a:r>
            <a:r>
              <a:rPr lang="it-IT" b="0" i="0" dirty="0">
                <a:solidFill>
                  <a:srgbClr val="555555"/>
                </a:solidFill>
                <a:effectLst/>
                <a:latin typeface="Roboto" panose="02000000000000000000" pitchFamily="2" charset="0"/>
              </a:rPr>
              <a:t> </a:t>
            </a:r>
            <a:r>
              <a:rPr lang="it-IT" b="0" i="0" dirty="0" err="1">
                <a:solidFill>
                  <a:srgbClr val="555555"/>
                </a:solidFill>
                <a:effectLst/>
                <a:latin typeface="Roboto" panose="02000000000000000000" pitchFamily="2" charset="0"/>
              </a:rPr>
              <a:t>tvrtke</a:t>
            </a:r>
            <a:r>
              <a:rPr lang="it-IT" b="0" i="0" dirty="0">
                <a:solidFill>
                  <a:srgbClr val="555555"/>
                </a:solidFill>
                <a:effectLst/>
                <a:latin typeface="Roboto" panose="02000000000000000000" pitchFamily="2" charset="0"/>
              </a:rPr>
              <a:t>.</a:t>
            </a:r>
            <a:endParaRPr lang="hr-HR" dirty="0"/>
          </a:p>
        </p:txBody>
      </p:sp>
    </p:spTree>
    <p:extLst>
      <p:ext uri="{BB962C8B-B14F-4D97-AF65-F5344CB8AC3E}">
        <p14:creationId xmlns:p14="http://schemas.microsoft.com/office/powerpoint/2010/main" val="353534953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p:txBody>
          <a:bodyPr>
            <a:noAutofit/>
          </a:bodyPr>
          <a:lstStyle/>
          <a:p>
            <a:r>
              <a:rPr lang="hr-HR" sz="3200" dirty="0"/>
              <a:t>Opseg Opće uredbe o zaštiti podataka</a:t>
            </a:r>
          </a:p>
        </p:txBody>
      </p:sp>
      <p:sp>
        <p:nvSpPr>
          <p:cNvPr id="3" name="Rezervirano mjesto sadržaja 2"/>
          <p:cNvSpPr>
            <a:spLocks noGrp="1"/>
          </p:cNvSpPr>
          <p:nvPr>
            <p:ph idx="1"/>
          </p:nvPr>
        </p:nvSpPr>
        <p:spPr/>
        <p:txBody>
          <a:bodyPr>
            <a:normAutofit lnSpcReduction="10000"/>
          </a:bodyPr>
          <a:lstStyle/>
          <a:p>
            <a:pPr fontAlgn="base"/>
            <a:r>
              <a:rPr lang="hr-HR" dirty="0"/>
              <a:t>Građanin prilikom davanja svojih osobnih podataka voditelju ili izvršitelju obrade (društvu, poduzeću, tvrtki, državnom tijelu) </a:t>
            </a:r>
            <a:r>
              <a:rPr lang="hr-HR" b="1" u="sng" dirty="0"/>
              <a:t>mora biti svjestan svojih prava i biti na oprezu kako ne bi došlo do zlouporabe osobnih podataka.</a:t>
            </a:r>
            <a:r>
              <a:rPr lang="hr-HR" u="sng" dirty="0"/>
              <a:t> </a:t>
            </a:r>
          </a:p>
          <a:p>
            <a:pPr fontAlgn="base"/>
            <a:r>
              <a:rPr lang="hr-HR" dirty="0"/>
              <a:t>Osobni podaci smiju se prikupljati i obrađivati u samo točno definiranu svrhu i u mjeri kojoj je to nužno. Kada organizacija/društvo/državno tijelo prikuplja podatke, građanin ima pravo znati u koju svrhu ih prikuplja i na kojem pravnom osnovu.</a:t>
            </a:r>
          </a:p>
        </p:txBody>
      </p:sp>
    </p:spTree>
    <p:extLst>
      <p:ext uri="{BB962C8B-B14F-4D97-AF65-F5344CB8AC3E}">
        <p14:creationId xmlns:p14="http://schemas.microsoft.com/office/powerpoint/2010/main" val="6551739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slov 1"/>
          <p:cNvSpPr>
            <a:spLocks noGrp="1"/>
          </p:cNvSpPr>
          <p:nvPr>
            <p:ph type="title"/>
          </p:nvPr>
        </p:nvSpPr>
        <p:spPr>
          <a:xfrm>
            <a:off x="838200" y="1069202"/>
            <a:ext cx="9759043" cy="560526"/>
          </a:xfrm>
        </p:spPr>
        <p:txBody>
          <a:bodyPr>
            <a:noAutofit/>
          </a:bodyPr>
          <a:lstStyle/>
          <a:p>
            <a:r>
              <a:rPr lang="hr-HR" sz="3600" dirty="0"/>
              <a:t>Obveza usklađivanja poslovanja s Općom uredbom</a:t>
            </a:r>
          </a:p>
        </p:txBody>
      </p:sp>
      <p:sp>
        <p:nvSpPr>
          <p:cNvPr id="3" name="Rezervirano mjesto sadržaja 2"/>
          <p:cNvSpPr>
            <a:spLocks noGrp="1"/>
          </p:cNvSpPr>
          <p:nvPr>
            <p:ph idx="1"/>
          </p:nvPr>
        </p:nvSpPr>
        <p:spPr/>
        <p:txBody>
          <a:bodyPr>
            <a:normAutofit fontScale="92500" lnSpcReduction="20000"/>
          </a:bodyPr>
          <a:lstStyle/>
          <a:p>
            <a:pPr marL="0" indent="0">
              <a:buNone/>
            </a:pPr>
            <a:r>
              <a:rPr lang="hr-HR" dirty="0"/>
              <a:t>Vrijedi za:</a:t>
            </a:r>
          </a:p>
          <a:p>
            <a:r>
              <a:rPr lang="hr-HR" dirty="0"/>
              <a:t>svi poslovni subjekti i pojedinci koji obavljaju određenu aktivnost prikupljanja i/ili obrade osobnih podataka</a:t>
            </a:r>
          </a:p>
          <a:p>
            <a:r>
              <a:rPr lang="hr-HR" dirty="0"/>
              <a:t>fizičke osobe kad obrađuju osobne podatke izvan okvira isključivo osobne ili kućne aktivnosti te ako je  ista povezana s profesionalnom ili komercijalnom djelatnošću (primjerice fizička osoba koja iznajmljuje apartmanski smještaj)</a:t>
            </a:r>
          </a:p>
          <a:p>
            <a:r>
              <a:rPr lang="hr-HR" dirty="0"/>
              <a:t>Tijela javne vlasti dužna su obrađivati osobne podatke u okviru odredbi Opće uredbe, osim u slučajevima kaznenopravnih aktivnosti, poput sprečavanja kaznenih djela ili progona počinitelja</a:t>
            </a:r>
            <a:r>
              <a:rPr lang="hr-HR" b="1" dirty="0"/>
              <a:t> istih te u područjima izvan nadležnosti prava EU-a</a:t>
            </a:r>
            <a:endParaRPr lang="hr-HR" dirty="0"/>
          </a:p>
        </p:txBody>
      </p:sp>
    </p:spTree>
    <p:extLst>
      <p:ext uri="{BB962C8B-B14F-4D97-AF65-F5344CB8AC3E}">
        <p14:creationId xmlns:p14="http://schemas.microsoft.com/office/powerpoint/2010/main" val="4051472307"/>
      </p:ext>
    </p:extLst>
  </p:cSld>
  <p:clrMapOvr>
    <a:masterClrMapping/>
  </p:clrMapOvr>
</p:sld>
</file>

<file path=ppt/theme/theme1.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sustava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3802</TotalTime>
  <Words>5677</Words>
  <Application>Microsoft Office PowerPoint</Application>
  <PresentationFormat>Široki zaslon</PresentationFormat>
  <Paragraphs>260</Paragraphs>
  <Slides>66</Slides>
  <Notes>1</Notes>
  <HiddenSlides>0</HiddenSlides>
  <MMClips>0</MMClips>
  <ScaleCrop>false</ScaleCrop>
  <HeadingPairs>
    <vt:vector size="6" baseType="variant">
      <vt:variant>
        <vt:lpstr>Korišteni fontovi</vt:lpstr>
      </vt:variant>
      <vt:variant>
        <vt:i4>5</vt:i4>
      </vt:variant>
      <vt:variant>
        <vt:lpstr>Tema</vt:lpstr>
      </vt:variant>
      <vt:variant>
        <vt:i4>1</vt:i4>
      </vt:variant>
      <vt:variant>
        <vt:lpstr>Naslovi slajdova</vt:lpstr>
      </vt:variant>
      <vt:variant>
        <vt:i4>66</vt:i4>
      </vt:variant>
    </vt:vector>
  </HeadingPairs>
  <TitlesOfParts>
    <vt:vector size="72" baseType="lpstr">
      <vt:lpstr>Arial</vt:lpstr>
      <vt:lpstr>Calibri</vt:lpstr>
      <vt:lpstr>Calibri Light</vt:lpstr>
      <vt:lpstr>Roboto</vt:lpstr>
      <vt:lpstr>Wingdings</vt:lpstr>
      <vt:lpstr>Tema sustava Office</vt:lpstr>
      <vt:lpstr>ZAŠTITA PODATAKA</vt:lpstr>
      <vt:lpstr>PowerPoint prezentacija</vt:lpstr>
      <vt:lpstr>PowerPoint prezentacija</vt:lpstr>
      <vt:lpstr>Uvod</vt:lpstr>
      <vt:lpstr>PowerPoint prezentacija</vt:lpstr>
      <vt:lpstr>Uvod</vt:lpstr>
      <vt:lpstr>PowerPoint prezentacija</vt:lpstr>
      <vt:lpstr>Opseg Opće uredbe o zaštiti podataka</vt:lpstr>
      <vt:lpstr>Obveza usklađivanja poslovanja s Općom uredbom</vt:lpstr>
      <vt:lpstr>Agencija za zaštitu osobnih podataka </vt:lpstr>
      <vt:lpstr>PowerPoint prezentacija</vt:lpstr>
      <vt:lpstr>Osnovni pojmovi</vt:lpstr>
      <vt:lpstr>Osnovni pojmovi</vt:lpstr>
      <vt:lpstr>Osnovni pojmovi</vt:lpstr>
      <vt:lpstr>Osnovni pojmovi</vt:lpstr>
      <vt:lpstr>Osnovni pojmovi</vt:lpstr>
      <vt:lpstr>Osnovni pojmovi</vt:lpstr>
      <vt:lpstr>Osnovni pojmovi</vt:lpstr>
      <vt:lpstr>Osnovni pojmovi</vt:lpstr>
      <vt:lpstr>Pravo na zaštitu osobnih podataka / pravno na privatnost</vt:lpstr>
      <vt:lpstr>Obrada osobnih podataka</vt:lpstr>
      <vt:lpstr>Ovlaštenik obrade osobnih podataka</vt:lpstr>
      <vt:lpstr>Ovlaštenik obrade osobnih podataka</vt:lpstr>
      <vt:lpstr>Ovlaštenik obrade osobnih podataka</vt:lpstr>
      <vt:lpstr>Ugovor između voditelja obrade i izvršitelja obrade </vt:lpstr>
      <vt:lpstr>Ugovor između voditelja obrade i izvršitelja obrade </vt:lpstr>
      <vt:lpstr>Ugovor između voditelja obrade i izvršitelja obrade </vt:lpstr>
      <vt:lpstr>Zajednički voditelj obrade</vt:lpstr>
      <vt:lpstr>Zakonitost obrade osobnih podataka</vt:lpstr>
      <vt:lpstr>Zakonitost obrade osobnih podataka</vt:lpstr>
      <vt:lpstr>Privola</vt:lpstr>
      <vt:lpstr>Privola</vt:lpstr>
      <vt:lpstr>Privola</vt:lpstr>
      <vt:lpstr>Načela obrade osobnih podataka</vt:lpstr>
      <vt:lpstr>Načela obrade osobnih podataka</vt:lpstr>
      <vt:lpstr>Osnovni koraci koje je potrebno poduzeti za usklađivanje s odredbama Opće uredbe o zaštiti podataka</vt:lpstr>
      <vt:lpstr>Način informiranja ispitanika o obradi njegovih osobnih podataka</vt:lpstr>
      <vt:lpstr>Prigovor ispitanika na obradu osobnih podataka</vt:lpstr>
      <vt:lpstr>Izrada politike privatnosti</vt:lpstr>
      <vt:lpstr>Kolačići - cookies</vt:lpstr>
      <vt:lpstr>Usklađivanje internih akata vezanih uz radno-pravne odnose</vt:lpstr>
      <vt:lpstr>Dokumentacija kojom se dokazuje usklađenost s Općom uredbom </vt:lpstr>
      <vt:lpstr>Dokumentacija kojom se dokazuje usklađenost s Općom uredbom </vt:lpstr>
      <vt:lpstr>Evidencija aktivnosti obrade</vt:lpstr>
      <vt:lpstr>Evidencija aktivnosti obrade</vt:lpstr>
      <vt:lpstr>Evidencija aktivnosti obrade</vt:lpstr>
      <vt:lpstr>Organizacijske mjere zaštite osobnih podataka</vt:lpstr>
      <vt:lpstr>Tehničke mjere zaštite osobnih podataka</vt:lpstr>
      <vt:lpstr>Tehničke mjere zaštite osobnih podataka</vt:lpstr>
      <vt:lpstr>Službenik za zaštitu podataka</vt:lpstr>
      <vt:lpstr>Sankcije za prekršitelje Opće uredbe i Zakona o provedbi Opće uredbe </vt:lpstr>
      <vt:lpstr>Sankcije za prekršitelje Opće uredbe i Zakona o provedbi Opće uredbe </vt:lpstr>
      <vt:lpstr>Sankcije za prekršitelje Opće uredbe i Zakona o provedbi Opće uredbe </vt:lpstr>
      <vt:lpstr>Sankcije za prekršitelje Opće uredbe i Zakona o provedbi Opće uredbe </vt:lpstr>
      <vt:lpstr>Zlouporaba osobnih podataka</vt:lpstr>
      <vt:lpstr>Zlouporaba osobnih podataka</vt:lpstr>
      <vt:lpstr>Zlouporaba osobnih podataka</vt:lpstr>
      <vt:lpstr>Zlouporaba osobnih podataka</vt:lpstr>
      <vt:lpstr>Zlouporaba osobnih podataka</vt:lpstr>
      <vt:lpstr>Zlouporaba osobnih podataka</vt:lpstr>
      <vt:lpstr>Zlouporaba osobnih podataka</vt:lpstr>
      <vt:lpstr>Zlouporaba osobnih podataka</vt:lpstr>
      <vt:lpstr>Zlouporaba osobnih podataka</vt:lpstr>
      <vt:lpstr>Zlouporaba osobnih podataka</vt:lpstr>
      <vt:lpstr>DODATNE INFORMACIJE</vt:lpstr>
      <vt:lpstr>Hvala na pažnji</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IZGRADNJA PARTNERSTVA I UMREŽAVANJA</dc:title>
  <dc:creator>Damira Benc</dc:creator>
  <cp:lastModifiedBy>Sanja</cp:lastModifiedBy>
  <cp:revision>216</cp:revision>
  <dcterms:created xsi:type="dcterms:W3CDTF">2021-03-17T10:44:47Z</dcterms:created>
  <dcterms:modified xsi:type="dcterms:W3CDTF">2021-06-28T17:09:20Z</dcterms:modified>
</cp:coreProperties>
</file>