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11" r:id="rId2"/>
    <p:sldId id="318" r:id="rId3"/>
    <p:sldId id="319" r:id="rId4"/>
    <p:sldId id="320" r:id="rId5"/>
    <p:sldId id="321" r:id="rId6"/>
    <p:sldId id="325" r:id="rId7"/>
    <p:sldId id="326" r:id="rId8"/>
    <p:sldId id="285" r:id="rId9"/>
    <p:sldId id="286" r:id="rId10"/>
    <p:sldId id="315" r:id="rId11"/>
    <p:sldId id="316" r:id="rId12"/>
    <p:sldId id="288" r:id="rId13"/>
    <p:sldId id="323" r:id="rId14"/>
  </p:sldIdLst>
  <p:sldSz cx="9144000" cy="5143500" type="screen16x9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 Debanić" initials="ID" lastIdx="1" clrIdx="0">
    <p:extLst>
      <p:ext uri="{19B8F6BF-5375-455C-9EA6-DF929625EA0E}">
        <p15:presenceInfo xmlns:p15="http://schemas.microsoft.com/office/powerpoint/2012/main" userId="S-1-5-21-2002804613-928081854-355810188-4399" providerId="AD"/>
      </p:ext>
    </p:extLst>
  </p:cmAuthor>
  <p:cmAuthor id="2" name="Lira8" initials="L" lastIdx="1" clrIdx="1">
    <p:extLst>
      <p:ext uri="{19B8F6BF-5375-455C-9EA6-DF929625EA0E}">
        <p15:presenceInfo xmlns:p15="http://schemas.microsoft.com/office/powerpoint/2012/main" userId="Lira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333" autoAdjust="0"/>
  </p:normalViewPr>
  <p:slideViewPr>
    <p:cSldViewPr snapToGrid="0" snapToObjects="1">
      <p:cViewPr varScale="1">
        <p:scale>
          <a:sx n="138" d="100"/>
          <a:sy n="138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0A0E8-D6FA-4B09-89CC-BA54E6C657C2}" type="doc">
      <dgm:prSet loTypeId="urn:microsoft.com/office/officeart/2005/8/layout/bProcess3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19B9A43-8AD5-4EB2-8CCF-055F64817E58}">
      <dgm:prSet phldrT="[Text]" custT="1"/>
      <dgm:spPr>
        <a:xfrm>
          <a:off x="75929" y="460800"/>
          <a:ext cx="1129371" cy="372179"/>
        </a:xfrm>
      </dgm:spPr>
      <dgm:t>
        <a:bodyPr/>
        <a:lstStyle/>
        <a:p>
          <a:pPr algn="l">
            <a:buNone/>
          </a:pPr>
          <a:r>
            <a:rPr lang="hr-HR" sz="500" dirty="0">
              <a:latin typeface="Calibri"/>
              <a:ea typeface="+mn-ea"/>
              <a:cs typeface="+mn-cs"/>
            </a:rPr>
            <a:t>.</a:t>
          </a:r>
        </a:p>
        <a:p>
          <a:pPr algn="l">
            <a:buNone/>
          </a:pPr>
          <a:endParaRPr lang="hr-HR" sz="500" dirty="0">
            <a:latin typeface="Calibri"/>
            <a:ea typeface="+mn-ea"/>
            <a:cs typeface="+mn-cs"/>
          </a:endParaRPr>
        </a:p>
      </dgm:t>
    </dgm:pt>
    <dgm:pt modelId="{7C8000A8-199D-4EBE-9FEF-8B25D38F44B8}" type="parTrans" cxnId="{0DFB3100-8C87-4DC7-B4C5-4A1CE0CE4A61}">
      <dgm:prSet/>
      <dgm:spPr/>
      <dgm:t>
        <a:bodyPr/>
        <a:lstStyle/>
        <a:p>
          <a:endParaRPr lang="hr-HR"/>
        </a:p>
      </dgm:t>
    </dgm:pt>
    <dgm:pt modelId="{CEFC3C21-8BF8-4578-B379-FBA3A9E3C677}" type="sibTrans" cxnId="{0DFB3100-8C87-4DC7-B4C5-4A1CE0CE4A61}">
      <dgm:prSet/>
      <dgm:spPr/>
      <dgm:t>
        <a:bodyPr/>
        <a:lstStyle/>
        <a:p>
          <a:endParaRPr lang="hr-HR"/>
        </a:p>
      </dgm:t>
    </dgm:pt>
    <dgm:pt modelId="{9269A476-BAD8-41D7-B7FD-1A0833DDFF87}">
      <dgm:prSet phldrT="[Text]" custT="1"/>
      <dgm:spPr>
        <a:xfrm>
          <a:off x="3207068" y="247165"/>
          <a:ext cx="1130728" cy="791509"/>
        </a:xfrm>
      </dgm:spPr>
      <dgm:t>
        <a:bodyPr/>
        <a:lstStyle/>
        <a:p>
          <a:pPr algn="ctr">
            <a:buNone/>
          </a:pPr>
          <a:endParaRPr lang="hr-HR" sz="1050" dirty="0">
            <a:latin typeface="Calibri"/>
            <a:ea typeface="+mn-ea"/>
            <a:cs typeface="+mn-cs"/>
          </a:endParaRPr>
        </a:p>
        <a:p>
          <a:pPr algn="ctr">
            <a:buNone/>
          </a:pPr>
          <a:r>
            <a:rPr lang="hr-HR" sz="1200" dirty="0">
              <a:latin typeface="Calibri"/>
              <a:ea typeface="+mn-ea"/>
              <a:cs typeface="+mn-cs"/>
            </a:rPr>
            <a:t>Potpis i ovjera ugovora i instrumenata osiguranja</a:t>
          </a:r>
          <a:endParaRPr lang="hr-HR" sz="3200" dirty="0">
            <a:latin typeface="Calibri"/>
            <a:ea typeface="+mn-ea"/>
            <a:cs typeface="+mn-cs"/>
          </a:endParaRPr>
        </a:p>
      </dgm:t>
    </dgm:pt>
    <dgm:pt modelId="{A6E0F2DB-F5C3-45E0-BA9C-82C99DB147EA}" type="parTrans" cxnId="{7A575B87-2AEA-44E2-B528-321018B6E1B7}">
      <dgm:prSet/>
      <dgm:spPr/>
      <dgm:t>
        <a:bodyPr/>
        <a:lstStyle/>
        <a:p>
          <a:endParaRPr lang="hr-HR"/>
        </a:p>
      </dgm:t>
    </dgm:pt>
    <dgm:pt modelId="{3D693028-DA85-45F1-9A58-0A18524E2618}" type="sibTrans" cxnId="{7A575B87-2AEA-44E2-B528-321018B6E1B7}">
      <dgm:prSet/>
      <dgm:spPr/>
      <dgm:t>
        <a:bodyPr/>
        <a:lstStyle/>
        <a:p>
          <a:endParaRPr lang="hr-HR"/>
        </a:p>
      </dgm:t>
    </dgm:pt>
    <dgm:pt modelId="{30051938-96D0-4AA4-A3B9-C4BEC7A5D6B7}">
      <dgm:prSet custT="1"/>
      <dgm:spPr>
        <a:xfrm>
          <a:off x="4822117" y="238450"/>
          <a:ext cx="838785" cy="791509"/>
        </a:xfrm>
      </dgm:spPr>
      <dgm:t>
        <a:bodyPr/>
        <a:lstStyle/>
        <a:p>
          <a:pPr>
            <a:buNone/>
          </a:pPr>
          <a:r>
            <a:rPr lang="hr-HR" sz="1400" dirty="0">
              <a:latin typeface="Calibri"/>
              <a:ea typeface="+mn-ea"/>
              <a:cs typeface="+mn-cs"/>
            </a:rPr>
            <a:t>Isplata sredstava</a:t>
          </a:r>
        </a:p>
      </dgm:t>
    </dgm:pt>
    <dgm:pt modelId="{4E00FB00-67E0-405F-B0D1-92D206A86E1A}" type="parTrans" cxnId="{1E2E9CF4-9E5C-42C1-8567-442C1D99A7D7}">
      <dgm:prSet/>
      <dgm:spPr/>
      <dgm:t>
        <a:bodyPr/>
        <a:lstStyle/>
        <a:p>
          <a:endParaRPr lang="hr-HR"/>
        </a:p>
      </dgm:t>
    </dgm:pt>
    <dgm:pt modelId="{6F1A956C-281B-45D2-8120-01C5354CACDD}" type="sibTrans" cxnId="{1E2E9CF4-9E5C-42C1-8567-442C1D99A7D7}">
      <dgm:prSet/>
      <dgm:spPr/>
      <dgm:t>
        <a:bodyPr/>
        <a:lstStyle/>
        <a:p>
          <a:endParaRPr lang="hr-HR"/>
        </a:p>
      </dgm:t>
    </dgm:pt>
    <dgm:pt modelId="{C0E0C6D6-3AB7-4418-A780-118207E2CB04}">
      <dgm:prSet/>
      <dgm:spPr>
        <a:xfrm>
          <a:off x="6005783" y="247165"/>
          <a:ext cx="1130728" cy="791509"/>
        </a:xfrm>
      </dgm:spPr>
      <dgm:t>
        <a:bodyPr/>
        <a:lstStyle/>
        <a:p>
          <a:pPr>
            <a:buNone/>
          </a:pPr>
          <a:r>
            <a:rPr lang="hr-HR">
              <a:latin typeface="Calibri"/>
              <a:ea typeface="+mn-ea"/>
              <a:cs typeface="+mn-cs"/>
            </a:rPr>
            <a:t>Namjensko korištenje sredstava i dostava dokumentacije o namjenskom korištenju</a:t>
          </a:r>
          <a:endParaRPr lang="hr-HR" dirty="0">
            <a:latin typeface="Calibri"/>
            <a:ea typeface="+mn-ea"/>
            <a:cs typeface="+mn-cs"/>
          </a:endParaRPr>
        </a:p>
      </dgm:t>
    </dgm:pt>
    <dgm:pt modelId="{C0269245-2277-46AD-A6A5-ACFA9AA14B9D}" type="parTrans" cxnId="{CD615BE0-157F-47EB-A0D5-AB1438DDEF51}">
      <dgm:prSet/>
      <dgm:spPr/>
      <dgm:t>
        <a:bodyPr/>
        <a:lstStyle/>
        <a:p>
          <a:endParaRPr lang="hr-HR"/>
        </a:p>
      </dgm:t>
    </dgm:pt>
    <dgm:pt modelId="{659F9A47-0EDA-4AC3-B2F8-876FDD808851}" type="sibTrans" cxnId="{CD615BE0-157F-47EB-A0D5-AB1438DDEF51}">
      <dgm:prSet/>
      <dgm:spPr/>
      <dgm:t>
        <a:bodyPr/>
        <a:lstStyle/>
        <a:p>
          <a:endParaRPr lang="hr-HR"/>
        </a:p>
      </dgm:t>
    </dgm:pt>
    <dgm:pt modelId="{D8812D83-0BD1-4DDF-A7EA-D6F6C86EC7CE}">
      <dgm:prSet custT="1"/>
      <dgm:spPr>
        <a:xfrm>
          <a:off x="7596341" y="181368"/>
          <a:ext cx="961119" cy="961119"/>
        </a:xfrm>
      </dgm:spPr>
      <dgm:t>
        <a:bodyPr/>
        <a:lstStyle/>
        <a:p>
          <a:pPr>
            <a:buNone/>
          </a:pPr>
          <a:r>
            <a:rPr lang="hr-HR" sz="1600" b="1" dirty="0">
              <a:latin typeface="Calibri"/>
              <a:ea typeface="+mn-ea"/>
              <a:cs typeface="+mn-cs"/>
            </a:rPr>
            <a:t>UREDNA OTPLATA ZAJMA</a:t>
          </a:r>
        </a:p>
      </dgm:t>
    </dgm:pt>
    <dgm:pt modelId="{E8871810-104D-4712-B79E-429B29FA01A8}" type="parTrans" cxnId="{C71E71B7-2D18-46BD-9C94-2AB84F6AE0B3}">
      <dgm:prSet/>
      <dgm:spPr/>
      <dgm:t>
        <a:bodyPr/>
        <a:lstStyle/>
        <a:p>
          <a:endParaRPr lang="hr-HR"/>
        </a:p>
      </dgm:t>
    </dgm:pt>
    <dgm:pt modelId="{97F57FCE-614B-40A0-A7DD-607110DA02EC}" type="sibTrans" cxnId="{C71E71B7-2D18-46BD-9C94-2AB84F6AE0B3}">
      <dgm:prSet/>
      <dgm:spPr/>
      <dgm:t>
        <a:bodyPr/>
        <a:lstStyle/>
        <a:p>
          <a:endParaRPr lang="hr-HR"/>
        </a:p>
      </dgm:t>
    </dgm:pt>
    <dgm:pt modelId="{D15A679E-0172-420A-8A36-56FA11909006}">
      <dgm:prSet custT="1"/>
      <dgm:spPr>
        <a:xfrm>
          <a:off x="245329" y="273663"/>
          <a:ext cx="884331" cy="697282"/>
        </a:xfrm>
      </dgm:spPr>
      <dgm:t>
        <a:bodyPr/>
        <a:lstStyle/>
        <a:p>
          <a:pPr algn="ctr">
            <a:buFontTx/>
            <a:buNone/>
          </a:pPr>
          <a:r>
            <a:rPr lang="hr-HR" sz="1200" dirty="0">
              <a:latin typeface="Calibri"/>
              <a:ea typeface="+mn-ea"/>
              <a:cs typeface="+mn-cs"/>
            </a:rPr>
            <a:t>Odobrenje</a:t>
          </a:r>
        </a:p>
      </dgm:t>
    </dgm:pt>
    <dgm:pt modelId="{827FC2CA-2213-4649-907F-752E8F4DCF95}" type="parTrans" cxnId="{358530A2-4475-414F-B04D-94FFEC146CD1}">
      <dgm:prSet/>
      <dgm:spPr/>
      <dgm:t>
        <a:bodyPr/>
        <a:lstStyle/>
        <a:p>
          <a:endParaRPr lang="hr-HR"/>
        </a:p>
      </dgm:t>
    </dgm:pt>
    <dgm:pt modelId="{3CBF8FF3-2817-4473-8595-F6C290F175C0}" type="sibTrans" cxnId="{358530A2-4475-414F-B04D-94FFEC146CD1}">
      <dgm:prSet/>
      <dgm:spPr/>
      <dgm:t>
        <a:bodyPr/>
        <a:lstStyle/>
        <a:p>
          <a:endParaRPr lang="hr-HR"/>
        </a:p>
      </dgm:t>
    </dgm:pt>
    <dgm:pt modelId="{25505FFB-9D1D-47A2-ABE5-764C83E3E80F}">
      <dgm:prSet phldrT="[Text]" custT="1"/>
      <dgm:spPr>
        <a:xfrm>
          <a:off x="1661739" y="247165"/>
          <a:ext cx="1130728" cy="791509"/>
        </a:xfrm>
      </dgm:spPr>
      <dgm:t>
        <a:bodyPr/>
        <a:lstStyle/>
        <a:p>
          <a:pPr algn="ctr">
            <a:buNone/>
          </a:pPr>
          <a:r>
            <a:rPr lang="hr-HR" sz="1200" dirty="0">
              <a:latin typeface="Calibri"/>
              <a:ea typeface="+mn-ea"/>
              <a:cs typeface="+mn-cs"/>
            </a:rPr>
            <a:t>Dostava dokaza o računu posebne namjene i  ispunjenju ostalih dodatnih uvjeta</a:t>
          </a:r>
          <a:endParaRPr lang="hr-HR" sz="2000" dirty="0">
            <a:latin typeface="Calibri"/>
            <a:ea typeface="+mn-ea"/>
            <a:cs typeface="+mn-cs"/>
          </a:endParaRPr>
        </a:p>
      </dgm:t>
    </dgm:pt>
    <dgm:pt modelId="{EBB04678-348C-4570-B129-B6F957CD73F5}" type="sibTrans" cxnId="{F20AB09B-12C0-4064-9F15-EEC1727935CC}">
      <dgm:prSet/>
      <dgm:spPr/>
      <dgm:t>
        <a:bodyPr/>
        <a:lstStyle/>
        <a:p>
          <a:endParaRPr lang="hr-HR"/>
        </a:p>
      </dgm:t>
    </dgm:pt>
    <dgm:pt modelId="{194E6EF3-EAE0-4872-A197-88102A9F7760}" type="parTrans" cxnId="{F20AB09B-12C0-4064-9F15-EEC1727935CC}">
      <dgm:prSet/>
      <dgm:spPr/>
      <dgm:t>
        <a:bodyPr/>
        <a:lstStyle/>
        <a:p>
          <a:endParaRPr lang="hr-HR"/>
        </a:p>
      </dgm:t>
    </dgm:pt>
    <dgm:pt modelId="{A0CD6535-DD43-4600-A72F-E991679AA7A6}">
      <dgm:prSet/>
      <dgm:spPr>
        <a:xfrm>
          <a:off x="3442163" y="332866"/>
          <a:ext cx="825329" cy="822716"/>
        </a:xfrm>
      </dgm:spPr>
      <dgm:t>
        <a:bodyPr/>
        <a:lstStyle/>
        <a:p>
          <a:pPr algn="l">
            <a:buChar char="•"/>
          </a:pPr>
          <a:endParaRPr lang="hr-HR" sz="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0E68E48-D73E-4A9C-B703-F4B039D2AE05}" type="parTrans" cxnId="{A77ACD75-D163-4F64-BB5E-5C010EF39EDF}">
      <dgm:prSet/>
      <dgm:spPr/>
      <dgm:t>
        <a:bodyPr/>
        <a:lstStyle/>
        <a:p>
          <a:endParaRPr lang="hr-HR"/>
        </a:p>
      </dgm:t>
    </dgm:pt>
    <dgm:pt modelId="{08E4F572-61D2-450F-BB85-71A3C2C8D6E7}" type="sibTrans" cxnId="{A77ACD75-D163-4F64-BB5E-5C010EF39EDF}">
      <dgm:prSet/>
      <dgm:spPr/>
      <dgm:t>
        <a:bodyPr/>
        <a:lstStyle/>
        <a:p>
          <a:endParaRPr lang="hr-HR"/>
        </a:p>
      </dgm:t>
    </dgm:pt>
    <dgm:pt modelId="{EC219856-E8A6-4239-920A-D20541EC3FC3}">
      <dgm:prSet custT="1"/>
      <dgm:spPr>
        <a:xfrm>
          <a:off x="245329" y="273663"/>
          <a:ext cx="884331" cy="697282"/>
        </a:xfrm>
      </dgm:spPr>
      <dgm:t>
        <a:bodyPr/>
        <a:lstStyle/>
        <a:p>
          <a:pPr algn="ctr">
            <a:buFontTx/>
            <a:buNone/>
          </a:pPr>
          <a:r>
            <a:rPr lang="hr-HR" sz="1200" dirty="0">
              <a:latin typeface="Calibri"/>
              <a:ea typeface="+mn-ea"/>
              <a:cs typeface="+mn-cs"/>
            </a:rPr>
            <a:t>Zahtjeva za zajam</a:t>
          </a:r>
        </a:p>
      </dgm:t>
    </dgm:pt>
    <dgm:pt modelId="{AC0B8694-B522-44A0-924B-046CDBEFF08F}" type="parTrans" cxnId="{E00DA534-8DAD-4695-85B2-4CCDA2D13F8E}">
      <dgm:prSet/>
      <dgm:spPr/>
      <dgm:t>
        <a:bodyPr/>
        <a:lstStyle/>
        <a:p>
          <a:endParaRPr lang="hr-HR"/>
        </a:p>
      </dgm:t>
    </dgm:pt>
    <dgm:pt modelId="{386B42EA-153A-4E6B-84BD-8460AC2E7393}" type="sibTrans" cxnId="{E00DA534-8DAD-4695-85B2-4CCDA2D13F8E}">
      <dgm:prSet/>
      <dgm:spPr/>
      <dgm:t>
        <a:bodyPr/>
        <a:lstStyle/>
        <a:p>
          <a:endParaRPr lang="hr-HR"/>
        </a:p>
      </dgm:t>
    </dgm:pt>
    <dgm:pt modelId="{E3D3875A-1AF0-4E06-ABA7-A591153F2C1F}" type="pres">
      <dgm:prSet presAssocID="{0560A0E8-D6FA-4B09-89CC-BA54E6C657C2}" presName="Name0" presStyleCnt="0">
        <dgm:presLayoutVars>
          <dgm:dir/>
          <dgm:resizeHandles val="exact"/>
        </dgm:presLayoutVars>
      </dgm:prSet>
      <dgm:spPr/>
    </dgm:pt>
    <dgm:pt modelId="{1394A34F-2547-4C11-94D0-2344143FAD72}" type="pres">
      <dgm:prSet presAssocID="{819B9A43-8AD5-4EB2-8CCF-055F64817E58}" presName="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B46873F7-4C52-4A21-B92D-0CD2E2E13354}" type="pres">
      <dgm:prSet presAssocID="{CEFC3C21-8BF8-4578-B379-FBA3A9E3C677}" presName="sibTrans" presStyleLbl="sibTrans1D1" presStyleIdx="0" presStyleCnt="5"/>
      <dgm:spPr/>
    </dgm:pt>
    <dgm:pt modelId="{B1A7B368-E720-4873-962E-8270A4477638}" type="pres">
      <dgm:prSet presAssocID="{CEFC3C21-8BF8-4578-B379-FBA3A9E3C677}" presName="connectorText" presStyleLbl="sibTrans1D1" presStyleIdx="0" presStyleCnt="5"/>
      <dgm:spPr/>
    </dgm:pt>
    <dgm:pt modelId="{E7CD0F2A-3018-4110-8D82-979C603C750A}" type="pres">
      <dgm:prSet presAssocID="{25505FFB-9D1D-47A2-ABE5-764C83E3E80F}" presName="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2BAACF91-EAA6-45B1-B3FB-0C283DCCEE2F}" type="pres">
      <dgm:prSet presAssocID="{EBB04678-348C-4570-B129-B6F957CD73F5}" presName="sibTrans" presStyleLbl="sibTrans1D1" presStyleIdx="1" presStyleCnt="5"/>
      <dgm:spPr/>
    </dgm:pt>
    <dgm:pt modelId="{81F95ED5-CEC9-4E06-AF07-58A1E8D71DFE}" type="pres">
      <dgm:prSet presAssocID="{EBB04678-348C-4570-B129-B6F957CD73F5}" presName="connectorText" presStyleLbl="sibTrans1D1" presStyleIdx="1" presStyleCnt="5"/>
      <dgm:spPr/>
    </dgm:pt>
    <dgm:pt modelId="{47EA5382-9307-4B44-8C76-FB1E0F5EBDB0}" type="pres">
      <dgm:prSet presAssocID="{9269A476-BAD8-41D7-B7FD-1A0833DDFF87}" presName="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AA2429AA-5D0D-43E0-AD03-7C53EA245CD2}" type="pres">
      <dgm:prSet presAssocID="{3D693028-DA85-45F1-9A58-0A18524E2618}" presName="sibTrans" presStyleLbl="sibTrans1D1" presStyleIdx="2" presStyleCnt="5"/>
      <dgm:spPr/>
    </dgm:pt>
    <dgm:pt modelId="{F3322B92-0E4E-4AB9-BF18-68F7BE037D51}" type="pres">
      <dgm:prSet presAssocID="{3D693028-DA85-45F1-9A58-0A18524E2618}" presName="connectorText" presStyleLbl="sibTrans1D1" presStyleIdx="2" presStyleCnt="5"/>
      <dgm:spPr/>
    </dgm:pt>
    <dgm:pt modelId="{AE20D259-1D32-401C-9867-C99F0CB70081}" type="pres">
      <dgm:prSet presAssocID="{30051938-96D0-4AA4-A3B9-C4BEC7A5D6B7}" presName="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995183CC-0912-4466-B93C-D268F5DEF904}" type="pres">
      <dgm:prSet presAssocID="{6F1A956C-281B-45D2-8120-01C5354CACDD}" presName="sibTrans" presStyleLbl="sibTrans1D1" presStyleIdx="3" presStyleCnt="5"/>
      <dgm:spPr/>
    </dgm:pt>
    <dgm:pt modelId="{D4BB6628-6D4B-499F-8DCC-021616430F9A}" type="pres">
      <dgm:prSet presAssocID="{6F1A956C-281B-45D2-8120-01C5354CACDD}" presName="connectorText" presStyleLbl="sibTrans1D1" presStyleIdx="3" presStyleCnt="5"/>
      <dgm:spPr/>
    </dgm:pt>
    <dgm:pt modelId="{E52B2E5C-795A-4762-B847-62D280BA2357}" type="pres">
      <dgm:prSet presAssocID="{C0E0C6D6-3AB7-4418-A780-118207E2CB04}" presName="node" presStyleLbl="node1" presStyleIdx="4" presStyleCnt="6" custLinFactNeighborX="60993" custLinFactNeighborY="-13463">
        <dgm:presLayoutVars>
          <dgm:bulletEnabled val="1"/>
        </dgm:presLayoutVars>
      </dgm:prSet>
      <dgm:spPr>
        <a:prstGeom prst="rect">
          <a:avLst/>
        </a:prstGeom>
      </dgm:spPr>
    </dgm:pt>
    <dgm:pt modelId="{87621F6E-7CDD-49E9-B7B4-5E1A65D707A9}" type="pres">
      <dgm:prSet presAssocID="{659F9A47-0EDA-4AC3-B2F8-876FDD808851}" presName="sibTrans" presStyleLbl="sibTrans1D1" presStyleIdx="4" presStyleCnt="5"/>
      <dgm:spPr/>
    </dgm:pt>
    <dgm:pt modelId="{227E493A-10C7-4E07-AFEA-7734134B85B1}" type="pres">
      <dgm:prSet presAssocID="{659F9A47-0EDA-4AC3-B2F8-876FDD808851}" presName="connectorText" presStyleLbl="sibTrans1D1" presStyleIdx="4" presStyleCnt="5"/>
      <dgm:spPr/>
    </dgm:pt>
    <dgm:pt modelId="{0D67E81B-EBAA-4479-853E-DED5CD013122}" type="pres">
      <dgm:prSet presAssocID="{D8812D83-0BD1-4DDF-A7EA-D6F6C86EC7CE}" presName="node" presStyleLbl="node1" presStyleIdx="5" presStyleCnt="6" custLinFactNeighborX="92925" custLinFactNeighborY="-13430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0DFB3100-8C87-4DC7-B4C5-4A1CE0CE4A61}" srcId="{0560A0E8-D6FA-4B09-89CC-BA54E6C657C2}" destId="{819B9A43-8AD5-4EB2-8CCF-055F64817E58}" srcOrd="0" destOrd="0" parTransId="{7C8000A8-199D-4EBE-9FEF-8B25D38F44B8}" sibTransId="{CEFC3C21-8BF8-4578-B379-FBA3A9E3C677}"/>
    <dgm:cxn modelId="{3A893003-5FE4-4C4B-AE08-5EE316999005}" type="presOf" srcId="{6F1A956C-281B-45D2-8120-01C5354CACDD}" destId="{995183CC-0912-4466-B93C-D268F5DEF904}" srcOrd="0" destOrd="0" presId="urn:microsoft.com/office/officeart/2005/8/layout/bProcess3"/>
    <dgm:cxn modelId="{FB09F516-4CE0-4DB7-98FC-EBD58E6D8619}" type="presOf" srcId="{EC219856-E8A6-4239-920A-D20541EC3FC3}" destId="{1394A34F-2547-4C11-94D0-2344143FAD72}" srcOrd="0" destOrd="2" presId="urn:microsoft.com/office/officeart/2005/8/layout/bProcess3"/>
    <dgm:cxn modelId="{1F0B4721-CC64-4D0F-8C47-1AC577742C26}" type="presOf" srcId="{659F9A47-0EDA-4AC3-B2F8-876FDD808851}" destId="{227E493A-10C7-4E07-AFEA-7734134B85B1}" srcOrd="1" destOrd="0" presId="urn:microsoft.com/office/officeart/2005/8/layout/bProcess3"/>
    <dgm:cxn modelId="{1CA6F325-6628-4AF9-82FB-2A021E11B947}" type="presOf" srcId="{CEFC3C21-8BF8-4578-B379-FBA3A9E3C677}" destId="{B46873F7-4C52-4A21-B92D-0CD2E2E13354}" srcOrd="0" destOrd="0" presId="urn:microsoft.com/office/officeart/2005/8/layout/bProcess3"/>
    <dgm:cxn modelId="{E00DA534-8DAD-4695-85B2-4CCDA2D13F8E}" srcId="{819B9A43-8AD5-4EB2-8CCF-055F64817E58}" destId="{EC219856-E8A6-4239-920A-D20541EC3FC3}" srcOrd="1" destOrd="0" parTransId="{AC0B8694-B522-44A0-924B-046CDBEFF08F}" sibTransId="{386B42EA-153A-4E6B-84BD-8460AC2E7393}"/>
    <dgm:cxn modelId="{67DB8B38-D48D-4D47-A18E-7D2061E061C6}" type="presOf" srcId="{3D693028-DA85-45F1-9A58-0A18524E2618}" destId="{F3322B92-0E4E-4AB9-BF18-68F7BE037D51}" srcOrd="1" destOrd="0" presId="urn:microsoft.com/office/officeart/2005/8/layout/bProcess3"/>
    <dgm:cxn modelId="{C9CC105B-EA13-4046-BF7B-C5D1FC92DC05}" type="presOf" srcId="{659F9A47-0EDA-4AC3-B2F8-876FDD808851}" destId="{87621F6E-7CDD-49E9-B7B4-5E1A65D707A9}" srcOrd="0" destOrd="0" presId="urn:microsoft.com/office/officeart/2005/8/layout/bProcess3"/>
    <dgm:cxn modelId="{0EC1625B-0A3D-4520-B18B-F2A46D15CA29}" type="presOf" srcId="{C0E0C6D6-3AB7-4418-A780-118207E2CB04}" destId="{E52B2E5C-795A-4762-B847-62D280BA2357}" srcOrd="0" destOrd="0" presId="urn:microsoft.com/office/officeart/2005/8/layout/bProcess3"/>
    <dgm:cxn modelId="{E4D1A25D-3940-4FEC-8957-EBF9B27BC3D1}" type="presOf" srcId="{819B9A43-8AD5-4EB2-8CCF-055F64817E58}" destId="{1394A34F-2547-4C11-94D0-2344143FAD72}" srcOrd="0" destOrd="0" presId="urn:microsoft.com/office/officeart/2005/8/layout/bProcess3"/>
    <dgm:cxn modelId="{01EE3A63-E695-4AF1-A108-7DBB705E236C}" type="presOf" srcId="{30051938-96D0-4AA4-A3B9-C4BEC7A5D6B7}" destId="{AE20D259-1D32-401C-9867-C99F0CB70081}" srcOrd="0" destOrd="0" presId="urn:microsoft.com/office/officeart/2005/8/layout/bProcess3"/>
    <dgm:cxn modelId="{A61DAC43-433F-4918-B760-74307B2B3D6E}" type="presOf" srcId="{0560A0E8-D6FA-4B09-89CC-BA54E6C657C2}" destId="{E3D3875A-1AF0-4E06-ABA7-A591153F2C1F}" srcOrd="0" destOrd="0" presId="urn:microsoft.com/office/officeart/2005/8/layout/bProcess3"/>
    <dgm:cxn modelId="{A77ACD75-D163-4F64-BB5E-5C010EF39EDF}" srcId="{9269A476-BAD8-41D7-B7FD-1A0833DDFF87}" destId="{A0CD6535-DD43-4600-A72F-E991679AA7A6}" srcOrd="0" destOrd="0" parTransId="{00E68E48-D73E-4A9C-B703-F4B039D2AE05}" sibTransId="{08E4F572-61D2-450F-BB85-71A3C2C8D6E7}"/>
    <dgm:cxn modelId="{416F7E77-6F53-446C-853E-4F3F188BE021}" type="presOf" srcId="{9269A476-BAD8-41D7-B7FD-1A0833DDFF87}" destId="{47EA5382-9307-4B44-8C76-FB1E0F5EBDB0}" srcOrd="0" destOrd="0" presId="urn:microsoft.com/office/officeart/2005/8/layout/bProcess3"/>
    <dgm:cxn modelId="{5CEF8357-74D4-446D-AF1E-B2520C07CB5A}" type="presOf" srcId="{D15A679E-0172-420A-8A36-56FA11909006}" destId="{1394A34F-2547-4C11-94D0-2344143FAD72}" srcOrd="0" destOrd="1" presId="urn:microsoft.com/office/officeart/2005/8/layout/bProcess3"/>
    <dgm:cxn modelId="{7A575B87-2AEA-44E2-B528-321018B6E1B7}" srcId="{0560A0E8-D6FA-4B09-89CC-BA54E6C657C2}" destId="{9269A476-BAD8-41D7-B7FD-1A0833DDFF87}" srcOrd="2" destOrd="0" parTransId="{A6E0F2DB-F5C3-45E0-BA9C-82C99DB147EA}" sibTransId="{3D693028-DA85-45F1-9A58-0A18524E2618}"/>
    <dgm:cxn modelId="{10D20996-1827-4320-849D-A5AF9B9489DD}" type="presOf" srcId="{A0CD6535-DD43-4600-A72F-E991679AA7A6}" destId="{47EA5382-9307-4B44-8C76-FB1E0F5EBDB0}" srcOrd="0" destOrd="1" presId="urn:microsoft.com/office/officeart/2005/8/layout/bProcess3"/>
    <dgm:cxn modelId="{F20AB09B-12C0-4064-9F15-EEC1727935CC}" srcId="{0560A0E8-D6FA-4B09-89CC-BA54E6C657C2}" destId="{25505FFB-9D1D-47A2-ABE5-764C83E3E80F}" srcOrd="1" destOrd="0" parTransId="{194E6EF3-EAE0-4872-A197-88102A9F7760}" sibTransId="{EBB04678-348C-4570-B129-B6F957CD73F5}"/>
    <dgm:cxn modelId="{6247959D-EED8-4CE0-9B05-6402881DF641}" type="presOf" srcId="{25505FFB-9D1D-47A2-ABE5-764C83E3E80F}" destId="{E7CD0F2A-3018-4110-8D82-979C603C750A}" srcOrd="0" destOrd="0" presId="urn:microsoft.com/office/officeart/2005/8/layout/bProcess3"/>
    <dgm:cxn modelId="{358530A2-4475-414F-B04D-94FFEC146CD1}" srcId="{819B9A43-8AD5-4EB2-8CCF-055F64817E58}" destId="{D15A679E-0172-420A-8A36-56FA11909006}" srcOrd="0" destOrd="0" parTransId="{827FC2CA-2213-4649-907F-752E8F4DCF95}" sibTransId="{3CBF8FF3-2817-4473-8595-F6C290F175C0}"/>
    <dgm:cxn modelId="{5EFD89A9-A68F-4687-9E76-23A3E4FF0767}" type="presOf" srcId="{EBB04678-348C-4570-B129-B6F957CD73F5}" destId="{2BAACF91-EAA6-45B1-B3FB-0C283DCCEE2F}" srcOrd="0" destOrd="0" presId="urn:microsoft.com/office/officeart/2005/8/layout/bProcess3"/>
    <dgm:cxn modelId="{8389BDB6-AE09-4648-8767-1188D9B7864C}" type="presOf" srcId="{3D693028-DA85-45F1-9A58-0A18524E2618}" destId="{AA2429AA-5D0D-43E0-AD03-7C53EA245CD2}" srcOrd="0" destOrd="0" presId="urn:microsoft.com/office/officeart/2005/8/layout/bProcess3"/>
    <dgm:cxn modelId="{C71E71B7-2D18-46BD-9C94-2AB84F6AE0B3}" srcId="{0560A0E8-D6FA-4B09-89CC-BA54E6C657C2}" destId="{D8812D83-0BD1-4DDF-A7EA-D6F6C86EC7CE}" srcOrd="5" destOrd="0" parTransId="{E8871810-104D-4712-B79E-429B29FA01A8}" sibTransId="{97F57FCE-614B-40A0-A7DD-607110DA02EC}"/>
    <dgm:cxn modelId="{D20118C0-424E-4E6A-B2A9-D1E063B3A051}" type="presOf" srcId="{CEFC3C21-8BF8-4578-B379-FBA3A9E3C677}" destId="{B1A7B368-E720-4873-962E-8270A4477638}" srcOrd="1" destOrd="0" presId="urn:microsoft.com/office/officeart/2005/8/layout/bProcess3"/>
    <dgm:cxn modelId="{9E84C6D3-737E-4E22-A83D-64C81A9B8212}" type="presOf" srcId="{D8812D83-0BD1-4DDF-A7EA-D6F6C86EC7CE}" destId="{0D67E81B-EBAA-4479-853E-DED5CD013122}" srcOrd="0" destOrd="0" presId="urn:microsoft.com/office/officeart/2005/8/layout/bProcess3"/>
    <dgm:cxn modelId="{CD615BE0-157F-47EB-A0D5-AB1438DDEF51}" srcId="{0560A0E8-D6FA-4B09-89CC-BA54E6C657C2}" destId="{C0E0C6D6-3AB7-4418-A780-118207E2CB04}" srcOrd="4" destOrd="0" parTransId="{C0269245-2277-46AD-A6A5-ACFA9AA14B9D}" sibTransId="{659F9A47-0EDA-4AC3-B2F8-876FDD808851}"/>
    <dgm:cxn modelId="{1C3A78E3-AF83-4E93-A419-3035C0EC3BA2}" type="presOf" srcId="{6F1A956C-281B-45D2-8120-01C5354CACDD}" destId="{D4BB6628-6D4B-499F-8DCC-021616430F9A}" srcOrd="1" destOrd="0" presId="urn:microsoft.com/office/officeart/2005/8/layout/bProcess3"/>
    <dgm:cxn modelId="{D08F0FED-F981-4CAA-B0BB-49640ED2402B}" type="presOf" srcId="{EBB04678-348C-4570-B129-B6F957CD73F5}" destId="{81F95ED5-CEC9-4E06-AF07-58A1E8D71DFE}" srcOrd="1" destOrd="0" presId="urn:microsoft.com/office/officeart/2005/8/layout/bProcess3"/>
    <dgm:cxn modelId="{1E2E9CF4-9E5C-42C1-8567-442C1D99A7D7}" srcId="{0560A0E8-D6FA-4B09-89CC-BA54E6C657C2}" destId="{30051938-96D0-4AA4-A3B9-C4BEC7A5D6B7}" srcOrd="3" destOrd="0" parTransId="{4E00FB00-67E0-405F-B0D1-92D206A86E1A}" sibTransId="{6F1A956C-281B-45D2-8120-01C5354CACDD}"/>
    <dgm:cxn modelId="{C878DB27-9737-4763-8BFF-606D1C82B275}" type="presParOf" srcId="{E3D3875A-1AF0-4E06-ABA7-A591153F2C1F}" destId="{1394A34F-2547-4C11-94D0-2344143FAD72}" srcOrd="0" destOrd="0" presId="urn:microsoft.com/office/officeart/2005/8/layout/bProcess3"/>
    <dgm:cxn modelId="{A3E05630-A767-4FE3-9D27-8188E3DF8BB2}" type="presParOf" srcId="{E3D3875A-1AF0-4E06-ABA7-A591153F2C1F}" destId="{B46873F7-4C52-4A21-B92D-0CD2E2E13354}" srcOrd="1" destOrd="0" presId="urn:microsoft.com/office/officeart/2005/8/layout/bProcess3"/>
    <dgm:cxn modelId="{78A00044-C927-426F-8950-558D87785664}" type="presParOf" srcId="{B46873F7-4C52-4A21-B92D-0CD2E2E13354}" destId="{B1A7B368-E720-4873-962E-8270A4477638}" srcOrd="0" destOrd="0" presId="urn:microsoft.com/office/officeart/2005/8/layout/bProcess3"/>
    <dgm:cxn modelId="{08939987-E710-4996-B583-62A0A5CAC138}" type="presParOf" srcId="{E3D3875A-1AF0-4E06-ABA7-A591153F2C1F}" destId="{E7CD0F2A-3018-4110-8D82-979C603C750A}" srcOrd="2" destOrd="0" presId="urn:microsoft.com/office/officeart/2005/8/layout/bProcess3"/>
    <dgm:cxn modelId="{26E6C7B8-F21B-47A6-9A32-52F71CE35858}" type="presParOf" srcId="{E3D3875A-1AF0-4E06-ABA7-A591153F2C1F}" destId="{2BAACF91-EAA6-45B1-B3FB-0C283DCCEE2F}" srcOrd="3" destOrd="0" presId="urn:microsoft.com/office/officeart/2005/8/layout/bProcess3"/>
    <dgm:cxn modelId="{1AC62937-E677-43E3-8769-35247FA30C40}" type="presParOf" srcId="{2BAACF91-EAA6-45B1-B3FB-0C283DCCEE2F}" destId="{81F95ED5-CEC9-4E06-AF07-58A1E8D71DFE}" srcOrd="0" destOrd="0" presId="urn:microsoft.com/office/officeart/2005/8/layout/bProcess3"/>
    <dgm:cxn modelId="{FFBBEA6A-F6F3-4BDB-878B-F19090519350}" type="presParOf" srcId="{E3D3875A-1AF0-4E06-ABA7-A591153F2C1F}" destId="{47EA5382-9307-4B44-8C76-FB1E0F5EBDB0}" srcOrd="4" destOrd="0" presId="urn:microsoft.com/office/officeart/2005/8/layout/bProcess3"/>
    <dgm:cxn modelId="{E6563D3F-5402-486C-BCD9-DBDE603C4324}" type="presParOf" srcId="{E3D3875A-1AF0-4E06-ABA7-A591153F2C1F}" destId="{AA2429AA-5D0D-43E0-AD03-7C53EA245CD2}" srcOrd="5" destOrd="0" presId="urn:microsoft.com/office/officeart/2005/8/layout/bProcess3"/>
    <dgm:cxn modelId="{92BB2B53-1B39-4B28-A918-828A0D85A54B}" type="presParOf" srcId="{AA2429AA-5D0D-43E0-AD03-7C53EA245CD2}" destId="{F3322B92-0E4E-4AB9-BF18-68F7BE037D51}" srcOrd="0" destOrd="0" presId="urn:microsoft.com/office/officeart/2005/8/layout/bProcess3"/>
    <dgm:cxn modelId="{A39CB0E2-E735-4BB5-A0E6-8AB20BBB0413}" type="presParOf" srcId="{E3D3875A-1AF0-4E06-ABA7-A591153F2C1F}" destId="{AE20D259-1D32-401C-9867-C99F0CB70081}" srcOrd="6" destOrd="0" presId="urn:microsoft.com/office/officeart/2005/8/layout/bProcess3"/>
    <dgm:cxn modelId="{6B2FF24E-B876-479B-91B6-361F22C781AF}" type="presParOf" srcId="{E3D3875A-1AF0-4E06-ABA7-A591153F2C1F}" destId="{995183CC-0912-4466-B93C-D268F5DEF904}" srcOrd="7" destOrd="0" presId="urn:microsoft.com/office/officeart/2005/8/layout/bProcess3"/>
    <dgm:cxn modelId="{E4DCBBDC-2CA4-4410-B10A-294ACCDC091C}" type="presParOf" srcId="{995183CC-0912-4466-B93C-D268F5DEF904}" destId="{D4BB6628-6D4B-499F-8DCC-021616430F9A}" srcOrd="0" destOrd="0" presId="urn:microsoft.com/office/officeart/2005/8/layout/bProcess3"/>
    <dgm:cxn modelId="{8B2CA345-0BB4-414D-9B6D-51F657AA1CEA}" type="presParOf" srcId="{E3D3875A-1AF0-4E06-ABA7-A591153F2C1F}" destId="{E52B2E5C-795A-4762-B847-62D280BA2357}" srcOrd="8" destOrd="0" presId="urn:microsoft.com/office/officeart/2005/8/layout/bProcess3"/>
    <dgm:cxn modelId="{D3805487-F92F-4FDD-8206-66A82BDC08BD}" type="presParOf" srcId="{E3D3875A-1AF0-4E06-ABA7-A591153F2C1F}" destId="{87621F6E-7CDD-49E9-B7B4-5E1A65D707A9}" srcOrd="9" destOrd="0" presId="urn:microsoft.com/office/officeart/2005/8/layout/bProcess3"/>
    <dgm:cxn modelId="{83F2E09B-0520-429A-8121-CCD341EF7022}" type="presParOf" srcId="{87621F6E-7CDD-49E9-B7B4-5E1A65D707A9}" destId="{227E493A-10C7-4E07-AFEA-7734134B85B1}" srcOrd="0" destOrd="0" presId="urn:microsoft.com/office/officeart/2005/8/layout/bProcess3"/>
    <dgm:cxn modelId="{22254F4A-F332-48E3-9D4A-4F94AEE54984}" type="presParOf" srcId="{E3D3875A-1AF0-4E06-ABA7-A591153F2C1F}" destId="{0D67E81B-EBAA-4479-853E-DED5CD013122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873F7-4C52-4A21-B92D-0CD2E2E13354}">
      <dsp:nvSpPr>
        <dsp:cNvPr id="0" name=""/>
        <dsp:cNvSpPr/>
      </dsp:nvSpPr>
      <dsp:spPr>
        <a:xfrm>
          <a:off x="1962706" y="478622"/>
          <a:ext cx="3700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01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2137697" y="522337"/>
        <a:ext cx="20030" cy="4010"/>
      </dsp:txXfrm>
    </dsp:sp>
    <dsp:sp modelId="{1394A34F-2547-4C11-94D0-2344143FAD72}">
      <dsp:nvSpPr>
        <dsp:cNvPr id="0" name=""/>
        <dsp:cNvSpPr/>
      </dsp:nvSpPr>
      <dsp:spPr>
        <a:xfrm>
          <a:off x="222708" y="1802"/>
          <a:ext cx="1741798" cy="10450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00" kern="1200" dirty="0">
              <a:latin typeface="Calibri"/>
              <a:ea typeface="+mn-ea"/>
              <a:cs typeface="+mn-cs"/>
            </a:rPr>
            <a:t>.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 dirty="0">
            <a:latin typeface="Calibri"/>
            <a:ea typeface="+mn-ea"/>
            <a:cs typeface="+mn-cs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200" kern="1200" dirty="0">
              <a:latin typeface="Calibri"/>
              <a:ea typeface="+mn-ea"/>
              <a:cs typeface="+mn-cs"/>
            </a:rPr>
            <a:t>Odobrenje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1200" kern="1200" dirty="0">
              <a:latin typeface="Calibri"/>
              <a:ea typeface="+mn-ea"/>
              <a:cs typeface="+mn-cs"/>
            </a:rPr>
            <a:t>Zahtjeva za zajam</a:t>
          </a:r>
        </a:p>
      </dsp:txBody>
      <dsp:txXfrm>
        <a:off x="222708" y="1802"/>
        <a:ext cx="1741798" cy="1045078"/>
      </dsp:txXfrm>
    </dsp:sp>
    <dsp:sp modelId="{2BAACF91-EAA6-45B1-B3FB-0C283DCCEE2F}">
      <dsp:nvSpPr>
        <dsp:cNvPr id="0" name=""/>
        <dsp:cNvSpPr/>
      </dsp:nvSpPr>
      <dsp:spPr>
        <a:xfrm>
          <a:off x="4105118" y="478622"/>
          <a:ext cx="3700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013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4280109" y="522337"/>
        <a:ext cx="20030" cy="4010"/>
      </dsp:txXfrm>
    </dsp:sp>
    <dsp:sp modelId="{E7CD0F2A-3018-4110-8D82-979C603C750A}">
      <dsp:nvSpPr>
        <dsp:cNvPr id="0" name=""/>
        <dsp:cNvSpPr/>
      </dsp:nvSpPr>
      <dsp:spPr>
        <a:xfrm>
          <a:off x="2365120" y="1802"/>
          <a:ext cx="1741798" cy="10450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>
              <a:latin typeface="Calibri"/>
              <a:ea typeface="+mn-ea"/>
              <a:cs typeface="+mn-cs"/>
            </a:rPr>
            <a:t>Dostava dokaza o računu posebne namjene i  ispunjenju ostalih dodatnih uvjeta</a:t>
          </a:r>
          <a:endParaRPr lang="hr-HR" sz="2000" kern="1200" dirty="0">
            <a:latin typeface="Calibri"/>
            <a:ea typeface="+mn-ea"/>
            <a:cs typeface="+mn-cs"/>
          </a:endParaRPr>
        </a:p>
      </dsp:txBody>
      <dsp:txXfrm>
        <a:off x="2365120" y="1802"/>
        <a:ext cx="1741798" cy="1045078"/>
      </dsp:txXfrm>
    </dsp:sp>
    <dsp:sp modelId="{AA2429AA-5D0D-43E0-AD03-7C53EA245CD2}">
      <dsp:nvSpPr>
        <dsp:cNvPr id="0" name=""/>
        <dsp:cNvSpPr/>
      </dsp:nvSpPr>
      <dsp:spPr>
        <a:xfrm>
          <a:off x="6247529" y="478622"/>
          <a:ext cx="3700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013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422521" y="522337"/>
        <a:ext cx="20030" cy="4010"/>
      </dsp:txXfrm>
    </dsp:sp>
    <dsp:sp modelId="{47EA5382-9307-4B44-8C76-FB1E0F5EBDB0}">
      <dsp:nvSpPr>
        <dsp:cNvPr id="0" name=""/>
        <dsp:cNvSpPr/>
      </dsp:nvSpPr>
      <dsp:spPr>
        <a:xfrm>
          <a:off x="4507531" y="1802"/>
          <a:ext cx="1741798" cy="10450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50" kern="1200" dirty="0">
            <a:latin typeface="Calibri"/>
            <a:ea typeface="+mn-ea"/>
            <a:cs typeface="+mn-cs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>
              <a:latin typeface="Calibri"/>
              <a:ea typeface="+mn-ea"/>
              <a:cs typeface="+mn-cs"/>
            </a:rPr>
            <a:t>Potpis i ovjera ugovora i instrumenata osiguranja</a:t>
          </a:r>
          <a:endParaRPr lang="hr-HR" sz="3200" kern="1200" dirty="0">
            <a:latin typeface="Calibri"/>
            <a:ea typeface="+mn-ea"/>
            <a:cs typeface="+mn-cs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507531" y="1802"/>
        <a:ext cx="1741798" cy="1045078"/>
      </dsp:txXfrm>
    </dsp:sp>
    <dsp:sp modelId="{995183CC-0912-4466-B93C-D268F5DEF904}">
      <dsp:nvSpPr>
        <dsp:cNvPr id="0" name=""/>
        <dsp:cNvSpPr/>
      </dsp:nvSpPr>
      <dsp:spPr>
        <a:xfrm>
          <a:off x="2155982" y="1045081"/>
          <a:ext cx="5364860" cy="229314"/>
        </a:xfrm>
        <a:custGeom>
          <a:avLst/>
          <a:gdLst/>
          <a:ahLst/>
          <a:cxnLst/>
          <a:rect l="0" t="0" r="0" b="0"/>
          <a:pathLst>
            <a:path>
              <a:moveTo>
                <a:pt x="5364860" y="0"/>
              </a:moveTo>
              <a:lnTo>
                <a:pt x="5364860" y="131757"/>
              </a:lnTo>
              <a:lnTo>
                <a:pt x="0" y="131757"/>
              </a:lnTo>
              <a:lnTo>
                <a:pt x="0" y="22931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4704133" y="1157733"/>
        <a:ext cx="268557" cy="4010"/>
      </dsp:txXfrm>
    </dsp:sp>
    <dsp:sp modelId="{AE20D259-1D32-401C-9867-C99F0CB70081}">
      <dsp:nvSpPr>
        <dsp:cNvPr id="0" name=""/>
        <dsp:cNvSpPr/>
      </dsp:nvSpPr>
      <dsp:spPr>
        <a:xfrm>
          <a:off x="6649943" y="1802"/>
          <a:ext cx="1741798" cy="10450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latin typeface="Calibri"/>
              <a:ea typeface="+mn-ea"/>
              <a:cs typeface="+mn-cs"/>
            </a:rPr>
            <a:t>Isplata sredstava</a:t>
          </a:r>
        </a:p>
      </dsp:txBody>
      <dsp:txXfrm>
        <a:off x="6649943" y="1802"/>
        <a:ext cx="1741798" cy="1045078"/>
      </dsp:txXfrm>
    </dsp:sp>
    <dsp:sp modelId="{87621F6E-7CDD-49E9-B7B4-5E1A65D707A9}">
      <dsp:nvSpPr>
        <dsp:cNvPr id="0" name=""/>
        <dsp:cNvSpPr/>
      </dsp:nvSpPr>
      <dsp:spPr>
        <a:xfrm>
          <a:off x="3025081" y="1783615"/>
          <a:ext cx="9262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0202" y="45720"/>
              </a:lnTo>
              <a:lnTo>
                <a:pt x="480202" y="46064"/>
              </a:lnTo>
              <a:lnTo>
                <a:pt x="926204" y="460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464263" y="1827330"/>
        <a:ext cx="47840" cy="4010"/>
      </dsp:txXfrm>
    </dsp:sp>
    <dsp:sp modelId="{E52B2E5C-795A-4762-B847-62D280BA2357}">
      <dsp:nvSpPr>
        <dsp:cNvPr id="0" name=""/>
        <dsp:cNvSpPr/>
      </dsp:nvSpPr>
      <dsp:spPr>
        <a:xfrm>
          <a:off x="1285083" y="1306796"/>
          <a:ext cx="1741798" cy="10450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>
              <a:latin typeface="Calibri"/>
              <a:ea typeface="+mn-ea"/>
              <a:cs typeface="+mn-cs"/>
            </a:rPr>
            <a:t>Namjensko korištenje sredstava i dostava dokumentacije o namjenskom korištenju</a:t>
          </a:r>
          <a:endParaRPr lang="hr-HR" sz="1200" kern="1200" dirty="0">
            <a:latin typeface="Calibri"/>
            <a:ea typeface="+mn-ea"/>
            <a:cs typeface="+mn-cs"/>
          </a:endParaRPr>
        </a:p>
      </dsp:txBody>
      <dsp:txXfrm>
        <a:off x="1285083" y="1306796"/>
        <a:ext cx="1741798" cy="1045078"/>
      </dsp:txXfrm>
    </dsp:sp>
    <dsp:sp modelId="{0D67E81B-EBAA-4479-853E-DED5CD013122}">
      <dsp:nvSpPr>
        <dsp:cNvPr id="0" name=""/>
        <dsp:cNvSpPr/>
      </dsp:nvSpPr>
      <dsp:spPr>
        <a:xfrm>
          <a:off x="3983686" y="1307141"/>
          <a:ext cx="1741798" cy="10450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latin typeface="Calibri"/>
              <a:ea typeface="+mn-ea"/>
              <a:cs typeface="+mn-cs"/>
            </a:rPr>
            <a:t>UREDNA OTPLATA ZAJMA</a:t>
          </a:r>
        </a:p>
      </dsp:txBody>
      <dsp:txXfrm>
        <a:off x="4238766" y="1460189"/>
        <a:ext cx="1231638" cy="738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753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371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1768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722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323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5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594485"/>
            <a:ext cx="7772400" cy="10801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880360"/>
            <a:ext cx="6400800" cy="1285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6888812" y="325480"/>
            <a:ext cx="1632585" cy="208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622300" y="1219200"/>
            <a:ext cx="7900035" cy="3032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888812" y="325480"/>
            <a:ext cx="1632585" cy="208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622300" y="1219200"/>
            <a:ext cx="7900035" cy="3032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6888812" y="325480"/>
            <a:ext cx="1632585" cy="208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183005"/>
            <a:ext cx="3977641" cy="33947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888812" y="325480"/>
            <a:ext cx="1632585" cy="208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9827" y="4783454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6D6E71"/>
          </a:solidFill>
          <a:uFillTx/>
          <a:latin typeface="VladaRHSans Lt"/>
          <a:ea typeface="VladaRHSans Lt"/>
          <a:cs typeface="VladaRHSans Lt"/>
          <a:sym typeface="VladaRHSans Lt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4D4D4F"/>
          </a:solidFill>
          <a:uFillTx/>
          <a:latin typeface="VladaRH Sans"/>
          <a:ea typeface="VladaRH Sans"/>
          <a:cs typeface="VladaRH Sans"/>
          <a:sym typeface="VladaRH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hamagbicro.hr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utterstock_199707815.jpg" descr="shutterstock_199707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object 4"/>
          <p:cNvSpPr txBox="1"/>
          <p:nvPr/>
        </p:nvSpPr>
        <p:spPr>
          <a:xfrm>
            <a:off x="610416" y="1156148"/>
            <a:ext cx="3256279" cy="28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1100"/>
              </a:lnSpc>
              <a:spcBef>
                <a:spcPts val="200"/>
              </a:spcBef>
              <a:defRPr sz="1000" spc="4">
                <a:solidFill>
                  <a:srgbClr val="636466"/>
                </a:solidFill>
                <a:latin typeface="VladaRHSans Lt"/>
                <a:ea typeface="VladaRHSans Lt"/>
                <a:cs typeface="VladaRHSans Lt"/>
                <a:sym typeface="VladaRHSans Lt"/>
              </a:defRPr>
            </a:pPr>
            <a:r>
              <a:t>Hrvatska </a:t>
            </a:r>
            <a:r>
              <a:rPr spc="0"/>
              <a:t>agencija </a:t>
            </a:r>
            <a:r>
              <a:rPr spc="9"/>
              <a:t>za </a:t>
            </a:r>
            <a:r>
              <a:t>malo </a:t>
            </a:r>
            <a:r>
              <a:rPr spc="0"/>
              <a:t>gospodarstvo, inovacije </a:t>
            </a:r>
            <a:r>
              <a:t>i </a:t>
            </a:r>
            <a:r>
              <a:rPr spc="0"/>
              <a:t>investicije  Croatian Agency for </a:t>
            </a:r>
            <a:r>
              <a:t>SMEs, </a:t>
            </a:r>
            <a:r>
              <a:rPr spc="0"/>
              <a:t>Innovations </a:t>
            </a:r>
            <a:r>
              <a:t>and</a:t>
            </a:r>
            <a:r>
              <a:rPr spc="-70"/>
              <a:t> </a:t>
            </a:r>
            <a:r>
              <a:rPr spc="0"/>
              <a:t>Investments</a:t>
            </a:r>
          </a:p>
        </p:txBody>
      </p:sp>
      <p:sp>
        <p:nvSpPr>
          <p:cNvPr id="73" name="object 21"/>
          <p:cNvSpPr txBox="1">
            <a:spLocks noGrp="1"/>
          </p:cNvSpPr>
          <p:nvPr>
            <p:ph type="title"/>
          </p:nvPr>
        </p:nvSpPr>
        <p:spPr>
          <a:xfrm>
            <a:off x="573125" y="1841527"/>
            <a:ext cx="5567371" cy="2023746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12700">
              <a:spcBef>
                <a:spcPts val="3300"/>
              </a:spcBef>
              <a:defRPr sz="5200" spc="-200"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dirty="0"/>
              <a:t>ESIF zajmovi</a:t>
            </a:r>
            <a:endParaRPr dirty="0"/>
          </a:p>
        </p:txBody>
      </p:sp>
      <p:sp>
        <p:nvSpPr>
          <p:cNvPr id="74" name="object 22"/>
          <p:cNvSpPr/>
          <p:nvPr/>
        </p:nvSpPr>
        <p:spPr>
          <a:xfrm>
            <a:off x="6662071" y="755835"/>
            <a:ext cx="860349" cy="7072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" name="object 23"/>
          <p:cNvSpPr/>
          <p:nvPr/>
        </p:nvSpPr>
        <p:spPr>
          <a:xfrm>
            <a:off x="6437291" y="357689"/>
            <a:ext cx="728728" cy="80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987" y="0"/>
                </a:moveTo>
                <a:lnTo>
                  <a:pt x="0" y="11051"/>
                </a:lnTo>
                <a:lnTo>
                  <a:pt x="6673" y="21600"/>
                </a:lnTo>
                <a:lnTo>
                  <a:pt x="21600" y="10770"/>
                </a:lnTo>
                <a:lnTo>
                  <a:pt x="14987" y="0"/>
                </a:lnTo>
                <a:close/>
              </a:path>
            </a:pathLst>
          </a:cu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object 24"/>
          <p:cNvSpPr/>
          <p:nvPr/>
        </p:nvSpPr>
        <p:spPr>
          <a:xfrm>
            <a:off x="6942907" y="357677"/>
            <a:ext cx="579514" cy="70403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" name="object 25"/>
          <p:cNvSpPr/>
          <p:nvPr/>
        </p:nvSpPr>
        <p:spPr>
          <a:xfrm>
            <a:off x="-1" y="4451350"/>
            <a:ext cx="5233672" cy="482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" name="object 26"/>
          <p:cNvSpPr txBox="1"/>
          <p:nvPr/>
        </p:nvSpPr>
        <p:spPr>
          <a:xfrm>
            <a:off x="622300" y="4166932"/>
            <a:ext cx="1096645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500" spc="90">
                <a:solidFill>
                  <a:srgbClr val="58595B"/>
                </a:solidFill>
                <a:latin typeface="VladaRHSans Lt"/>
                <a:ea typeface="VladaRHSans Lt"/>
                <a:cs typeface="VladaRHSans Lt"/>
                <a:sym typeface="VladaRHSans Lt"/>
              </a:defRPr>
            </a:pPr>
            <a:r>
              <a:rPr lang="en-US" dirty="0"/>
              <a:t>27/</a:t>
            </a:r>
            <a:r>
              <a:rPr lang="hr-BA" dirty="0"/>
              <a:t>1</a:t>
            </a:r>
            <a:r>
              <a:rPr spc="-209" dirty="0"/>
              <a:t> </a:t>
            </a:r>
            <a:r>
              <a:rPr spc="0" dirty="0"/>
              <a:t>/</a:t>
            </a:r>
            <a:r>
              <a:rPr spc="-204" dirty="0"/>
              <a:t> </a:t>
            </a:r>
            <a:r>
              <a:rPr spc="95" dirty="0"/>
              <a:t>20</a:t>
            </a:r>
            <a:r>
              <a:rPr lang="en-US" spc="95" dirty="0"/>
              <a:t>20</a:t>
            </a:r>
            <a:endParaRPr spc="95" dirty="0"/>
          </a:p>
        </p:txBody>
      </p:sp>
      <p:sp>
        <p:nvSpPr>
          <p:cNvPr id="79" name="object 27"/>
          <p:cNvSpPr txBox="1"/>
          <p:nvPr/>
        </p:nvSpPr>
        <p:spPr>
          <a:xfrm>
            <a:off x="622300" y="4589764"/>
            <a:ext cx="1577905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spcBef>
                <a:spcPts val="100"/>
              </a:spcBef>
              <a:defRPr sz="1400" b="1" spc="-10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VladaRH Sans"/>
                <a:ea typeface="VladaRH Sans"/>
                <a:cs typeface="VladaRH Sans"/>
                <a:sym typeface="VladaRH Sans"/>
                <a:hlinkClick r:id="rId6"/>
              </a:defRPr>
            </a:lvl1pPr>
          </a:lstStyle>
          <a:p>
            <a:pPr>
              <a:defRPr>
                <a:uFillTx/>
              </a:defRPr>
            </a:pPr>
            <a:r>
              <a:rPr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www.hamagbicro.hr</a:t>
            </a:r>
          </a:p>
        </p:txBody>
      </p:sp>
      <p:pic>
        <p:nvPicPr>
          <p:cNvPr id="82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540" y="422184"/>
            <a:ext cx="3218031" cy="673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object 3"/>
          <p:cNvSpPr txBox="1">
            <a:spLocks noGrp="1"/>
          </p:cNvSpPr>
          <p:nvPr>
            <p:ph type="title"/>
          </p:nvPr>
        </p:nvSpPr>
        <p:spPr>
          <a:xfrm>
            <a:off x="965199" y="805722"/>
            <a:ext cx="5733417" cy="391161"/>
          </a:xfrm>
          <a:prstGeom prst="rect">
            <a:avLst/>
          </a:prstGeom>
        </p:spPr>
        <p:txBody>
          <a:bodyPr>
            <a:normAutofit/>
          </a:bodyPr>
          <a:lstStyle>
            <a:lvl1pPr indent="12319" defTabSz="886968">
              <a:defRPr sz="2328">
                <a:latin typeface="VladaRHSans Med"/>
                <a:ea typeface="VladaRHSans Med"/>
                <a:cs typeface="VladaRHSans Med"/>
                <a:sym typeface="VladaRHSans Med"/>
              </a:defRPr>
            </a:lvl1pPr>
          </a:lstStyle>
          <a:p>
            <a:r>
              <a:rPr lang="hr-HR" sz="2400" dirty="0"/>
              <a:t>Potrebna dokumentacija za prijavu</a:t>
            </a:r>
            <a:endParaRPr dirty="0"/>
          </a:p>
        </p:txBody>
      </p:sp>
      <p:sp>
        <p:nvSpPr>
          <p:cNvPr id="348" name="object 27"/>
          <p:cNvSpPr txBox="1"/>
          <p:nvPr/>
        </p:nvSpPr>
        <p:spPr>
          <a:xfrm>
            <a:off x="7626319" y="325480"/>
            <a:ext cx="893445" cy="185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12700" algn="l" defTabSz="9144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-20">
                <a:solidFill>
                  <a:srgbClr val="6D6E71"/>
                </a:solidFill>
                <a:latin typeface="VladaRHSans Lt"/>
                <a:ea typeface="VladaRHSans Lt"/>
                <a:cs typeface="VladaRHSans Lt"/>
                <a:sym typeface="VladaRHSans Lt"/>
              </a:defRPr>
            </a:pP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VladaRHSans Lt"/>
                <a:sym typeface="VladaRHSans Lt"/>
              </a:rPr>
              <a:t>ESIF</a:t>
            </a:r>
            <a:r>
              <a:rPr kumimoji="0" sz="1200" b="0" i="0" u="none" strike="noStrike" kern="0" cap="none" spc="-75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VladaRHSans Lt"/>
                <a:sym typeface="VladaRHSans Lt"/>
              </a:rPr>
              <a:t> 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VladaRHSans Lt"/>
                <a:sym typeface="VladaRHSans Lt"/>
              </a:rPr>
              <a:t>ZAJMOVI</a:t>
            </a:r>
          </a:p>
        </p:txBody>
      </p:sp>
      <p:sp>
        <p:nvSpPr>
          <p:cNvPr id="349" name="object 32"/>
          <p:cNvSpPr/>
          <p:nvPr/>
        </p:nvSpPr>
        <p:spPr>
          <a:xfrm>
            <a:off x="965200" y="441788"/>
            <a:ext cx="65659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04" y="253417"/>
            <a:ext cx="448449" cy="403205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10391B0E-56FD-4FBB-8F50-8E7C17CCF4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65199" y="1410844"/>
                <a:ext cx="8104867" cy="3290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418694" indent="-418694" algn="l" defTabSz="558258" rtl="0" eaLnBrk="1" fontAlgn="base" hangingPunct="1">
                  <a:lnSpc>
                    <a:spcPts val="4151"/>
                  </a:lnSpc>
                  <a:spcBef>
                    <a:spcPct val="20000"/>
                  </a:spcBef>
                  <a:spcAft>
                    <a:spcPct val="0"/>
                  </a:spcAft>
                  <a:defRPr sz="2931" kern="1200">
                    <a:solidFill>
                      <a:schemeClr val="tx1"/>
                    </a:solidFill>
                    <a:latin typeface="Neo Sans"/>
                    <a:ea typeface="ＭＳ Ｐゴシック" charset="0"/>
                    <a:cs typeface="Neo Sans"/>
                  </a:defRPr>
                </a:lvl1pPr>
                <a:lvl2pPr marL="659055" indent="-438078" algn="l" defTabSz="558258" rtl="0" eaLnBrk="1" fontAlgn="base" hangingPunct="1">
                  <a:spcBef>
                    <a:spcPts val="366"/>
                  </a:spcBef>
                  <a:spcAft>
                    <a:spcPct val="0"/>
                  </a:spcAft>
                  <a:buClr>
                    <a:srgbClr val="008FFF"/>
                  </a:buClr>
                  <a:buFont typeface="Wingdings" panose="05000000000000000000" pitchFamily="2" charset="2"/>
                  <a:buChar char="q"/>
                  <a:defRPr sz="2931" kern="1200">
                    <a:solidFill>
                      <a:schemeClr val="tx1"/>
                    </a:solidFill>
                    <a:latin typeface="Neo Sans"/>
                    <a:ea typeface="ＭＳ Ｐゴシック" charset="0"/>
                    <a:cs typeface="Neo Sans"/>
                  </a:defRPr>
                </a:lvl2pPr>
                <a:lvl3pPr marL="1395644" indent="-279129" algn="l" defTabSz="558258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q"/>
                  <a:defRPr sz="2931" kern="1200">
                    <a:solidFill>
                      <a:schemeClr val="tx1"/>
                    </a:solidFill>
                    <a:latin typeface="Neo Sans"/>
                    <a:ea typeface="ＭＳ Ｐゴシック" charset="0"/>
                    <a:cs typeface="Neo Sans"/>
                  </a:defRPr>
                </a:lvl3pPr>
                <a:lvl4pPr marL="1953902" indent="-279129" algn="l" defTabSz="558258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8F43"/>
                  </a:buClr>
                  <a:buFont typeface="Wingdings" panose="05000000000000000000" pitchFamily="2" charset="2"/>
                  <a:buChar char="q"/>
                  <a:defRPr sz="2931" kern="1200">
                    <a:solidFill>
                      <a:schemeClr val="tx1"/>
                    </a:solidFill>
                    <a:latin typeface="Neo Sans"/>
                    <a:ea typeface="ＭＳ Ｐゴシック" charset="0"/>
                    <a:cs typeface="Neo Sans"/>
                  </a:defRPr>
                </a:lvl4pPr>
                <a:lvl5pPr marL="2512159" indent="-279129" algn="l" defTabSz="558258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448CA9"/>
                  </a:buClr>
                  <a:buFont typeface="Wingdings" panose="05000000000000000000" pitchFamily="2" charset="2"/>
                  <a:buChar char="q"/>
                  <a:defRPr sz="2931" kern="1200">
                    <a:solidFill>
                      <a:schemeClr val="tx1"/>
                    </a:solidFill>
                    <a:latin typeface="Neo Sans"/>
                    <a:ea typeface="ＭＳ Ｐゴシック" charset="0"/>
                    <a:cs typeface="Neo Sans"/>
                  </a:defRPr>
                </a:lvl5pPr>
                <a:lvl6pPr marL="3070417" indent="-279129" algn="l" defTabSz="55825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28675" indent="-279129" algn="l" defTabSz="55825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186933" indent="-279129" algn="l" defTabSz="55825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745190" indent="-279129" algn="l" defTabSz="55825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4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hr-HR" sz="1300" b="1" dirty="0">
                    <a:solidFill>
                      <a:prstClr val="black"/>
                    </a:solidFill>
                    <a:latin typeface="VladaRH Sans"/>
                  </a:rPr>
                  <a:t>Opći dokumenti</a:t>
                </a:r>
              </a:p>
              <a:p>
                <a:pPr marL="285750" lvl="0" indent="-28575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hr-HR" sz="1300" dirty="0">
                    <a:solidFill>
                      <a:schemeClr val="bg2"/>
                    </a:solidFill>
                    <a:latin typeface="VladaRH Sans"/>
                  </a:rPr>
                  <a:t>Zahtjev za zajam </a:t>
                </a:r>
                <a:r>
                  <a:rPr lang="hr-HR" sz="1300" dirty="0">
                    <a:solidFill>
                      <a:prstClr val="black"/>
                    </a:solidFill>
                    <a:latin typeface="VladaRH Sans"/>
                  </a:rPr>
                  <a:t>- original</a:t>
                </a:r>
              </a:p>
              <a:p>
                <a:pPr marL="285750" lvl="0" indent="-28575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hr-HR" sz="1300" dirty="0">
                    <a:solidFill>
                      <a:prstClr val="black"/>
                    </a:solidFill>
                    <a:latin typeface="VladaRH Sans"/>
                  </a:rPr>
                  <a:t>Skupna izjava - original</a:t>
                </a:r>
              </a:p>
              <a:p>
                <a:pPr marL="285750" lvl="0" indent="-28575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hr-HR" sz="1300" dirty="0">
                    <a:solidFill>
                      <a:prstClr val="black"/>
                    </a:solidFill>
                    <a:latin typeface="VladaRH Sans"/>
                  </a:rPr>
                  <a:t>Izjava o korištenim potpora – original</a:t>
                </a:r>
              </a:p>
              <a:p>
                <a:pPr marL="285750" lvl="0" indent="-28575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hr-HR" sz="1300" dirty="0">
                    <a:solidFill>
                      <a:schemeClr val="bg2"/>
                    </a:solidFill>
                    <a:latin typeface="VladaRH Sans"/>
                  </a:rPr>
                  <a:t>Životopis</a:t>
                </a:r>
                <a:r>
                  <a:rPr lang="hr-HR" sz="1300" dirty="0">
                    <a:solidFill>
                      <a:prstClr val="black"/>
                    </a:solidFill>
                    <a:latin typeface="VladaRH Sans"/>
                  </a:rPr>
                  <a:t> osoba u upravljačkoj i vlasničkoj strukturi prijavitelja</a:t>
                </a:r>
              </a:p>
              <a:p>
                <a:pPr marL="285750" lvl="0" indent="-28575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hr-HR" sz="1300" dirty="0">
                    <a:solidFill>
                      <a:schemeClr val="bg2"/>
                    </a:solidFill>
                    <a:latin typeface="VladaRH Sans"/>
                  </a:rPr>
                  <a:t>Preslike osobnih iskaznica </a:t>
                </a:r>
                <a:r>
                  <a:rPr lang="hr-HR" sz="1300" dirty="0">
                    <a:solidFill>
                      <a:prstClr val="black"/>
                    </a:solidFill>
                    <a:latin typeface="VladaRH Sans"/>
                  </a:rPr>
                  <a:t>osoba u upravljačkoj i vlasničkoj strukturi prijavitelja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br>
                  <a:rPr kumimoji="0" lang="hr-HR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ladaRH Sans"/>
                    <a:sym typeface="Calibri"/>
                  </a:rPr>
                </a:br>
                <a:r>
                  <a:rPr lang="hr-HR" sz="1300" b="1" dirty="0">
                    <a:solidFill>
                      <a:prstClr val="black"/>
                    </a:solidFill>
                    <a:latin typeface="VladaRH Sans"/>
                  </a:rPr>
                  <a:t>Financijska dokumentacija </a:t>
                </a:r>
                <a:r>
                  <a:rPr lang="hr-HR" sz="1300" dirty="0">
                    <a:solidFill>
                      <a:prstClr val="black"/>
                    </a:solidFill>
                    <a:latin typeface="VladaRH Sans"/>
                  </a:rPr>
                  <a:t>- ovisno o pravnom obliku prijavitelja</a:t>
                </a:r>
              </a:p>
              <a:p>
                <a:pPr marL="285750" lvl="0" indent="-28575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hr-HR" sz="1300" dirty="0">
                    <a:solidFill>
                      <a:prstClr val="black"/>
                    </a:solidFill>
                    <a:latin typeface="VladaRH Sans"/>
                  </a:rPr>
                  <a:t>Podaci o solventnosti (BON2/SOL2) ne stariji od 30 dana od dana podnošenja zahtjeva</a:t>
                </a:r>
              </a:p>
              <a:p>
                <a:pPr marL="285750" lvl="0" indent="-28575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hr-HR" sz="1300" dirty="0">
                    <a:solidFill>
                      <a:prstClr val="black"/>
                    </a:solidFill>
                    <a:latin typeface="VladaRH Sans"/>
                  </a:rPr>
                  <a:t>Potvrda porezne uprave o nepostojanju duga prema državi ne starija od 30 dana od dana podnošenja zahtjeva</a:t>
                </a:r>
              </a:p>
              <a:p>
                <a:pPr marL="285750" lvl="0" indent="-28575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hr-HR" sz="1300" dirty="0">
                    <a:solidFill>
                      <a:prstClr val="black"/>
                    </a:solidFill>
                    <a:latin typeface="VladaRH Sans"/>
                  </a:rPr>
                  <a:t>Kreditno izvješće Hrvatskog registra obveza po kreditima (HROK) ne stariji od 60 dana od dana podnošenja zahtjeva</a:t>
                </a:r>
              </a:p>
              <a:p>
                <a:pPr marL="285750" lvl="0" indent="-28575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hr-HR" sz="1300" dirty="0">
                    <a:solidFill>
                      <a:prstClr val="black"/>
                    </a:solidFill>
                    <a:latin typeface="VladaRH Sans"/>
                  </a:rPr>
                  <a:t>Tablica kreditne zaduženosti – original</a:t>
                </a:r>
                <a14:m>
                  <m:oMath xmlns:m="http://schemas.openxmlformats.org/officeDocument/2006/math">
                    <m:r>
                      <a:rPr lang="en-US" sz="13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m:rPr>
                        <m:nor/>
                      </m:rPr>
                      <a:rPr lang="hr-HR" sz="1300" b="1" i="0" smtClean="0">
                        <a:solidFill>
                          <a:srgbClr val="FF0000"/>
                        </a:solidFill>
                        <a:latin typeface="VladaRH Sans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300" b="1" dirty="0">
                    <a:solidFill>
                      <a:prstClr val="black"/>
                    </a:solidFill>
                    <a:latin typeface="VladaRH Sans"/>
                  </a:rPr>
                  <a:t>      </a:t>
                </a:r>
                <a:r>
                  <a:rPr lang="hr-HR" sz="1300" b="1" i="1" dirty="0">
                    <a:solidFill>
                      <a:prstClr val="black"/>
                    </a:solidFill>
                    <a:latin typeface="VladaRH Sans"/>
                  </a:rPr>
                  <a:t>Obra</a:t>
                </a:r>
                <a:r>
                  <a:rPr lang="en-US" sz="1300" b="1" i="1" dirty="0">
                    <a:solidFill>
                      <a:prstClr val="black"/>
                    </a:solidFill>
                    <a:latin typeface="VladaRH Sans"/>
                  </a:rPr>
                  <a:t>za</a:t>
                </a:r>
                <a:r>
                  <a:rPr lang="hr-HR" sz="1300" b="1" i="1" dirty="0">
                    <a:solidFill>
                      <a:prstClr val="black"/>
                    </a:solidFill>
                    <a:latin typeface="VladaRH Sans"/>
                  </a:rPr>
                  <a:t>c dostup</a:t>
                </a:r>
                <a:r>
                  <a:rPr lang="en-US" sz="1300" b="1" i="1" dirty="0">
                    <a:solidFill>
                      <a:prstClr val="black"/>
                    </a:solidFill>
                    <a:latin typeface="VladaRH Sans"/>
                  </a:rPr>
                  <a:t>an</a:t>
                </a:r>
                <a:r>
                  <a:rPr lang="hr-HR" sz="1300" b="1" i="1" dirty="0">
                    <a:solidFill>
                      <a:prstClr val="black"/>
                    </a:solidFill>
                    <a:latin typeface="VladaRH Sans"/>
                  </a:rPr>
                  <a:t> na mrežnim stranicama HAMAG-BICRO-a</a:t>
                </a:r>
              </a:p>
              <a:p>
                <a:pPr marL="285750" lvl="0" indent="-28575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hr-HR" sz="1300" dirty="0">
                    <a:solidFill>
                      <a:prstClr val="black"/>
                    </a:solidFill>
                    <a:latin typeface="VladaRH Sans"/>
                  </a:rPr>
                  <a:t>Prijava poreza na dobit za protekle 2 godine s potvrdom zaprimanja od strane PU</a:t>
                </a:r>
              </a:p>
              <a:p>
                <a:pPr marL="285750" lvl="0" indent="-28575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hr-HR" sz="1300" dirty="0">
                    <a:solidFill>
                      <a:prstClr val="black"/>
                    </a:solidFill>
                    <a:latin typeface="VladaRH Sans"/>
                  </a:rPr>
                  <a:t>Prijava / rješenje poreza na dohodak s prilozima za protekle 2 godine </a:t>
                </a:r>
              </a:p>
              <a:p>
                <a:pPr marL="285750" lvl="0" indent="-28575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hr-HR" sz="1300" dirty="0">
                    <a:solidFill>
                      <a:prstClr val="black"/>
                    </a:solidFill>
                    <a:latin typeface="VladaRH Sans"/>
                  </a:rPr>
                  <a:t>Godišnji financijski izvještaji za protekle 2 godine</a:t>
                </a:r>
                <a:endParaRPr lang="en-US" sz="1300" dirty="0">
                  <a:solidFill>
                    <a:prstClr val="black"/>
                  </a:solidFill>
                  <a:latin typeface="VladaRH Sans"/>
                </a:endParaRPr>
              </a:p>
              <a:p>
                <a:pPr marL="285750" lvl="0" indent="-28575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hr-HR" sz="1300" dirty="0">
                    <a:solidFill>
                      <a:schemeClr val="bg2"/>
                    </a:solidFill>
                    <a:latin typeface="VladaRH Sans"/>
                  </a:rPr>
                  <a:t>Dokumentacija o drugim izvorima financiranja i podaci o postojećim zaduženjima</a:t>
                </a:r>
              </a:p>
              <a:p>
                <a:pPr marL="285750" lvl="0" indent="-28575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endParaRPr lang="hr-HR" sz="1300" dirty="0">
                  <a:solidFill>
                    <a:prstClr val="black"/>
                  </a:solidFill>
                  <a:latin typeface="VladaRH Sans"/>
                </a:endParaRPr>
              </a:p>
              <a:p>
                <a:pPr marL="0" marR="0" lvl="0" indent="0" algn="l" defTabSz="558258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ladaRH Sans"/>
                  <a:sym typeface="Calibri"/>
                </a:endParaRP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10391B0E-56FD-4FBB-8F50-8E7C17CCF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5199" y="1410844"/>
                <a:ext cx="8104867" cy="3290861"/>
              </a:xfrm>
              <a:prstGeom prst="rect">
                <a:avLst/>
              </a:prstGeom>
              <a:blipFill>
                <a:blip r:embed="rId4"/>
                <a:stretch>
                  <a:fillRect l="-1203" t="-14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AC80D09-85F1-4765-80CA-EB78B592E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297" y="1576907"/>
            <a:ext cx="341406" cy="66741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E31E723-0877-4DAE-96DB-38B5BCB38B2A}"/>
              </a:ext>
            </a:extLst>
          </p:cNvPr>
          <p:cNvSpPr txBox="1"/>
          <p:nvPr/>
        </p:nvSpPr>
        <p:spPr>
          <a:xfrm>
            <a:off x="4572000" y="1679779"/>
            <a:ext cx="2879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hr-H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Obrasci dostupni na mrežnim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stranicama HAMAG-BICRO-a</a:t>
            </a:r>
          </a:p>
        </p:txBody>
      </p:sp>
    </p:spTree>
    <p:extLst>
      <p:ext uri="{BB962C8B-B14F-4D97-AF65-F5344CB8AC3E}">
        <p14:creationId xmlns:p14="http://schemas.microsoft.com/office/powerpoint/2010/main" val="84442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object 3"/>
          <p:cNvSpPr txBox="1">
            <a:spLocks noGrp="1"/>
          </p:cNvSpPr>
          <p:nvPr>
            <p:ph type="title"/>
          </p:nvPr>
        </p:nvSpPr>
        <p:spPr>
          <a:xfrm>
            <a:off x="965200" y="891258"/>
            <a:ext cx="5733417" cy="391161"/>
          </a:xfrm>
          <a:prstGeom prst="rect">
            <a:avLst/>
          </a:prstGeom>
        </p:spPr>
        <p:txBody>
          <a:bodyPr>
            <a:normAutofit/>
          </a:bodyPr>
          <a:lstStyle>
            <a:lvl1pPr indent="12319" defTabSz="886968">
              <a:defRPr sz="2328">
                <a:latin typeface="VladaRHSans Med"/>
                <a:ea typeface="VladaRHSans Med"/>
                <a:cs typeface="VladaRHSans Med"/>
                <a:sym typeface="VladaRHSans Med"/>
              </a:defRPr>
            </a:lvl1pPr>
          </a:lstStyle>
          <a:p>
            <a:r>
              <a:rPr lang="hr-HR" sz="2400" dirty="0"/>
              <a:t>Potrebna dokumentacija za prijavu</a:t>
            </a:r>
            <a:endParaRPr dirty="0"/>
          </a:p>
        </p:txBody>
      </p:sp>
      <p:sp>
        <p:nvSpPr>
          <p:cNvPr id="348" name="object 27"/>
          <p:cNvSpPr txBox="1"/>
          <p:nvPr/>
        </p:nvSpPr>
        <p:spPr>
          <a:xfrm>
            <a:off x="7626319" y="325480"/>
            <a:ext cx="893445" cy="185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12700" algn="l" defTabSz="9144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-20">
                <a:solidFill>
                  <a:srgbClr val="6D6E71"/>
                </a:solidFill>
                <a:latin typeface="VladaRHSans Lt"/>
                <a:ea typeface="VladaRHSans Lt"/>
                <a:cs typeface="VladaRHSans Lt"/>
                <a:sym typeface="VladaRHSans Lt"/>
              </a:defRPr>
            </a:pP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VladaRHSans Lt"/>
                <a:sym typeface="VladaRHSans Lt"/>
              </a:rPr>
              <a:t>ESIF</a:t>
            </a:r>
            <a:r>
              <a:rPr kumimoji="0" sz="1200" b="0" i="0" u="none" strike="noStrike" kern="0" cap="none" spc="-75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VladaRHSans Lt"/>
                <a:sym typeface="VladaRHSans Lt"/>
              </a:rPr>
              <a:t> </a:t>
            </a:r>
            <a:r>
              <a:rPr kumimoji="0" sz="1200" b="0" i="0" u="none" strike="noStrike" kern="0" cap="none" spc="-2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VladaRHSans Lt"/>
                <a:sym typeface="VladaRHSans Lt"/>
              </a:rPr>
              <a:t>ZAJMOVI</a:t>
            </a:r>
          </a:p>
        </p:txBody>
      </p:sp>
      <p:sp>
        <p:nvSpPr>
          <p:cNvPr id="349" name="object 32"/>
          <p:cNvSpPr/>
          <p:nvPr/>
        </p:nvSpPr>
        <p:spPr>
          <a:xfrm>
            <a:off x="965200" y="441788"/>
            <a:ext cx="65659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04" y="253417"/>
            <a:ext cx="448449" cy="403205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0391B0E-56FD-4FBB-8F50-8E7C17CCF425}"/>
              </a:ext>
            </a:extLst>
          </p:cNvPr>
          <p:cNvSpPr txBox="1">
            <a:spLocks/>
          </p:cNvSpPr>
          <p:nvPr/>
        </p:nvSpPr>
        <p:spPr bwMode="auto">
          <a:xfrm>
            <a:off x="965201" y="1492494"/>
            <a:ext cx="7847106" cy="275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8694" indent="-418694" algn="l" defTabSz="558258" rtl="0" eaLnBrk="1" fontAlgn="base" hangingPunct="1">
              <a:lnSpc>
                <a:spcPts val="4151"/>
              </a:lnSpc>
              <a:spcBef>
                <a:spcPct val="20000"/>
              </a:spcBef>
              <a:spcAft>
                <a:spcPct val="0"/>
              </a:spcAft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1pPr>
            <a:lvl2pPr marL="659055" indent="-438078" algn="l" defTabSz="558258" rtl="0" eaLnBrk="1" fontAlgn="base" hangingPunct="1">
              <a:spcBef>
                <a:spcPts val="366"/>
              </a:spcBef>
              <a:spcAft>
                <a:spcPct val="0"/>
              </a:spcAft>
              <a:buClr>
                <a:srgbClr val="008FFF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2pPr>
            <a:lvl3pPr marL="1395644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3pPr>
            <a:lvl4pPr marL="1953902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F43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4pPr>
            <a:lvl5pPr marL="2512159" indent="-279129" algn="l" defTabSz="55825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8CA9"/>
              </a:buClr>
              <a:buFont typeface="Wingdings" panose="05000000000000000000" pitchFamily="2" charset="2"/>
              <a:buChar char="q"/>
              <a:defRPr sz="2931" kern="1200">
                <a:solidFill>
                  <a:schemeClr val="tx1"/>
                </a:solidFill>
                <a:latin typeface="Neo Sans"/>
                <a:ea typeface="ＭＳ Ｐゴシック" charset="0"/>
                <a:cs typeface="Neo Sans"/>
              </a:defRPr>
            </a:lvl5pPr>
            <a:lvl6pPr marL="3070417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28675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86933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5190" indent="-279129" algn="l" defTabSz="558258" rtl="0" eaLnBrk="1" latinLnBrk="0" hangingPunct="1">
              <a:spcBef>
                <a:spcPct val="20000"/>
              </a:spcBef>
              <a:buFont typeface="Arial"/>
              <a:buChar char="•"/>
              <a:defRPr sz="24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1300" b="1" dirty="0">
                <a:solidFill>
                  <a:prstClr val="black"/>
                </a:solidFill>
                <a:latin typeface="VladaRHSans Lt"/>
              </a:rPr>
              <a:t>Statusna dokumentacija </a:t>
            </a:r>
            <a:r>
              <a:rPr lang="hr-HR" sz="1300" dirty="0">
                <a:solidFill>
                  <a:prstClr val="black"/>
                </a:solidFill>
                <a:latin typeface="VladaRHSans Lt"/>
              </a:rPr>
              <a:t>- ovisno o pravnom obliku prijavitelja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sz="1300" dirty="0">
                <a:solidFill>
                  <a:prstClr val="black"/>
                </a:solidFill>
                <a:latin typeface="VladaRHSans Lt"/>
              </a:rPr>
              <a:t>Izvadak iz sudskog, obrtnog ili drugog odgovarajućeg registra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sz="1300" dirty="0">
                <a:solidFill>
                  <a:prstClr val="black"/>
                </a:solidFill>
                <a:latin typeface="VladaRHSans Lt"/>
              </a:rPr>
              <a:t>Osnivački akti društva u slučaju da podnositelj ima 2 ili više osnivača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sz="1300" dirty="0">
                <a:solidFill>
                  <a:prstClr val="black"/>
                </a:solidFill>
                <a:latin typeface="VladaRHSans Lt"/>
              </a:rPr>
              <a:t>Obavijest o razvrstavanju poslovnog subjekta prema NKD-u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defRPr/>
            </a:pPr>
            <a:br>
              <a:rPr kumimoji="0" lang="hr-H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ladaRHSans Lt"/>
                <a:ea typeface="ＭＳ Ｐゴシック" charset="0"/>
                <a:sym typeface="Calibri"/>
              </a:rPr>
            </a:br>
            <a:r>
              <a:rPr lang="hr-HR" sz="1300" b="1" dirty="0">
                <a:solidFill>
                  <a:prstClr val="black"/>
                </a:solidFill>
                <a:latin typeface="VladaRHSans Lt"/>
              </a:rPr>
              <a:t>Dokumentacija o ulaganju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sz="1300" dirty="0">
                <a:solidFill>
                  <a:schemeClr val="bg2"/>
                </a:solidFill>
                <a:latin typeface="VladaRHSans Lt"/>
              </a:rPr>
              <a:t>Poslovni plan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sz="1300" dirty="0">
                <a:solidFill>
                  <a:schemeClr val="bg2"/>
                </a:solidFill>
                <a:latin typeface="VladaRHSans Lt"/>
              </a:rPr>
              <a:t>Pisma namjere, (pred)ugovori o poslovnoj suradnji, (pred)ugovori o otkupu proizvoda i slično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sz="1300" dirty="0">
                <a:solidFill>
                  <a:schemeClr val="bg2"/>
                </a:solidFill>
                <a:latin typeface="VladaRHSans Lt"/>
              </a:rPr>
              <a:t>Ponude/predračuni/troškovnici/ ugovori o kupoprodaji i sl. sukladno strukturi ulaganja navedenoj u zahtjevu za zajam i poslovnom planu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sz="1300" dirty="0">
                <a:solidFill>
                  <a:schemeClr val="bg2"/>
                </a:solidFill>
                <a:latin typeface="VladaRHSans Lt"/>
              </a:rPr>
              <a:t>Dokumentacija o legalitetu građenja</a:t>
            </a:r>
          </a:p>
          <a:p>
            <a:pPr marL="0" marR="0" lvl="0" indent="0" algn="l" defTabSz="55825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ladaRHSans Lt"/>
              <a:ea typeface="ＭＳ Ｐゴシック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4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object 3"/>
          <p:cNvSpPr txBox="1">
            <a:spLocks noGrp="1"/>
          </p:cNvSpPr>
          <p:nvPr>
            <p:ph type="title"/>
          </p:nvPr>
        </p:nvSpPr>
        <p:spPr>
          <a:xfrm>
            <a:off x="481446" y="665924"/>
            <a:ext cx="5733417" cy="391161"/>
          </a:xfrm>
          <a:prstGeom prst="rect">
            <a:avLst/>
          </a:prstGeom>
        </p:spPr>
        <p:txBody>
          <a:bodyPr>
            <a:normAutofit/>
          </a:bodyPr>
          <a:lstStyle>
            <a:lvl1pPr indent="12319" defTabSz="886968">
              <a:defRPr sz="2328">
                <a:latin typeface="VladaRHSans Med"/>
                <a:ea typeface="VladaRHSans Med"/>
                <a:cs typeface="VladaRHSans Med"/>
                <a:sym typeface="VladaRHSans Med"/>
              </a:defRPr>
            </a:lvl1pPr>
          </a:lstStyle>
          <a:p>
            <a:r>
              <a:rPr lang="nn-NO" dirty="0"/>
              <a:t>Isplata i </a:t>
            </a:r>
            <a:r>
              <a:rPr lang="hr-HR" dirty="0"/>
              <a:t>n</a:t>
            </a:r>
            <a:r>
              <a:rPr lang="nn-NO" dirty="0"/>
              <a:t>amjensko korištenje sredstava</a:t>
            </a:r>
          </a:p>
        </p:txBody>
      </p:sp>
      <p:sp>
        <p:nvSpPr>
          <p:cNvPr id="349" name="object 32"/>
          <p:cNvSpPr/>
          <p:nvPr/>
        </p:nvSpPr>
        <p:spPr>
          <a:xfrm>
            <a:off x="965200" y="441788"/>
            <a:ext cx="65659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04" y="253417"/>
            <a:ext cx="448449" cy="40320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C22F7947-8BEE-479D-80D2-04B790D32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322666"/>
              </p:ext>
            </p:extLst>
          </p:nvPr>
        </p:nvGraphicFramePr>
        <p:xfrm>
          <a:off x="264775" y="1576843"/>
          <a:ext cx="8614450" cy="249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58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C1C4F95-FBC7-45CA-AA32-B8713BCDE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F798B69-96EF-49AB-9EFD-468B565B1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7" y="576512"/>
            <a:ext cx="8114286" cy="3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952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tr3.jpg" descr="st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object 7"/>
          <p:cNvSpPr txBox="1"/>
          <p:nvPr/>
        </p:nvSpPr>
        <p:spPr>
          <a:xfrm>
            <a:off x="965200" y="1650242"/>
            <a:ext cx="5987935" cy="3619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sz="1600" spc="-25" dirty="0"/>
              <a:t>ESIF Mikro investicijski zajam</a:t>
            </a:r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sz="1600" spc="-25" dirty="0"/>
              <a:t>ESIF Mali investicijski zajam</a:t>
            </a:r>
            <a:endParaRPr lang="en-US" sz="1600" spc="-25" dirty="0"/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sz="1600" spc="-25" dirty="0"/>
              <a:t>ESIF Mikro zajam za obrtna sredstva</a:t>
            </a:r>
            <a:endParaRPr lang="en-US" sz="1600" spc="-25" dirty="0"/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sz="1600" dirty="0"/>
              <a:t>Prihvatljivi prijavitelji</a:t>
            </a:r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sz="1600" dirty="0"/>
              <a:t>Ograničene aktivnosti za financiranje</a:t>
            </a:r>
            <a:endParaRPr lang="en-US" sz="1600" dirty="0"/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en-US" sz="1600" dirty="0" err="1"/>
              <a:t>Potrebna</a:t>
            </a:r>
            <a:r>
              <a:rPr lang="en-US" sz="1600" dirty="0"/>
              <a:t> </a:t>
            </a:r>
            <a:r>
              <a:rPr lang="en-US" sz="1600" dirty="0" err="1"/>
              <a:t>dokumentacija</a:t>
            </a:r>
            <a:r>
              <a:rPr lang="en-US" sz="1600" dirty="0"/>
              <a:t> za </a:t>
            </a:r>
            <a:r>
              <a:rPr lang="en-US" sz="1600" dirty="0" err="1"/>
              <a:t>prijavu</a:t>
            </a:r>
            <a:endParaRPr lang="hr-HR" sz="1600" dirty="0"/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nn-NO" sz="1600" dirty="0"/>
              <a:t>Isplata i </a:t>
            </a:r>
            <a:r>
              <a:rPr lang="hr-HR" sz="1600" dirty="0"/>
              <a:t>n</a:t>
            </a:r>
            <a:r>
              <a:rPr lang="nn-NO" sz="1600" dirty="0"/>
              <a:t>amjensko korištenje sredstava</a:t>
            </a:r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hr-HR" sz="1600" dirty="0"/>
          </a:p>
          <a:p>
            <a:pPr marR="870585">
              <a:lnSpc>
                <a:spcPct val="104200"/>
              </a:lnSpc>
              <a:buClr>
                <a:srgbClr val="FF0000"/>
              </a:buClr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hr-HR" sz="1600" dirty="0"/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hr-HR" dirty="0"/>
          </a:p>
          <a:p>
            <a:pPr marL="342900" marR="870585" indent="-342900">
              <a:lnSpc>
                <a:spcPct val="1042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hr-HR" spc="-25" dirty="0"/>
          </a:p>
          <a:p>
            <a:pPr marR="870585" indent="267970">
              <a:lnSpc>
                <a:spcPct val="104200"/>
              </a:lnSpc>
              <a:defRPr sz="2000" spc="-30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endParaRPr lang="hr-HR" spc="-25" dirty="0"/>
          </a:p>
          <a:p>
            <a:pPr marR="5080" indent="12700">
              <a:defRPr sz="2300" b="1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pPr>
            <a:r>
              <a:rPr lang="hr-HR" dirty="0"/>
              <a:t> </a:t>
            </a:r>
            <a:r>
              <a:rPr lang="hr-HR" sz="2000" spc="-25" dirty="0">
                <a:solidFill>
                  <a:srgbClr val="77787B"/>
                </a:solidFill>
                <a:latin typeface="VladaRH Sans"/>
              </a:rPr>
              <a:t> </a:t>
            </a:r>
            <a:endParaRPr sz="2000" spc="-25" dirty="0">
              <a:solidFill>
                <a:srgbClr val="77787B"/>
              </a:solidFill>
              <a:latin typeface="VladaRH Sans"/>
            </a:endParaRPr>
          </a:p>
        </p:txBody>
      </p:sp>
      <p:sp>
        <p:nvSpPr>
          <p:cNvPr id="99" name="object 3"/>
          <p:cNvSpPr txBox="1">
            <a:spLocks noGrp="1"/>
          </p:cNvSpPr>
          <p:nvPr>
            <p:ph type="title"/>
          </p:nvPr>
        </p:nvSpPr>
        <p:spPr>
          <a:xfrm>
            <a:off x="965200" y="859556"/>
            <a:ext cx="3326131" cy="375921"/>
          </a:xfrm>
          <a:prstGeom prst="rect">
            <a:avLst/>
          </a:prstGeom>
        </p:spPr>
        <p:txBody>
          <a:bodyPr>
            <a:normAutofit/>
          </a:bodyPr>
          <a:lstStyle>
            <a:lvl1pPr indent="12573" defTabSz="905255">
              <a:defRPr sz="2277" b="1">
                <a:solidFill>
                  <a:srgbClr val="77787B"/>
                </a:solidFill>
                <a:latin typeface="VladaRH Sans"/>
                <a:ea typeface="VladaRH Sans"/>
                <a:cs typeface="VladaRH Sans"/>
                <a:sym typeface="VladaRH Sans"/>
              </a:defRPr>
            </a:lvl1pPr>
          </a:lstStyle>
          <a:p>
            <a:r>
              <a:rPr lang="hr-HR" dirty="0"/>
              <a:t>Sadržaj</a:t>
            </a:r>
            <a:endParaRPr dirty="0"/>
          </a:p>
        </p:txBody>
      </p:sp>
      <p:sp>
        <p:nvSpPr>
          <p:cNvPr id="105" name="object 21"/>
          <p:cNvSpPr/>
          <p:nvPr/>
        </p:nvSpPr>
        <p:spPr>
          <a:xfrm>
            <a:off x="965200" y="441788"/>
            <a:ext cx="60706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tr3.jpg" descr="st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object 21"/>
          <p:cNvSpPr/>
          <p:nvPr/>
        </p:nvSpPr>
        <p:spPr>
          <a:xfrm>
            <a:off x="965200" y="441788"/>
            <a:ext cx="60706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36F8BE4-A5EB-4618-A6A3-FA08B85B38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5200" y="631448"/>
            <a:ext cx="5733417" cy="391161"/>
          </a:xfrm>
          <a:prstGeom prst="rect">
            <a:avLst/>
          </a:prstGeom>
        </p:spPr>
        <p:txBody>
          <a:bodyPr>
            <a:normAutofit/>
          </a:bodyPr>
          <a:lstStyle>
            <a:lvl1pPr indent="12319" defTabSz="886968">
              <a:defRPr sz="2328">
                <a:latin typeface="VladaRHSans Med"/>
                <a:ea typeface="VladaRHSans Med"/>
                <a:cs typeface="VladaRHSans Med"/>
                <a:sym typeface="VladaRHSans Med"/>
              </a:defRPr>
            </a:lvl1pPr>
          </a:lstStyle>
          <a:p>
            <a:r>
              <a:rPr lang="hr-HR" dirty="0"/>
              <a:t>ESIF Mikro investicijski zajam</a:t>
            </a:r>
            <a:endParaRPr dirty="0"/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83165EED-7D54-4E0B-ACC6-17B70DBBE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257197"/>
              </p:ext>
            </p:extLst>
          </p:nvPr>
        </p:nvGraphicFramePr>
        <p:xfrm>
          <a:off x="965200" y="1233686"/>
          <a:ext cx="6007279" cy="266514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1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3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301"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</a:pPr>
                      <a:r>
                        <a:rPr lang="en-US" sz="1200" spc="-4" dirty="0">
                          <a:solidFill>
                            <a:schemeClr val="bg2"/>
                          </a:solidFill>
                          <a:latin typeface="VladaRH Sans"/>
                          <a:sym typeface="VladaRH Sans"/>
                        </a:rPr>
                        <a:t>   </a:t>
                      </a:r>
                      <a:r>
                        <a:rPr lang="hr-HR" sz="1200" spc="-4" dirty="0">
                          <a:solidFill>
                            <a:schemeClr val="bg2"/>
                          </a:solidFill>
                          <a:latin typeface="VladaRH Sans"/>
                          <a:sym typeface="VladaRH Sans"/>
                        </a:rPr>
                        <a:t>Ciljna skupina</a:t>
                      </a:r>
                      <a:endParaRPr sz="1200" b="1" spc="-4" dirty="0">
                        <a:solidFill>
                          <a:schemeClr val="bg2"/>
                        </a:solidFill>
                        <a:latin typeface="VladaRH Sans"/>
                        <a:ea typeface="VladaRH Sans"/>
                        <a:cs typeface="VladaRH Sans"/>
                        <a:sym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700"/>
                        </a:spcBef>
                        <a:buFont typeface="Wingdings" panose="05000000000000000000" pitchFamily="2" charset="2"/>
                        <a:buNone/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Mikro gospodarski subjekt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latin typeface="VladaRH Sans"/>
                        </a:rPr>
                        <a:t>i</a:t>
                      </a:r>
                      <a:endParaRPr lang="hr-HR" sz="1200" dirty="0">
                        <a:solidFill>
                          <a:schemeClr val="bg2"/>
                        </a:solidFill>
                        <a:latin typeface="VladaRH Sans"/>
                      </a:endParaRPr>
                    </a:p>
                    <a:p>
                      <a:pPr marL="0" indent="0" algn="l">
                        <a:spcBef>
                          <a:spcPts val="700"/>
                        </a:spcBef>
                        <a:buFont typeface="Wingdings" panose="05000000000000000000" pitchFamily="2" charset="2"/>
                        <a:buNone/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Mali gospodarski subjekt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  <a:latin typeface="VladaRH Sans"/>
                        </a:rPr>
                        <a:t>i</a:t>
                      </a:r>
                      <a:endParaRPr lang="hr-HR" sz="1200" dirty="0">
                        <a:solidFill>
                          <a:schemeClr val="bg2"/>
                        </a:solidFill>
                        <a:latin typeface="VladaRH Sans"/>
                      </a:endParaRPr>
                    </a:p>
                    <a:p>
                      <a:pPr marL="0" indent="0" algn="l">
                        <a:spcBef>
                          <a:spcPts val="700"/>
                        </a:spcBef>
                        <a:buFont typeface="Wingdings" panose="05000000000000000000" pitchFamily="2" charset="2"/>
                        <a:buNone/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Fizičke osobe</a:t>
                      </a:r>
                      <a:endParaRPr sz="1200" dirty="0">
                        <a:solidFill>
                          <a:schemeClr val="bg2"/>
                        </a:solidFill>
                        <a:latin typeface="VladaRH Sans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   </a:t>
                      </a:r>
                      <a:r>
                        <a:rPr kumimoji="0" lang="hr-HR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Iznos </a:t>
                      </a:r>
                      <a:endParaRPr kumimoji="0" lang="hr-HR" sz="1200" b="1" i="0" u="none" strike="noStrike" kern="0" cap="none" spc="-4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VladaRH Sans"/>
                        <a:ea typeface="VladaRH Sans"/>
                        <a:cs typeface="VladaRH Sans"/>
                        <a:sym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spc="-4" dirty="0">
                          <a:solidFill>
                            <a:schemeClr val="bg2"/>
                          </a:solidFill>
                          <a:latin typeface="VladaRH Sans"/>
                        </a:rPr>
                        <a:t>   </a:t>
                      </a:r>
                      <a:r>
                        <a:rPr lang="hr-HR" sz="1200" spc="-4" dirty="0">
                          <a:solidFill>
                            <a:schemeClr val="bg2"/>
                          </a:solidFill>
                          <a:latin typeface="VladaRH Sans"/>
                        </a:rPr>
                        <a:t>Od 1.000,00 EUR do 25.000,00 EUR</a:t>
                      </a:r>
                      <a:endParaRPr sz="1200" spc="-4" dirty="0">
                        <a:solidFill>
                          <a:schemeClr val="bg2"/>
                        </a:solidFill>
                        <a:latin typeface="VladaRH Sans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9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Kamatna stopa</a:t>
                      </a:r>
                      <a:endParaRPr sz="1200" b="1" dirty="0">
                        <a:solidFill>
                          <a:schemeClr val="bg2"/>
                        </a:solidFill>
                        <a:latin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0,1% - 0,5%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074130340"/>
                  </a:ext>
                </a:extLst>
              </a:tr>
              <a:tr h="247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spc="-4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kumimoji="0" lang="en-US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Helvetica"/>
                        </a:rPr>
                        <a:t>   </a:t>
                      </a:r>
                      <a:r>
                        <a:rPr kumimoji="0" lang="hr-HR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Helvetica"/>
                        </a:rPr>
                        <a:t>Poček</a:t>
                      </a:r>
                      <a:endParaRPr kumimoji="0" lang="hr-HR" sz="1200" b="1" i="0" u="none" strike="noStrike" kern="0" cap="none" spc="-4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VladaRH Sans"/>
                        <a:sym typeface="Helvetica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spc="-4" dirty="0">
                          <a:solidFill>
                            <a:schemeClr val="bg2"/>
                          </a:solidFill>
                          <a:latin typeface="VladaRH Sans"/>
                        </a:rPr>
                        <a:t>   </a:t>
                      </a:r>
                      <a:r>
                        <a:rPr lang="hr-HR" sz="1200" spc="-4" dirty="0">
                          <a:solidFill>
                            <a:schemeClr val="bg2"/>
                          </a:solidFill>
                          <a:latin typeface="VladaRH Sans"/>
                        </a:rPr>
                        <a:t>Do 12 mjeseci ukoliko je rok otplate dulji od 12 mjeseci</a:t>
                      </a:r>
                      <a:endParaRPr sz="1200" spc="-4" dirty="0">
                        <a:solidFill>
                          <a:schemeClr val="bg2"/>
                        </a:solidFill>
                        <a:latin typeface="VladaRH Sans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852601746"/>
                  </a:ext>
                </a:extLst>
              </a:tr>
              <a:tr h="247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spc="-4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kumimoji="0" lang="en-US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   </a:t>
                      </a:r>
                      <a:r>
                        <a:rPr kumimoji="0" lang="hr-HR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Rok otplate</a:t>
                      </a:r>
                      <a:endParaRPr kumimoji="0" lang="hr-HR" sz="1200" b="1" i="0" u="none" strike="noStrike" kern="0" cap="none" spc="-4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VladaRH Sans"/>
                        <a:sym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Do 5 godina uključujući poček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 </a:t>
                      </a:r>
                      <a:r>
                        <a:rPr lang="hr-HR" sz="1200" noProof="0" dirty="0">
                          <a:solidFill>
                            <a:schemeClr val="bg2"/>
                          </a:solidFill>
                          <a:latin typeface="VladaRH Sans"/>
                        </a:rPr>
                        <a:t>(rok korištenja traje do 6 mjeseci)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761085386"/>
                  </a:ext>
                </a:extLst>
              </a:tr>
              <a:tr h="237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spc="-4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kumimoji="0" lang="en-US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   </a:t>
                      </a:r>
                      <a:r>
                        <a:rPr kumimoji="0" lang="hr-HR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Instrumenti ulaganja</a:t>
                      </a:r>
                      <a:endParaRPr kumimoji="0" lang="hr-HR" sz="1200" b="1" i="0" u="none" strike="noStrike" kern="0" cap="none" spc="-4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VladaRH Sans"/>
                        <a:sym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Zadužnica, te ostali instrumenti osiguranja ovisno o procjeni rizika</a:t>
                      </a:r>
                      <a:endParaRPr sz="1200" dirty="0">
                        <a:solidFill>
                          <a:schemeClr val="bg2"/>
                        </a:solidFill>
                        <a:latin typeface="VladaRH Sans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spc="-4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kumimoji="0" lang="en-US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Helvetica"/>
                        </a:rPr>
                        <a:t>   </a:t>
                      </a:r>
                      <a:r>
                        <a:rPr kumimoji="0" lang="hr-HR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Helvetica"/>
                        </a:rPr>
                        <a:t>Potpora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kumimoji="0" lang="en-US" sz="12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   </a:t>
                      </a:r>
                      <a:r>
                        <a:rPr kumimoji="0" lang="hr-HR" sz="12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De </a:t>
                      </a:r>
                      <a:r>
                        <a:rPr kumimoji="0" lang="hr-HR" sz="120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minimis</a:t>
                      </a:r>
                      <a:endParaRPr kumimoji="0" lang="hr-HR" sz="120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VladaRH Sans"/>
                        <a:sym typeface="VladaRH Sans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938315739"/>
                  </a:ext>
                </a:extLst>
              </a:tr>
              <a:tr h="42389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 spc="-4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Namjena</a:t>
                      </a:r>
                      <a:endParaRPr sz="1200" b="1" dirty="0">
                        <a:solidFill>
                          <a:schemeClr val="bg2"/>
                        </a:solidFill>
                        <a:latin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Osnovna sredstva (materijalna i nematerijalna imovina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)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Obrtna sredstva – do 30% iznosa zajma</a:t>
                      </a:r>
                      <a:endParaRPr sz="1200" dirty="0">
                        <a:solidFill>
                          <a:schemeClr val="bg2"/>
                        </a:solidFill>
                        <a:latin typeface="VladaRH Sans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kstniOkvir 11">
            <a:extLst>
              <a:ext uri="{FF2B5EF4-FFF2-40B4-BE49-F238E27FC236}">
                <a16:creationId xmlns:a16="http://schemas.microsoft.com/office/drawing/2014/main" id="{EBD7F96A-CF49-42FC-82C2-BEBE5990CB27}"/>
              </a:ext>
            </a:extLst>
          </p:cNvPr>
          <p:cNvSpPr txBox="1"/>
          <p:nvPr/>
        </p:nvSpPr>
        <p:spPr>
          <a:xfrm>
            <a:off x="7035800" y="1393129"/>
            <a:ext cx="2008094" cy="127727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1100" b="1" dirty="0">
                <a:solidFill>
                  <a:schemeClr val="bg2"/>
                </a:solidFill>
                <a:latin typeface="VladaRH Sans"/>
              </a:rPr>
              <a:t>KAMATNA STOPA</a:t>
            </a:r>
          </a:p>
          <a:p>
            <a:pPr marL="171450" indent="-171450" algn="ctr">
              <a:buFontTx/>
              <a:buChar char="-"/>
            </a:pP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definirana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je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mjestom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ulaganja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odnosno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jedinicom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područne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(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regionalne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)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samouprave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. Na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području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Požeško-slavonske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županije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kamatna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stopa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iznosi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1%</a:t>
            </a:r>
            <a:endParaRPr lang="en-US" sz="1100" b="1" dirty="0">
              <a:solidFill>
                <a:schemeClr val="bg2"/>
              </a:solidFill>
              <a:latin typeface="VladaRH Sans"/>
            </a:endParaRPr>
          </a:p>
        </p:txBody>
      </p:sp>
      <p:pic>
        <p:nvPicPr>
          <p:cNvPr id="13" name="Grafika 12" descr="Spajalica">
            <a:extLst>
              <a:ext uri="{FF2B5EF4-FFF2-40B4-BE49-F238E27FC236}">
                <a16:creationId xmlns:a16="http://schemas.microsoft.com/office/drawing/2014/main" id="{A289FB3E-7E57-45B7-9056-741E33CC6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5240" y="1136752"/>
            <a:ext cx="479299" cy="5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tr3.jpg" descr="st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object 21"/>
          <p:cNvSpPr/>
          <p:nvPr/>
        </p:nvSpPr>
        <p:spPr>
          <a:xfrm>
            <a:off x="966938" y="435340"/>
            <a:ext cx="60706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83165EED-7D54-4E0B-ACC6-17B70DBBE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708308"/>
              </p:ext>
            </p:extLst>
          </p:nvPr>
        </p:nvGraphicFramePr>
        <p:xfrm>
          <a:off x="966938" y="1136752"/>
          <a:ext cx="6091518" cy="28710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1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301"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</a:pPr>
                      <a:r>
                        <a:rPr lang="en-US" sz="1200" spc="-4" dirty="0">
                          <a:solidFill>
                            <a:schemeClr val="bg2"/>
                          </a:solidFill>
                          <a:latin typeface="VladaRH Sans"/>
                          <a:sym typeface="VladaRH Sans"/>
                        </a:rPr>
                        <a:t>   </a:t>
                      </a:r>
                      <a:r>
                        <a:rPr lang="hr-HR" sz="1200" spc="-4" dirty="0">
                          <a:solidFill>
                            <a:schemeClr val="bg2"/>
                          </a:solidFill>
                          <a:latin typeface="VladaRH Sans"/>
                          <a:sym typeface="VladaRH Sans"/>
                        </a:rPr>
                        <a:t>Ciljna skupina</a:t>
                      </a:r>
                      <a:endParaRPr sz="1200" b="1" spc="-4" dirty="0">
                        <a:solidFill>
                          <a:schemeClr val="bg2"/>
                        </a:solidFill>
                        <a:latin typeface="VladaRH Sans"/>
                        <a:ea typeface="VladaRH Sans"/>
                        <a:cs typeface="VladaRH Sans"/>
                        <a:sym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700"/>
                        </a:spcBef>
                        <a:buFont typeface="Wingdings" panose="05000000000000000000" pitchFamily="2" charset="2"/>
                        <a:buNone/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</a:rPr>
                        <a:t>Mikro gospodarski subjekt</a:t>
                      </a:r>
                    </a:p>
                    <a:p>
                      <a:pPr marL="0" indent="0" algn="l">
                        <a:spcBef>
                          <a:spcPts val="700"/>
                        </a:spcBef>
                        <a:buFont typeface="Wingdings" panose="05000000000000000000" pitchFamily="2" charset="2"/>
                        <a:buNone/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</a:rPr>
                        <a:t>Mali gospodarski subjekt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  <a:p>
                      <a:pPr marL="0" indent="0" algn="l">
                        <a:spcBef>
                          <a:spcPts val="700"/>
                        </a:spcBef>
                        <a:buFont typeface="Wingdings" panose="05000000000000000000" pitchFamily="2" charset="2"/>
                        <a:buNone/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</a:rPr>
                        <a:t>Srednji gospodarski subjekt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  <a:p>
                      <a:pPr marL="0" indent="0" algn="l">
                        <a:spcBef>
                          <a:spcPts val="700"/>
                        </a:spcBef>
                        <a:buFont typeface="Wingdings" panose="05000000000000000000" pitchFamily="2" charset="2"/>
                        <a:buNone/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</a:rPr>
                        <a:t>Fizičke osobe </a:t>
                      </a:r>
                      <a:endParaRPr sz="12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   </a:t>
                      </a:r>
                      <a:r>
                        <a:rPr kumimoji="0" lang="hr-HR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Iznos </a:t>
                      </a:r>
                      <a:endParaRPr kumimoji="0" lang="hr-HR" sz="1200" b="1" i="0" u="none" strike="noStrike" kern="0" cap="none" spc="-4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VladaRH Sans"/>
                        <a:ea typeface="VladaRH Sans"/>
                        <a:cs typeface="VladaRH Sans"/>
                        <a:sym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spc="-4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spc="-4" dirty="0">
                          <a:solidFill>
                            <a:schemeClr val="bg2"/>
                          </a:solidFill>
                        </a:rPr>
                        <a:t>Od 25.000,01 EUR do 50.000,00 EUR</a:t>
                      </a:r>
                      <a:endParaRPr sz="1200" spc="-4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9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Kamatna stopa</a:t>
                      </a:r>
                      <a:endParaRPr sz="1200" b="1" dirty="0">
                        <a:solidFill>
                          <a:schemeClr val="bg2"/>
                        </a:solidFill>
                        <a:latin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</a:rPr>
                        <a:t>0,1% - 0,5%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074130340"/>
                  </a:ext>
                </a:extLst>
              </a:tr>
              <a:tr h="247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spc="-4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kumimoji="0" lang="en-US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Helvetica"/>
                        </a:rPr>
                        <a:t>   </a:t>
                      </a:r>
                      <a:r>
                        <a:rPr kumimoji="0" lang="hr-HR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Helvetica"/>
                        </a:rPr>
                        <a:t>Poček</a:t>
                      </a:r>
                      <a:endParaRPr kumimoji="0" lang="hr-HR" sz="1200" b="1" i="0" u="none" strike="noStrike" kern="0" cap="none" spc="-4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VladaRH Sans"/>
                        <a:sym typeface="Helvetica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spc="-4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spc="-4" dirty="0">
                          <a:solidFill>
                            <a:schemeClr val="bg2"/>
                          </a:solidFill>
                        </a:rPr>
                        <a:t>Do 12 mjeseci ukoliko je rok otplate dulji od 2 godine</a:t>
                      </a:r>
                      <a:endParaRPr sz="1200" spc="-4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852601746"/>
                  </a:ext>
                </a:extLst>
              </a:tr>
              <a:tr h="247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spc="-4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kumimoji="0" lang="en-US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   </a:t>
                      </a:r>
                      <a:r>
                        <a:rPr kumimoji="0" lang="hr-HR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Rok otplate</a:t>
                      </a:r>
                      <a:endParaRPr kumimoji="0" lang="hr-HR" sz="1200" b="1" i="0" u="none" strike="noStrike" kern="0" cap="none" spc="-4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VladaRH Sans"/>
                        <a:sym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</a:rPr>
                        <a:t>Do 10 godina uključujući poček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hr-HR" sz="1200" noProof="0" dirty="0">
                          <a:solidFill>
                            <a:schemeClr val="bg2"/>
                          </a:solidFill>
                        </a:rPr>
                        <a:t>(rok korištenja zajma traje do 6 mjeseci)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761085386"/>
                  </a:ext>
                </a:extLst>
              </a:tr>
              <a:tr h="237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spc="-4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kumimoji="0" lang="en-US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   </a:t>
                      </a:r>
                      <a:r>
                        <a:rPr kumimoji="0" lang="hr-HR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Instrumenti ulaganja</a:t>
                      </a:r>
                      <a:endParaRPr kumimoji="0" lang="hr-HR" sz="1200" b="1" i="0" u="none" strike="noStrike" kern="0" cap="none" spc="-4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VladaRH Sans"/>
                        <a:sym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</a:rPr>
                        <a:t>Zadužnica, te ostali instrumenti osiguranja ovisno o procjeni rizika</a:t>
                      </a:r>
                      <a:endParaRPr sz="12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spc="-4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kumimoji="0" lang="en-US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Helvetica"/>
                        </a:rPr>
                        <a:t>   </a:t>
                      </a:r>
                      <a:r>
                        <a:rPr kumimoji="0" lang="hr-HR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Helvetica"/>
                        </a:rPr>
                        <a:t>Potpora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   </a:t>
                      </a:r>
                      <a:r>
                        <a:rPr kumimoji="0" lang="hr-H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De </a:t>
                      </a:r>
                      <a:r>
                        <a:rPr kumimoji="0" lang="hr-HR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minimis</a:t>
                      </a:r>
                      <a:endParaRPr kumimoji="0" lang="hr-H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VladaRH Sans"/>
                        <a:sym typeface="VladaRH Sans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938315739"/>
                  </a:ext>
                </a:extLst>
              </a:tr>
              <a:tr h="42389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 spc="-4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Namjena</a:t>
                      </a:r>
                      <a:endParaRPr sz="1200" b="1" dirty="0">
                        <a:solidFill>
                          <a:schemeClr val="bg2"/>
                        </a:solidFill>
                        <a:latin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</a:rPr>
                        <a:t>Osnovna sredstva (materijalna i nematerijalna imovina)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</a:rPr>
                        <a:t>Obrtna sredstva – do 30% iznosa zajma</a:t>
                      </a:r>
                      <a:endParaRPr sz="12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object 3">
            <a:extLst>
              <a:ext uri="{FF2B5EF4-FFF2-40B4-BE49-F238E27FC236}">
                <a16:creationId xmlns:a16="http://schemas.microsoft.com/office/drawing/2014/main" id="{57391B1D-EBAB-42E6-BBA0-081BDB92D063}"/>
              </a:ext>
            </a:extLst>
          </p:cNvPr>
          <p:cNvSpPr txBox="1">
            <a:spLocks/>
          </p:cNvSpPr>
          <p:nvPr/>
        </p:nvSpPr>
        <p:spPr>
          <a:xfrm>
            <a:off x="966938" y="590466"/>
            <a:ext cx="5733417" cy="39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12319" algn="l" defTabSz="8869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8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Med"/>
                <a:ea typeface="VladaRHSans Med"/>
                <a:cs typeface="VladaRHSans Med"/>
                <a:sym typeface="VladaRHSans Me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Lt"/>
                <a:ea typeface="VladaRHSans Lt"/>
                <a:cs typeface="VladaRHSans Lt"/>
                <a:sym typeface="VladaRHSans Lt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Lt"/>
                <a:ea typeface="VladaRHSans Lt"/>
                <a:cs typeface="VladaRHSans Lt"/>
                <a:sym typeface="VladaRHSans Lt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Lt"/>
                <a:ea typeface="VladaRHSans Lt"/>
                <a:cs typeface="VladaRHSans Lt"/>
                <a:sym typeface="VladaRHSans Lt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Lt"/>
                <a:ea typeface="VladaRHSans Lt"/>
                <a:cs typeface="VladaRHSans Lt"/>
                <a:sym typeface="VladaRHSans Lt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Lt"/>
                <a:ea typeface="VladaRHSans Lt"/>
                <a:cs typeface="VladaRHSans Lt"/>
                <a:sym typeface="VladaRHSans Lt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Lt"/>
                <a:ea typeface="VladaRHSans Lt"/>
                <a:cs typeface="VladaRHSans Lt"/>
                <a:sym typeface="VladaRHSans Lt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Lt"/>
                <a:ea typeface="VladaRHSans Lt"/>
                <a:cs typeface="VladaRHSans Lt"/>
                <a:sym typeface="VladaRHSans Lt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Lt"/>
                <a:ea typeface="VladaRHSans Lt"/>
                <a:cs typeface="VladaRHSans Lt"/>
                <a:sym typeface="VladaRHSans Lt"/>
              </a:defRPr>
            </a:lvl9pPr>
          </a:lstStyle>
          <a:p>
            <a:pPr hangingPunct="1"/>
            <a:r>
              <a:rPr lang="hr-HR" dirty="0"/>
              <a:t>ESIF Mali investicijski zajam</a:t>
            </a:r>
          </a:p>
        </p:txBody>
      </p:sp>
      <p:pic>
        <p:nvPicPr>
          <p:cNvPr id="6" name="Grafika 5" descr="Spajalica">
            <a:extLst>
              <a:ext uri="{FF2B5EF4-FFF2-40B4-BE49-F238E27FC236}">
                <a16:creationId xmlns:a16="http://schemas.microsoft.com/office/drawing/2014/main" id="{BA40F8F7-8AD6-4391-9C99-70B15D5F4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5240" y="1136752"/>
            <a:ext cx="479299" cy="51275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A0FFEBF-BC6D-468F-B6C0-02D5FBF4AD15}"/>
              </a:ext>
            </a:extLst>
          </p:cNvPr>
          <p:cNvSpPr txBox="1"/>
          <p:nvPr/>
        </p:nvSpPr>
        <p:spPr>
          <a:xfrm>
            <a:off x="7133405" y="1391364"/>
            <a:ext cx="1927413" cy="156965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1100" b="1" dirty="0">
                <a:solidFill>
                  <a:schemeClr val="bg2"/>
                </a:solidFill>
                <a:latin typeface="VladaRH Sans"/>
              </a:rPr>
              <a:t>FIZIČKE OSOBE</a:t>
            </a:r>
          </a:p>
          <a:p>
            <a:pPr algn="ctr"/>
            <a:r>
              <a:rPr lang="en-US" sz="1050" dirty="0">
                <a:solidFill>
                  <a:schemeClr val="bg2"/>
                </a:solidFill>
                <a:latin typeface="VladaRH Sans"/>
              </a:rPr>
              <a:t>- u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trenutku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podnošenja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zahtjeva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za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kredit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nemaju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registrirani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vlastiti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gospodarski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subjekt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-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ukoliko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se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zajam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odobri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potrebno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je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registrirati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gospodarski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subjekt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jer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se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Ugovor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o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zajmu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ugovara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isključivo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sa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registriranim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gospodarskim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050" dirty="0" err="1">
                <a:solidFill>
                  <a:schemeClr val="bg2"/>
                </a:solidFill>
                <a:latin typeface="VladaRH Sans"/>
              </a:rPr>
              <a:t>subjektom</a:t>
            </a:r>
            <a:r>
              <a:rPr lang="en-US" sz="1050" dirty="0">
                <a:solidFill>
                  <a:schemeClr val="bg2"/>
                </a:solidFill>
                <a:latin typeface="VladaRH Sans"/>
              </a:rPr>
              <a:t>.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VladaRH San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739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tr3.jpg" descr="st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06" y="-8003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object 21"/>
          <p:cNvSpPr/>
          <p:nvPr/>
        </p:nvSpPr>
        <p:spPr>
          <a:xfrm>
            <a:off x="965200" y="435341"/>
            <a:ext cx="60706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83165EED-7D54-4E0B-ACC6-17B70DBBE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666134"/>
              </p:ext>
            </p:extLst>
          </p:nvPr>
        </p:nvGraphicFramePr>
        <p:xfrm>
          <a:off x="965200" y="1185357"/>
          <a:ext cx="6091518" cy="21192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1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498"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</a:pPr>
                      <a:r>
                        <a:rPr lang="en-US" sz="1200" spc="-4" dirty="0">
                          <a:solidFill>
                            <a:schemeClr val="bg2"/>
                          </a:solidFill>
                          <a:latin typeface="VladaRH Sans"/>
                          <a:sym typeface="VladaRH Sans"/>
                        </a:rPr>
                        <a:t>   </a:t>
                      </a:r>
                      <a:r>
                        <a:rPr lang="hr-HR" sz="1200" spc="-4" dirty="0">
                          <a:solidFill>
                            <a:schemeClr val="bg2"/>
                          </a:solidFill>
                          <a:latin typeface="VladaRH Sans"/>
                          <a:sym typeface="VladaRH Sans"/>
                        </a:rPr>
                        <a:t>Ciljna skupina</a:t>
                      </a:r>
                      <a:endParaRPr sz="1200" b="1" spc="-4" dirty="0">
                        <a:solidFill>
                          <a:schemeClr val="bg2"/>
                        </a:solidFill>
                        <a:latin typeface="VladaRH Sans"/>
                        <a:ea typeface="VladaRH Sans"/>
                        <a:cs typeface="VladaRH Sans"/>
                        <a:sym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spc="-4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spc="-4" dirty="0">
                          <a:solidFill>
                            <a:schemeClr val="bg2"/>
                          </a:solidFill>
                        </a:rPr>
                        <a:t>Mikro gospodarski subjekt</a:t>
                      </a:r>
                      <a:endParaRPr lang="en-US" sz="1200" spc="-4" dirty="0">
                        <a:solidFill>
                          <a:schemeClr val="bg2"/>
                        </a:solidFill>
                      </a:endParaRPr>
                    </a:p>
                    <a:p>
                      <a:pPr marL="0" indent="0" algn="l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spc="-4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spc="-4" dirty="0">
                          <a:solidFill>
                            <a:schemeClr val="bg2"/>
                          </a:solidFill>
                        </a:rPr>
                        <a:t>Mali gospodarski subjekt</a:t>
                      </a:r>
                      <a:endParaRPr sz="1200" spc="-4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   </a:t>
                      </a:r>
                      <a:r>
                        <a:rPr kumimoji="0" lang="hr-HR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Iznos </a:t>
                      </a:r>
                      <a:endParaRPr kumimoji="0" lang="hr-HR" sz="1200" b="1" i="0" u="none" strike="noStrike" kern="0" cap="none" spc="-4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VladaRH Sans"/>
                        <a:ea typeface="VladaRH Sans"/>
                        <a:cs typeface="VladaRH Sans"/>
                        <a:sym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spc="-4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spc="-4" dirty="0">
                          <a:solidFill>
                            <a:schemeClr val="bg2"/>
                          </a:solidFill>
                        </a:rPr>
                        <a:t>Od 1.000,00 EUR do 25.000,00 EUR</a:t>
                      </a:r>
                      <a:endParaRPr sz="1200" spc="-4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9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Kamatna stopa</a:t>
                      </a:r>
                      <a:endParaRPr sz="1200" b="1" dirty="0">
                        <a:solidFill>
                          <a:schemeClr val="bg2"/>
                        </a:solidFill>
                        <a:latin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</a:rPr>
                        <a:t>0,5% - 1,0%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074130340"/>
                  </a:ext>
                </a:extLst>
              </a:tr>
              <a:tr h="247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spc="-4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kumimoji="0" lang="en-US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Helvetica"/>
                        </a:rPr>
                        <a:t>   </a:t>
                      </a:r>
                      <a:r>
                        <a:rPr kumimoji="0" lang="hr-HR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Helvetica"/>
                        </a:rPr>
                        <a:t>Poček</a:t>
                      </a:r>
                      <a:endParaRPr kumimoji="0" lang="hr-HR" sz="1200" b="1" i="0" u="none" strike="noStrike" kern="0" cap="none" spc="-4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VladaRH Sans"/>
                        <a:sym typeface="Helvetica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spc="-4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spc="-4" dirty="0">
                          <a:solidFill>
                            <a:schemeClr val="bg2"/>
                          </a:solidFill>
                        </a:rPr>
                        <a:t>Do 12 mjeseci ukoliko je rok otplate min 2 godine</a:t>
                      </a:r>
                      <a:endParaRPr sz="1200" spc="-4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852601746"/>
                  </a:ext>
                </a:extLst>
              </a:tr>
              <a:tr h="247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spc="-4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kumimoji="0" lang="en-US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   </a:t>
                      </a:r>
                      <a:r>
                        <a:rPr kumimoji="0" lang="hr-HR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Rok otplate</a:t>
                      </a:r>
                      <a:endParaRPr kumimoji="0" lang="hr-HR" sz="1200" b="1" i="0" u="none" strike="noStrike" kern="0" cap="none" spc="-4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VladaRH Sans"/>
                        <a:sym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</a:rPr>
                        <a:t>Do 3 godine uključujući poček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rok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korištenja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zajma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traje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do 3 </a:t>
                      </a:r>
                      <a:r>
                        <a:rPr lang="en-US" sz="1200" dirty="0" err="1">
                          <a:solidFill>
                            <a:schemeClr val="bg2"/>
                          </a:solidFill>
                        </a:rPr>
                        <a:t>mjeseca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)</a:t>
                      </a:r>
                      <a:endParaRPr sz="12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761085386"/>
                  </a:ext>
                </a:extLst>
              </a:tr>
              <a:tr h="237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spc="-4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kumimoji="0" lang="en-US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   </a:t>
                      </a:r>
                      <a:r>
                        <a:rPr kumimoji="0" lang="hr-HR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Instrumenti ulaganja</a:t>
                      </a:r>
                      <a:endParaRPr kumimoji="0" lang="hr-HR" sz="1200" b="1" i="0" u="none" strike="noStrike" kern="0" cap="none" spc="-4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VladaRH Sans"/>
                        <a:sym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</a:rPr>
                        <a:t>Zadužnica, te ostali instrumenti osiguranja ovisno o procjeni rizika</a:t>
                      </a:r>
                      <a:endParaRPr sz="12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spc="-4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kumimoji="0" lang="en-US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Helvetica"/>
                        </a:rPr>
                        <a:t>   </a:t>
                      </a:r>
                      <a:r>
                        <a:rPr kumimoji="0" lang="hr-HR" sz="1200" u="none" strike="noStrike" kern="0" cap="none" spc="-4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Helvetica"/>
                        </a:rPr>
                        <a:t>Potpora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   </a:t>
                      </a:r>
                      <a:r>
                        <a:rPr kumimoji="0" lang="hr-H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De </a:t>
                      </a:r>
                      <a:r>
                        <a:rPr kumimoji="0" lang="hr-HR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VladaRH Sans"/>
                          <a:sym typeface="VladaRH Sans"/>
                        </a:rPr>
                        <a:t>minimis</a:t>
                      </a:r>
                      <a:endParaRPr kumimoji="0" lang="hr-H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VladaRH Sans"/>
                        <a:sym typeface="VladaRH Sans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938315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1100" spc="-4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  <a:latin typeface="VladaRH Sans"/>
                        </a:rPr>
                        <a:t>Namjena</a:t>
                      </a:r>
                      <a:endParaRPr sz="1200" b="1" dirty="0">
                        <a:solidFill>
                          <a:schemeClr val="bg2"/>
                        </a:solidFill>
                        <a:latin typeface="VladaRH Sans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defRPr sz="1100">
                          <a:solidFill>
                            <a:srgbClr val="77787B"/>
                          </a:solidFill>
                          <a:latin typeface="VladaRH Sans"/>
                          <a:ea typeface="VladaRH Sans"/>
                          <a:cs typeface="VladaRH Sans"/>
                          <a:sym typeface="VladaRH Sans"/>
                        </a:defRPr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hr-HR" sz="1200" dirty="0">
                          <a:solidFill>
                            <a:schemeClr val="bg2"/>
                          </a:solidFill>
                        </a:rPr>
                        <a:t>Obrtna sredstva – 100% iznosa zajma</a:t>
                      </a:r>
                      <a:endParaRPr sz="120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object 3">
            <a:extLst>
              <a:ext uri="{FF2B5EF4-FFF2-40B4-BE49-F238E27FC236}">
                <a16:creationId xmlns:a16="http://schemas.microsoft.com/office/drawing/2014/main" id="{57391B1D-EBAB-42E6-BBA0-081BDB92D063}"/>
              </a:ext>
            </a:extLst>
          </p:cNvPr>
          <p:cNvSpPr txBox="1">
            <a:spLocks/>
          </p:cNvSpPr>
          <p:nvPr/>
        </p:nvSpPr>
        <p:spPr>
          <a:xfrm>
            <a:off x="965200" y="614769"/>
            <a:ext cx="5733417" cy="39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12319" algn="l" defTabSz="8869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28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Med"/>
                <a:ea typeface="VladaRHSans Med"/>
                <a:cs typeface="VladaRHSans Med"/>
                <a:sym typeface="VladaRHSans Me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Lt"/>
                <a:ea typeface="VladaRHSans Lt"/>
                <a:cs typeface="VladaRHSans Lt"/>
                <a:sym typeface="VladaRHSans Lt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Lt"/>
                <a:ea typeface="VladaRHSans Lt"/>
                <a:cs typeface="VladaRHSans Lt"/>
                <a:sym typeface="VladaRHSans Lt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Lt"/>
                <a:ea typeface="VladaRHSans Lt"/>
                <a:cs typeface="VladaRHSans Lt"/>
                <a:sym typeface="VladaRHSans Lt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Lt"/>
                <a:ea typeface="VladaRHSans Lt"/>
                <a:cs typeface="VladaRHSans Lt"/>
                <a:sym typeface="VladaRHSans Lt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Lt"/>
                <a:ea typeface="VladaRHSans Lt"/>
                <a:cs typeface="VladaRHSans Lt"/>
                <a:sym typeface="VladaRHSans Lt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Lt"/>
                <a:ea typeface="VladaRHSans Lt"/>
                <a:cs typeface="VladaRHSans Lt"/>
                <a:sym typeface="VladaRHSans Lt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Lt"/>
                <a:ea typeface="VladaRHSans Lt"/>
                <a:cs typeface="VladaRHSans Lt"/>
                <a:sym typeface="VladaRHSans Lt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6D6E71"/>
                </a:solidFill>
                <a:uFillTx/>
                <a:latin typeface="VladaRHSans Lt"/>
                <a:ea typeface="VladaRHSans Lt"/>
                <a:cs typeface="VladaRHSans Lt"/>
                <a:sym typeface="VladaRHSans Lt"/>
              </a:defRPr>
            </a:lvl9pPr>
          </a:lstStyle>
          <a:p>
            <a:pPr hangingPunct="1"/>
            <a:r>
              <a:rPr lang="hr-HR" dirty="0"/>
              <a:t>ESIF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zajam</a:t>
            </a:r>
            <a:r>
              <a:rPr lang="en-US" dirty="0"/>
              <a:t> za </a:t>
            </a:r>
            <a:r>
              <a:rPr lang="en-US" dirty="0" err="1"/>
              <a:t>obrtna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1062CF9-0532-40B4-940E-81855D197CF1}"/>
              </a:ext>
            </a:extLst>
          </p:cNvPr>
          <p:cNvSpPr txBox="1"/>
          <p:nvPr/>
        </p:nvSpPr>
        <p:spPr>
          <a:xfrm>
            <a:off x="7155329" y="1474397"/>
            <a:ext cx="1890059" cy="76943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1100" b="1" dirty="0">
                <a:solidFill>
                  <a:schemeClr val="bg2"/>
                </a:solidFill>
                <a:latin typeface="VladaRH Sans"/>
              </a:rPr>
              <a:t>KAMATNA STOPA</a:t>
            </a:r>
          </a:p>
          <a:p>
            <a:pPr algn="ctr"/>
            <a:r>
              <a:rPr lang="en-US" sz="1100" dirty="0">
                <a:solidFill>
                  <a:schemeClr val="bg2"/>
                </a:solidFill>
                <a:latin typeface="VladaRH Sans"/>
              </a:rPr>
              <a:t>-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na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području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Požeško-slavonske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županije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kamatna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stopa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VladaRH Sans"/>
              </a:rPr>
              <a:t>iznosi</a:t>
            </a:r>
            <a:r>
              <a:rPr lang="en-US" sz="1100" dirty="0">
                <a:solidFill>
                  <a:schemeClr val="bg2"/>
                </a:solidFill>
                <a:latin typeface="VladaRH Sans"/>
              </a:rPr>
              <a:t> 2,5%</a:t>
            </a:r>
            <a:endParaRPr lang="en-US" sz="1100" b="1" dirty="0">
              <a:solidFill>
                <a:schemeClr val="bg2"/>
              </a:solidFill>
              <a:latin typeface="VladaRH Sans"/>
            </a:endParaRPr>
          </a:p>
        </p:txBody>
      </p:sp>
      <p:pic>
        <p:nvPicPr>
          <p:cNvPr id="9" name="Grafika 8" descr="Spajalica">
            <a:extLst>
              <a:ext uri="{FF2B5EF4-FFF2-40B4-BE49-F238E27FC236}">
                <a16:creationId xmlns:a16="http://schemas.microsoft.com/office/drawing/2014/main" id="{9F730179-0FA7-44AD-8D80-C290B62A4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5395" y="1218020"/>
            <a:ext cx="479299" cy="5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0CE9A9-6497-4C6F-AAC0-3E363706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4B9606-F897-41BC-AB51-F9AB7D352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2BEA9FC-B53E-4E7C-9526-EF505226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2" y="-53555"/>
            <a:ext cx="9144000" cy="5138927"/>
          </a:xfrm>
          <a:prstGeom prst="rect">
            <a:avLst/>
          </a:prstGeom>
        </p:spPr>
      </p:pic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A37B97B8-94C9-466A-8FCD-17419D03B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28366"/>
              </p:ext>
            </p:extLst>
          </p:nvPr>
        </p:nvGraphicFramePr>
        <p:xfrm>
          <a:off x="707385" y="942322"/>
          <a:ext cx="5083814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5724">
                  <a:extLst>
                    <a:ext uri="{9D8B030D-6E8A-4147-A177-3AD203B41FA5}">
                      <a16:colId xmlns:a16="http://schemas.microsoft.com/office/drawing/2014/main" val="4271258031"/>
                    </a:ext>
                  </a:extLst>
                </a:gridCol>
                <a:gridCol w="3618090">
                  <a:extLst>
                    <a:ext uri="{9D8B030D-6E8A-4147-A177-3AD203B41FA5}">
                      <a16:colId xmlns:a16="http://schemas.microsoft.com/office/drawing/2014/main" val="1344184141"/>
                    </a:ext>
                  </a:extLst>
                </a:gridCol>
              </a:tblGrid>
              <a:tr h="665676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Ciljana</a:t>
                      </a: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skupina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Mikro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i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mali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subjekti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malog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gospodarstva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, a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prema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uvjetima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propisanim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mjerama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Programa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ruralnog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razvoja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Republike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Hrvatske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za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razdoblje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2014. – 2020.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godine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prihvatljivim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za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financiranje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iz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ovog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instrumenta</a:t>
                      </a:r>
                      <a:r>
                        <a:rPr lang="hr-HR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.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620391"/>
                  </a:ext>
                </a:extLst>
              </a:tr>
              <a:tr h="2465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Iznos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Od 1.000,00 EUR do 25.000,00 EUR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337181"/>
                  </a:ext>
                </a:extLst>
              </a:tr>
              <a:tr h="2465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Kamatna</a:t>
                      </a: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stopa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0,1%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i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0,25%,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ovisno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o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razvijenosti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JLS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ulaganja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89653"/>
                  </a:ext>
                </a:extLst>
              </a:tr>
              <a:tr h="2465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Poček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Do 12 mjeseci ukoliko je rok otplate minimalno 2 godine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60265"/>
                  </a:ext>
                </a:extLst>
              </a:tr>
              <a:tr h="2465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Rok</a:t>
                      </a: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otplate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Do 5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godina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uključujući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poček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524409"/>
                  </a:ext>
                </a:extLst>
              </a:tr>
              <a:tr h="449608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Instrumenti</a:t>
                      </a: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hr-HR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ulaganja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Zadužnice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ostali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instrumenti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osiguranja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prema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procjeni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rizika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084467"/>
                  </a:ext>
                </a:extLst>
              </a:tr>
              <a:tr h="24654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Potpora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De minimis,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javna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potpora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909770"/>
                  </a:ext>
                </a:extLst>
              </a:tr>
              <a:tr h="3698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Namjena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-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osnovna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sredstva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  <a:p>
                      <a:pPr algn="l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-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obrtna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sredstva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do max 30%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iznosa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zajma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073381"/>
                  </a:ext>
                </a:extLst>
              </a:tr>
            </a:tbl>
          </a:graphicData>
        </a:graphic>
      </p:graphicFrame>
      <p:sp>
        <p:nvSpPr>
          <p:cNvPr id="10" name="TekstniOkvir 9">
            <a:extLst>
              <a:ext uri="{FF2B5EF4-FFF2-40B4-BE49-F238E27FC236}">
                <a16:creationId xmlns:a16="http://schemas.microsoft.com/office/drawing/2014/main" id="{AFD21E67-29A5-4809-BCCE-7870F97BC545}"/>
              </a:ext>
            </a:extLst>
          </p:cNvPr>
          <p:cNvSpPr txBox="1"/>
          <p:nvPr/>
        </p:nvSpPr>
        <p:spPr>
          <a:xfrm>
            <a:off x="621666" y="425360"/>
            <a:ext cx="535799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Mikro zajam za ruralni razvoj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C17BA5D9-36ED-4C27-BCD3-650869B47D6B}"/>
              </a:ext>
            </a:extLst>
          </p:cNvPr>
          <p:cNvSpPr/>
          <p:nvPr/>
        </p:nvSpPr>
        <p:spPr>
          <a:xfrm>
            <a:off x="6275157" y="1501128"/>
            <a:ext cx="2161458" cy="11695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U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okviru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ovih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Financijskih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instrumenata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HAMAG-BICRO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će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subjektima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malog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ladaRH Sans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gospodarstva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u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poljoprivrednom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,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prerađivačkom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i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šumarskom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sektoru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izravno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odobravati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ladaRH Sans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zajmove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u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skladu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s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uvjetima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Programa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ruralnog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razvoja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Republike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ea typeface="Calibri"/>
                <a:cs typeface="Calibri"/>
                <a:sym typeface="Calibri"/>
              </a:rPr>
              <a:t>Hrvatske</a:t>
            </a:r>
            <a:r>
              <a:rPr kumimoji="0" lang="hr-HR" sz="1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VladaRH Sans"/>
                <a:cs typeface="Calibri"/>
                <a:sym typeface="Calibri"/>
              </a:rPr>
              <a:t>. 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VladaRH Sans"/>
              <a:ea typeface="Calibri"/>
              <a:cs typeface="Calibri"/>
              <a:sym typeface="Calibri"/>
            </a:endParaRPr>
          </a:p>
        </p:txBody>
      </p:sp>
      <p:pic>
        <p:nvPicPr>
          <p:cNvPr id="15" name="Grafika 14" descr="Spajalica">
            <a:extLst>
              <a:ext uri="{FF2B5EF4-FFF2-40B4-BE49-F238E27FC236}">
                <a16:creationId xmlns:a16="http://schemas.microsoft.com/office/drawing/2014/main" id="{10AA6BC6-74B3-49B4-861A-27DBDE1B6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5933" y="1103787"/>
            <a:ext cx="479299" cy="512754"/>
          </a:xfrm>
          <a:prstGeom prst="rect">
            <a:avLst/>
          </a:prstGeom>
        </p:spPr>
      </p:pic>
      <p:sp>
        <p:nvSpPr>
          <p:cNvPr id="16" name="object 21">
            <a:extLst>
              <a:ext uri="{FF2B5EF4-FFF2-40B4-BE49-F238E27FC236}">
                <a16:creationId xmlns:a16="http://schemas.microsoft.com/office/drawing/2014/main" id="{BCAF4317-8D35-4049-8FC7-64259B943BC9}"/>
              </a:ext>
            </a:extLst>
          </p:cNvPr>
          <p:cNvSpPr/>
          <p:nvPr/>
        </p:nvSpPr>
        <p:spPr>
          <a:xfrm>
            <a:off x="965200" y="441788"/>
            <a:ext cx="60706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4385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C5435-E286-446F-B3B4-473AE2A9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D7D6F08-CEB9-4D7C-834C-0C87FA852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1408F6E-8BDB-4716-842D-D184B971F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5" name="object 21">
            <a:extLst>
              <a:ext uri="{FF2B5EF4-FFF2-40B4-BE49-F238E27FC236}">
                <a16:creationId xmlns:a16="http://schemas.microsoft.com/office/drawing/2014/main" id="{8D97A22F-227C-4C11-AAEF-9A4A5D39D5FB}"/>
              </a:ext>
            </a:extLst>
          </p:cNvPr>
          <p:cNvSpPr/>
          <p:nvPr/>
        </p:nvSpPr>
        <p:spPr>
          <a:xfrm>
            <a:off x="965200" y="435341"/>
            <a:ext cx="60706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6" name="Tablica 6">
            <a:extLst>
              <a:ext uri="{FF2B5EF4-FFF2-40B4-BE49-F238E27FC236}">
                <a16:creationId xmlns:a16="http://schemas.microsoft.com/office/drawing/2014/main" id="{A877F2B9-62A1-4134-9ED3-1E9BDCF40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83452"/>
              </p:ext>
            </p:extLst>
          </p:nvPr>
        </p:nvGraphicFramePr>
        <p:xfrm>
          <a:off x="568036" y="897820"/>
          <a:ext cx="4994564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7282">
                  <a:extLst>
                    <a:ext uri="{9D8B030D-6E8A-4147-A177-3AD203B41FA5}">
                      <a16:colId xmlns:a16="http://schemas.microsoft.com/office/drawing/2014/main" val="3999878280"/>
                    </a:ext>
                  </a:extLst>
                </a:gridCol>
                <a:gridCol w="2497282">
                  <a:extLst>
                    <a:ext uri="{9D8B030D-6E8A-4147-A177-3AD203B41FA5}">
                      <a16:colId xmlns:a16="http://schemas.microsoft.com/office/drawing/2014/main" val="748182481"/>
                    </a:ext>
                  </a:extLst>
                </a:gridCol>
              </a:tblGrid>
              <a:tr h="99260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Ciljana</a:t>
                      </a: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skupina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Mikro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mali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i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srednji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subjekti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malog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gospodarstva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, a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prema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uvjetima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propisanim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mjerama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Programa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ruralnog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razvoja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Republike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Hrvatske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za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razdoblje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2014. – 2020.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godine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prihvatljivim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za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financiranje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iz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ovog</a:t>
                      </a:r>
                      <a:r>
                        <a:rPr lang="en-US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en-US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FillTx/>
                          <a:latin typeface="VladaRH Sans"/>
                          <a:ea typeface="+mn-ea"/>
                          <a:cs typeface="+mn-cs"/>
                          <a:sym typeface="Helvetica"/>
                        </a:rPr>
                        <a:t>instrumenta</a:t>
                      </a:r>
                      <a:endParaRPr lang="en-US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656653"/>
                  </a:ext>
                </a:extLst>
              </a:tr>
              <a:tr h="27572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Iznos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Od 25.000,01 EUR do 50.000 EUR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50336"/>
                  </a:ext>
                </a:extLst>
              </a:tr>
              <a:tr h="41358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Kamatna</a:t>
                      </a: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stopa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0,1%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i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0,25%,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ovisno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o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razvijenosti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JLS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ulaganja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28712"/>
                  </a:ext>
                </a:extLst>
              </a:tr>
              <a:tr h="41358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Poček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Do 12 mjeseci ukoliko je rok otplate minimalno 2 godine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762056"/>
                  </a:ext>
                </a:extLst>
              </a:tr>
              <a:tr h="27572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Rok</a:t>
                      </a: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otplate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Do 10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godina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uključujući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poček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049347"/>
                  </a:ext>
                </a:extLst>
              </a:tr>
              <a:tr h="41358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Instrumenti</a:t>
                      </a: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hr-HR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ulaganja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Zadužnice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ostali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instrumenti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osiguranja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prema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procjeni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rizika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735799"/>
                  </a:ext>
                </a:extLst>
              </a:tr>
              <a:tr h="27572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Potpora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De minimis,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javna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potpora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620837"/>
                  </a:ext>
                </a:extLst>
              </a:tr>
              <a:tr h="579018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Namjena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-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osnovna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sredstva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  <a:p>
                      <a:pPr algn="l"/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-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obrtna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sredstva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do max 30%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iznosa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VladaRH Sans"/>
                        </a:rPr>
                        <a:t>zajma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VladaRH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88418"/>
                  </a:ext>
                </a:extLst>
              </a:tr>
            </a:tbl>
          </a:graphicData>
        </a:graphic>
      </p:graphicFrame>
      <p:sp>
        <p:nvSpPr>
          <p:cNvPr id="8" name="TekstniOkvir 7">
            <a:extLst>
              <a:ext uri="{FF2B5EF4-FFF2-40B4-BE49-F238E27FC236}">
                <a16:creationId xmlns:a16="http://schemas.microsoft.com/office/drawing/2014/main" id="{33E927F9-34E1-4A64-9098-40BCBA4794E3}"/>
              </a:ext>
            </a:extLst>
          </p:cNvPr>
          <p:cNvSpPr txBox="1"/>
          <p:nvPr/>
        </p:nvSpPr>
        <p:spPr>
          <a:xfrm>
            <a:off x="568036" y="476372"/>
            <a:ext cx="405938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VladaRH Sans"/>
                <a:sym typeface="Calibri"/>
              </a:rPr>
              <a:t>Mali zajam za ruralni razvoj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VladaRH Sans"/>
              <a:sym typeface="Calibri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C2291303-F754-4B29-9C4C-177B172B001B}"/>
              </a:ext>
            </a:extLst>
          </p:cNvPr>
          <p:cNvSpPr/>
          <p:nvPr/>
        </p:nvSpPr>
        <p:spPr>
          <a:xfrm>
            <a:off x="6428509" y="1118309"/>
            <a:ext cx="1863436" cy="19543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Maksimalni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iznos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potpore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male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vrijednosti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utvrđuje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se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sukladno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Uredbi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Komisije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(EZ) br.1407/2013,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dok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iznos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ukupne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dodijeljene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javne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potpore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mora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biti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u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skladu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s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intenzitetima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iz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ladaRH Sans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Priloga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2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Uredbe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(EU) br. 1305/2013, s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tim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da se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ista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ne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smatra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državnom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potporom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niti</a:t>
            </a:r>
            <a:r>
              <a:rPr lang="hr-HR" sz="1100" dirty="0">
                <a:solidFill>
                  <a:srgbClr val="000000"/>
                </a:solidFill>
                <a:latin typeface="VladaRH Sans"/>
                <a:ea typeface="Calibri"/>
                <a:cs typeface="Calibri"/>
              </a:rPr>
              <a:t>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potporom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 male </a:t>
            </a:r>
            <a:r>
              <a:rPr kumimoji="0" lang="en-US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vrijednosti</a:t>
            </a:r>
            <a:r>
              <a:rPr kumimoji="0" lang="hr-HR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ladaRH Sans"/>
                <a:ea typeface="Calibri"/>
                <a:cs typeface="Calibri"/>
                <a:sym typeface="Calibri"/>
              </a:rPr>
              <a:t>.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ladaRH Sans"/>
              <a:ea typeface="Calibri"/>
              <a:cs typeface="Calibri"/>
              <a:sym typeface="Calibri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9D150DD-3D22-43D7-95DA-939250808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130" y="727345"/>
            <a:ext cx="475529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544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28" y="4107323"/>
            <a:ext cx="7919000" cy="1165623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object 24"/>
          <p:cNvSpPr/>
          <p:nvPr/>
        </p:nvSpPr>
        <p:spPr>
          <a:xfrm>
            <a:off x="3872488" y="4605125"/>
            <a:ext cx="1536091" cy="2502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0" name="object 25"/>
          <p:cNvSpPr/>
          <p:nvPr/>
        </p:nvSpPr>
        <p:spPr>
          <a:xfrm>
            <a:off x="850900" y="4560925"/>
            <a:ext cx="554902" cy="3278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1" name="object 26"/>
          <p:cNvSpPr/>
          <p:nvPr/>
        </p:nvSpPr>
        <p:spPr>
          <a:xfrm>
            <a:off x="5788211" y="4524424"/>
            <a:ext cx="1104260" cy="3436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2" name="object 27"/>
          <p:cNvSpPr/>
          <p:nvPr/>
        </p:nvSpPr>
        <p:spPr>
          <a:xfrm>
            <a:off x="7398245" y="4610849"/>
            <a:ext cx="107379" cy="100674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3" name="object 28"/>
          <p:cNvSpPr/>
          <p:nvPr/>
        </p:nvSpPr>
        <p:spPr>
          <a:xfrm>
            <a:off x="7408609" y="4620448"/>
            <a:ext cx="86932" cy="81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8899" y="2867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4" name="object 29"/>
          <p:cNvSpPr/>
          <p:nvPr/>
        </p:nvSpPr>
        <p:spPr>
          <a:xfrm>
            <a:off x="7444981" y="4726583"/>
            <a:ext cx="60746" cy="56935"/>
          </a:xfrm>
          <a:prstGeom prst="rect">
            <a:avLst/>
          </a:prstGeom>
          <a:solidFill>
            <a:srgbClr val="FFF2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5" name="object 30"/>
          <p:cNvSpPr/>
          <p:nvPr/>
        </p:nvSpPr>
        <p:spPr>
          <a:xfrm>
            <a:off x="7382167" y="4726647"/>
            <a:ext cx="47003" cy="44031"/>
          </a:xfrm>
          <a:prstGeom prst="rect">
            <a:avLst/>
          </a:prstGeom>
          <a:solidFill>
            <a:srgbClr val="A6CE3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6" name="object 31"/>
          <p:cNvSpPr/>
          <p:nvPr/>
        </p:nvSpPr>
        <p:spPr>
          <a:xfrm>
            <a:off x="7465262" y="4791176"/>
            <a:ext cx="40399" cy="37897"/>
          </a:xfrm>
          <a:prstGeom prst="rect">
            <a:avLst/>
          </a:prstGeom>
          <a:solidFill>
            <a:srgbClr val="F5822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7" name="object 32"/>
          <p:cNvSpPr/>
          <p:nvPr/>
        </p:nvSpPr>
        <p:spPr>
          <a:xfrm>
            <a:off x="7335342" y="4682730"/>
            <a:ext cx="46660" cy="43817"/>
          </a:xfrm>
          <a:prstGeom prst="rect">
            <a:avLst/>
          </a:prstGeom>
          <a:solidFill>
            <a:srgbClr val="00AE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8" name="object 33"/>
          <p:cNvSpPr/>
          <p:nvPr/>
        </p:nvSpPr>
        <p:spPr>
          <a:xfrm>
            <a:off x="7319302" y="4741607"/>
            <a:ext cx="46724" cy="43791"/>
          </a:xfrm>
          <a:prstGeom prst="rect">
            <a:avLst/>
          </a:prstGeom>
          <a:solidFill>
            <a:srgbClr val="008C4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9" name="object 34"/>
          <p:cNvSpPr/>
          <p:nvPr/>
        </p:nvSpPr>
        <p:spPr>
          <a:xfrm>
            <a:off x="7321346" y="4610822"/>
            <a:ext cx="60707" cy="56935"/>
          </a:xfrm>
          <a:prstGeom prst="rect">
            <a:avLst/>
          </a:prstGeom>
          <a:solidFill>
            <a:srgbClr val="21409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0" name="object 35"/>
          <p:cNvSpPr/>
          <p:nvPr/>
        </p:nvSpPr>
        <p:spPr>
          <a:xfrm>
            <a:off x="7272590" y="4785371"/>
            <a:ext cx="46711" cy="43791"/>
          </a:xfrm>
          <a:prstGeom prst="rect">
            <a:avLst/>
          </a:prstGeom>
          <a:solidFill>
            <a:srgbClr val="64B775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1" name="object 36"/>
          <p:cNvSpPr/>
          <p:nvPr/>
        </p:nvSpPr>
        <p:spPr>
          <a:xfrm>
            <a:off x="7596538" y="4612285"/>
            <a:ext cx="591961" cy="22837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2" name="object 37"/>
          <p:cNvSpPr/>
          <p:nvPr/>
        </p:nvSpPr>
        <p:spPr>
          <a:xfrm>
            <a:off x="7272628" y="4610822"/>
            <a:ext cx="40704" cy="38151"/>
          </a:xfrm>
          <a:prstGeom prst="rect">
            <a:avLst/>
          </a:prstGeom>
          <a:solidFill>
            <a:srgbClr val="2B87A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3" name="object 38"/>
          <p:cNvSpPr/>
          <p:nvPr/>
        </p:nvSpPr>
        <p:spPr>
          <a:xfrm>
            <a:off x="2553388" y="4605811"/>
            <a:ext cx="938987" cy="23876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5" name="object 3"/>
          <p:cNvSpPr txBox="1">
            <a:spLocks noGrp="1"/>
          </p:cNvSpPr>
          <p:nvPr>
            <p:ph type="title"/>
          </p:nvPr>
        </p:nvSpPr>
        <p:spPr>
          <a:xfrm>
            <a:off x="965200" y="618043"/>
            <a:ext cx="5733417" cy="391161"/>
          </a:xfrm>
          <a:prstGeom prst="rect">
            <a:avLst/>
          </a:prstGeom>
        </p:spPr>
        <p:txBody>
          <a:bodyPr>
            <a:normAutofit/>
          </a:bodyPr>
          <a:lstStyle>
            <a:lvl1pPr indent="12319" defTabSz="886968">
              <a:defRPr sz="2328">
                <a:latin typeface="VladaRHSans Med"/>
                <a:ea typeface="VladaRHSans Med"/>
                <a:cs typeface="VladaRHSans Med"/>
                <a:sym typeface="VladaRHSans Med"/>
              </a:defRPr>
            </a:lvl1pPr>
          </a:lstStyle>
          <a:p>
            <a:r>
              <a:rPr lang="hr-HR" dirty="0"/>
              <a:t>Prihvatljivi prijavitelji</a:t>
            </a:r>
            <a:endParaRPr dirty="0"/>
          </a:p>
        </p:txBody>
      </p:sp>
      <p:sp>
        <p:nvSpPr>
          <p:cNvPr id="348" name="object 27"/>
          <p:cNvSpPr txBox="1"/>
          <p:nvPr/>
        </p:nvSpPr>
        <p:spPr>
          <a:xfrm>
            <a:off x="7626319" y="325480"/>
            <a:ext cx="893445" cy="185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20">
                <a:solidFill>
                  <a:srgbClr val="6D6E71"/>
                </a:solidFill>
                <a:latin typeface="VladaRHSans Lt"/>
                <a:ea typeface="VladaRHSans Lt"/>
                <a:cs typeface="VladaRHSans Lt"/>
                <a:sym typeface="VladaRHSans Lt"/>
              </a:defRPr>
            </a:pPr>
            <a:r>
              <a:t>ESIF</a:t>
            </a:r>
            <a:r>
              <a:rPr spc="-75"/>
              <a:t> </a:t>
            </a:r>
            <a:r>
              <a:t>ZAJMOVI</a:t>
            </a:r>
          </a:p>
        </p:txBody>
      </p:sp>
      <p:sp>
        <p:nvSpPr>
          <p:cNvPr id="349" name="object 32"/>
          <p:cNvSpPr/>
          <p:nvPr/>
        </p:nvSpPr>
        <p:spPr>
          <a:xfrm>
            <a:off x="965200" y="441788"/>
            <a:ext cx="65659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0" name="object 33"/>
          <p:cNvSpPr/>
          <p:nvPr/>
        </p:nvSpPr>
        <p:spPr>
          <a:xfrm>
            <a:off x="8662554" y="0"/>
            <a:ext cx="481445" cy="495071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1" name="object 34"/>
          <p:cNvSpPr/>
          <p:nvPr/>
        </p:nvSpPr>
        <p:spPr>
          <a:xfrm>
            <a:off x="8603029" y="817740"/>
            <a:ext cx="206757" cy="206745"/>
          </a:xfrm>
          <a:prstGeom prst="rect">
            <a:avLst/>
          </a:prstGeom>
          <a:solidFill>
            <a:srgbClr val="64B775">
              <a:alpha val="79998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2" name="object 35"/>
          <p:cNvSpPr/>
          <p:nvPr/>
        </p:nvSpPr>
        <p:spPr>
          <a:xfrm>
            <a:off x="7670800" y="67397"/>
            <a:ext cx="180149" cy="180138"/>
          </a:xfrm>
          <a:prstGeom prst="rect">
            <a:avLst/>
          </a:prstGeom>
          <a:solidFill>
            <a:srgbClr val="2B87A6">
              <a:alpha val="79998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3" name="object 36"/>
          <p:cNvSpPr/>
          <p:nvPr/>
        </p:nvSpPr>
        <p:spPr>
          <a:xfrm>
            <a:off x="8288552" y="-1"/>
            <a:ext cx="206605" cy="175046"/>
          </a:xfrm>
          <a:prstGeom prst="rect">
            <a:avLst/>
          </a:prstGeom>
          <a:solidFill>
            <a:srgbClr val="00AEEF">
              <a:alpha val="79998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4" name="object 37"/>
          <p:cNvSpPr/>
          <p:nvPr/>
        </p:nvSpPr>
        <p:spPr>
          <a:xfrm>
            <a:off x="8123084" y="56134"/>
            <a:ext cx="268771" cy="268732"/>
          </a:xfrm>
          <a:prstGeom prst="rect">
            <a:avLst/>
          </a:prstGeom>
          <a:solidFill>
            <a:srgbClr val="21409A">
              <a:alpha val="79998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5" name="object 38"/>
          <p:cNvSpPr/>
          <p:nvPr/>
        </p:nvSpPr>
        <p:spPr>
          <a:xfrm>
            <a:off x="8949308" y="1024483"/>
            <a:ext cx="194692" cy="206745"/>
          </a:xfrm>
          <a:prstGeom prst="rect">
            <a:avLst/>
          </a:prstGeom>
          <a:solidFill>
            <a:srgbClr val="008C44">
              <a:alpha val="79998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6" name="object 39"/>
          <p:cNvSpPr/>
          <p:nvPr/>
        </p:nvSpPr>
        <p:spPr>
          <a:xfrm>
            <a:off x="8753322" y="683716"/>
            <a:ext cx="207963" cy="207925"/>
          </a:xfrm>
          <a:prstGeom prst="rect">
            <a:avLst/>
          </a:prstGeom>
          <a:solidFill>
            <a:srgbClr val="A6CE39">
              <a:alpha val="79998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7" name="object 40"/>
          <p:cNvSpPr/>
          <p:nvPr/>
        </p:nvSpPr>
        <p:spPr>
          <a:xfrm>
            <a:off x="8753334" y="329081"/>
            <a:ext cx="299314" cy="281242"/>
          </a:xfrm>
          <a:prstGeom prst="rect">
            <a:avLst/>
          </a:prstGeom>
          <a:solidFill>
            <a:srgbClr val="FFF200">
              <a:alpha val="79998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8" name="object 41"/>
          <p:cNvSpPr/>
          <p:nvPr/>
        </p:nvSpPr>
        <p:spPr>
          <a:xfrm>
            <a:off x="8612899" y="562787"/>
            <a:ext cx="187046" cy="187237"/>
          </a:xfrm>
          <a:prstGeom prst="rect">
            <a:avLst/>
          </a:prstGeom>
          <a:solidFill>
            <a:srgbClr val="F58220">
              <a:alpha val="79998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04" y="253417"/>
            <a:ext cx="448449" cy="40320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DFA839-26FF-4638-8459-7AD9476124D7}"/>
              </a:ext>
            </a:extLst>
          </p:cNvPr>
          <p:cNvSpPr txBox="1"/>
          <p:nvPr/>
        </p:nvSpPr>
        <p:spPr>
          <a:xfrm>
            <a:off x="965200" y="1015862"/>
            <a:ext cx="7666253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hr-HR" dirty="0">
                <a:latin typeface="VladaRHSans Lt"/>
              </a:rPr>
              <a:t>Subjekti malog gospodarstva koji:</a:t>
            </a:r>
          </a:p>
          <a:p>
            <a:endParaRPr lang="hr-HR" dirty="0">
              <a:latin typeface="VladaRHSans Lt"/>
            </a:endParaRPr>
          </a:p>
          <a:p>
            <a:pPr marL="285750" lvl="2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dirty="0">
                <a:latin typeface="VladaRHSans Lt"/>
              </a:rPr>
              <a:t>su registrirani i obavljaju djelatnost za koju je dan zajam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dirty="0">
                <a:latin typeface="VladaRHSans Lt"/>
              </a:rPr>
              <a:t>su u privatnom vlasništvu više od 50%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dirty="0">
                <a:latin typeface="VladaRHSans Lt"/>
              </a:rPr>
              <a:t>nemaju žiro-račun neprekidno blokiran dulje od 30 dana u posljednjih 6 mjeseci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dirty="0">
                <a:latin typeface="VladaRHSans Lt"/>
              </a:rPr>
              <a:t>nemaju nepodmirenih obveza prema državi ili su s državom dogovorili reprogramiranje obveza</a:t>
            </a:r>
            <a:endParaRPr lang="en-US" dirty="0">
              <a:latin typeface="VladaRHSans Lt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2"/>
                </a:solidFill>
                <a:latin typeface="VladaRHSans Lt"/>
              </a:rPr>
              <a:t>imaju minimalno jednog zaposlenog ili će zapošljavanje biti realizirano u roku od 6</a:t>
            </a:r>
            <a:r>
              <a:rPr lang="en-US" dirty="0">
                <a:solidFill>
                  <a:schemeClr val="bg2"/>
                </a:solidFill>
                <a:latin typeface="VladaRHSans Lt"/>
              </a:rPr>
              <a:t> </a:t>
            </a:r>
            <a:r>
              <a:rPr lang="hr-HR" dirty="0">
                <a:solidFill>
                  <a:schemeClr val="bg2"/>
                </a:solidFill>
                <a:latin typeface="VladaRHSans Lt"/>
              </a:rPr>
              <a:t>mjeseci od iskorištenja sredstava zajma</a:t>
            </a:r>
            <a:r>
              <a:rPr lang="en-US" dirty="0">
                <a:solidFill>
                  <a:schemeClr val="bg2"/>
                </a:solidFill>
                <a:latin typeface="VladaRHSans Lt"/>
              </a:rPr>
              <a:t> (ESIF </a:t>
            </a:r>
            <a:r>
              <a:rPr lang="en-US" dirty="0" err="1">
                <a:solidFill>
                  <a:schemeClr val="bg2"/>
                </a:solidFill>
                <a:latin typeface="VladaRHSans Lt"/>
              </a:rPr>
              <a:t>zajam</a:t>
            </a:r>
            <a:r>
              <a:rPr lang="en-US" dirty="0">
                <a:solidFill>
                  <a:schemeClr val="bg2"/>
                </a:solidFill>
                <a:latin typeface="VladaRHSans Lt"/>
              </a:rPr>
              <a:t> za </a:t>
            </a:r>
            <a:r>
              <a:rPr lang="en-US" dirty="0" err="1">
                <a:solidFill>
                  <a:schemeClr val="bg2"/>
                </a:solidFill>
                <a:latin typeface="VladaRHSans Lt"/>
              </a:rPr>
              <a:t>obrtna</a:t>
            </a:r>
            <a:r>
              <a:rPr lang="en-US" dirty="0">
                <a:solidFill>
                  <a:schemeClr val="bg2"/>
                </a:solidFill>
                <a:latin typeface="VladaRHSans L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VladaRHSans Lt"/>
              </a:rPr>
              <a:t>sredstva</a:t>
            </a:r>
            <a:r>
              <a:rPr lang="en-US" dirty="0">
                <a:solidFill>
                  <a:schemeClr val="bg2"/>
                </a:solidFill>
                <a:latin typeface="VladaRHSans Lt"/>
              </a:rPr>
              <a:t>)</a:t>
            </a:r>
            <a:endParaRPr lang="hr-HR" dirty="0">
              <a:solidFill>
                <a:schemeClr val="bg2"/>
              </a:solidFill>
              <a:latin typeface="VladaRHSans Lt"/>
            </a:endParaRPr>
          </a:p>
        </p:txBody>
      </p:sp>
    </p:spTree>
    <p:extLst>
      <p:ext uri="{BB962C8B-B14F-4D97-AF65-F5344CB8AC3E}">
        <p14:creationId xmlns:p14="http://schemas.microsoft.com/office/powerpoint/2010/main" val="33353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28" y="4099918"/>
            <a:ext cx="7919000" cy="1165623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object 24"/>
          <p:cNvSpPr/>
          <p:nvPr/>
        </p:nvSpPr>
        <p:spPr>
          <a:xfrm>
            <a:off x="3872488" y="4605125"/>
            <a:ext cx="1536091" cy="2502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0" name="object 25"/>
          <p:cNvSpPr/>
          <p:nvPr/>
        </p:nvSpPr>
        <p:spPr>
          <a:xfrm>
            <a:off x="850900" y="4560925"/>
            <a:ext cx="554902" cy="3278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1" name="object 26"/>
          <p:cNvSpPr/>
          <p:nvPr/>
        </p:nvSpPr>
        <p:spPr>
          <a:xfrm>
            <a:off x="5788211" y="4524424"/>
            <a:ext cx="1104260" cy="3436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2" name="object 27"/>
          <p:cNvSpPr/>
          <p:nvPr/>
        </p:nvSpPr>
        <p:spPr>
          <a:xfrm>
            <a:off x="7398245" y="4610849"/>
            <a:ext cx="107379" cy="100674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3" name="object 28"/>
          <p:cNvSpPr/>
          <p:nvPr/>
        </p:nvSpPr>
        <p:spPr>
          <a:xfrm>
            <a:off x="7408609" y="4620448"/>
            <a:ext cx="86932" cy="81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8899" y="2867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4" name="object 29"/>
          <p:cNvSpPr/>
          <p:nvPr/>
        </p:nvSpPr>
        <p:spPr>
          <a:xfrm>
            <a:off x="7444981" y="4726583"/>
            <a:ext cx="60746" cy="56935"/>
          </a:xfrm>
          <a:prstGeom prst="rect">
            <a:avLst/>
          </a:prstGeom>
          <a:solidFill>
            <a:srgbClr val="FFF2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5" name="object 30"/>
          <p:cNvSpPr/>
          <p:nvPr/>
        </p:nvSpPr>
        <p:spPr>
          <a:xfrm>
            <a:off x="7382167" y="4726647"/>
            <a:ext cx="47003" cy="44031"/>
          </a:xfrm>
          <a:prstGeom prst="rect">
            <a:avLst/>
          </a:prstGeom>
          <a:solidFill>
            <a:srgbClr val="A6CE3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6" name="object 31"/>
          <p:cNvSpPr/>
          <p:nvPr/>
        </p:nvSpPr>
        <p:spPr>
          <a:xfrm>
            <a:off x="7465262" y="4791176"/>
            <a:ext cx="40399" cy="37897"/>
          </a:xfrm>
          <a:prstGeom prst="rect">
            <a:avLst/>
          </a:prstGeom>
          <a:solidFill>
            <a:srgbClr val="F5822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7" name="object 32"/>
          <p:cNvSpPr/>
          <p:nvPr/>
        </p:nvSpPr>
        <p:spPr>
          <a:xfrm>
            <a:off x="7335342" y="4682730"/>
            <a:ext cx="46660" cy="43817"/>
          </a:xfrm>
          <a:prstGeom prst="rect">
            <a:avLst/>
          </a:prstGeom>
          <a:solidFill>
            <a:srgbClr val="00AE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8" name="object 33"/>
          <p:cNvSpPr/>
          <p:nvPr/>
        </p:nvSpPr>
        <p:spPr>
          <a:xfrm>
            <a:off x="7319302" y="4741607"/>
            <a:ext cx="46724" cy="43791"/>
          </a:xfrm>
          <a:prstGeom prst="rect">
            <a:avLst/>
          </a:prstGeom>
          <a:solidFill>
            <a:srgbClr val="008C4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9" name="object 34"/>
          <p:cNvSpPr/>
          <p:nvPr/>
        </p:nvSpPr>
        <p:spPr>
          <a:xfrm>
            <a:off x="7321346" y="4610822"/>
            <a:ext cx="60707" cy="56935"/>
          </a:xfrm>
          <a:prstGeom prst="rect">
            <a:avLst/>
          </a:prstGeom>
          <a:solidFill>
            <a:srgbClr val="21409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0" name="object 35"/>
          <p:cNvSpPr/>
          <p:nvPr/>
        </p:nvSpPr>
        <p:spPr>
          <a:xfrm>
            <a:off x="7272590" y="4785371"/>
            <a:ext cx="46711" cy="43791"/>
          </a:xfrm>
          <a:prstGeom prst="rect">
            <a:avLst/>
          </a:prstGeom>
          <a:solidFill>
            <a:srgbClr val="64B775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1" name="object 36"/>
          <p:cNvSpPr/>
          <p:nvPr/>
        </p:nvSpPr>
        <p:spPr>
          <a:xfrm>
            <a:off x="7596538" y="4612285"/>
            <a:ext cx="591961" cy="22837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2" name="object 37"/>
          <p:cNvSpPr/>
          <p:nvPr/>
        </p:nvSpPr>
        <p:spPr>
          <a:xfrm>
            <a:off x="7272628" y="4610822"/>
            <a:ext cx="40704" cy="38151"/>
          </a:xfrm>
          <a:prstGeom prst="rect">
            <a:avLst/>
          </a:prstGeom>
          <a:solidFill>
            <a:srgbClr val="2B87A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3" name="object 38"/>
          <p:cNvSpPr/>
          <p:nvPr/>
        </p:nvSpPr>
        <p:spPr>
          <a:xfrm>
            <a:off x="2553388" y="4605811"/>
            <a:ext cx="938987" cy="23876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5" name="object 3"/>
          <p:cNvSpPr txBox="1">
            <a:spLocks noGrp="1"/>
          </p:cNvSpPr>
          <p:nvPr>
            <p:ph type="title"/>
          </p:nvPr>
        </p:nvSpPr>
        <p:spPr>
          <a:xfrm>
            <a:off x="965200" y="633324"/>
            <a:ext cx="5733417" cy="391161"/>
          </a:xfrm>
          <a:prstGeom prst="rect">
            <a:avLst/>
          </a:prstGeom>
        </p:spPr>
        <p:txBody>
          <a:bodyPr>
            <a:normAutofit/>
          </a:bodyPr>
          <a:lstStyle>
            <a:lvl1pPr indent="12319" defTabSz="886968">
              <a:defRPr sz="2328">
                <a:latin typeface="VladaRHSans Med"/>
                <a:ea typeface="VladaRHSans Med"/>
                <a:cs typeface="VladaRHSans Med"/>
                <a:sym typeface="VladaRHSans Med"/>
              </a:defRPr>
            </a:lvl1pPr>
          </a:lstStyle>
          <a:p>
            <a:r>
              <a:rPr lang="hr-HR" dirty="0"/>
              <a:t>Ograničene aktivnosti za financiranje </a:t>
            </a:r>
            <a:endParaRPr dirty="0"/>
          </a:p>
        </p:txBody>
      </p:sp>
      <p:sp>
        <p:nvSpPr>
          <p:cNvPr id="348" name="object 27"/>
          <p:cNvSpPr txBox="1"/>
          <p:nvPr/>
        </p:nvSpPr>
        <p:spPr>
          <a:xfrm>
            <a:off x="7626319" y="325480"/>
            <a:ext cx="893445" cy="185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20">
                <a:solidFill>
                  <a:srgbClr val="6D6E71"/>
                </a:solidFill>
                <a:latin typeface="VladaRHSans Lt"/>
                <a:ea typeface="VladaRHSans Lt"/>
                <a:cs typeface="VladaRHSans Lt"/>
                <a:sym typeface="VladaRHSans Lt"/>
              </a:defRPr>
            </a:pPr>
            <a:r>
              <a:t>ESIF</a:t>
            </a:r>
            <a:r>
              <a:rPr spc="-75"/>
              <a:t> </a:t>
            </a:r>
            <a:r>
              <a:t>ZAJMOVI</a:t>
            </a:r>
          </a:p>
        </p:txBody>
      </p:sp>
      <p:sp>
        <p:nvSpPr>
          <p:cNvPr id="349" name="object 32"/>
          <p:cNvSpPr/>
          <p:nvPr/>
        </p:nvSpPr>
        <p:spPr>
          <a:xfrm>
            <a:off x="965200" y="441788"/>
            <a:ext cx="6565900" cy="1"/>
          </a:xfrm>
          <a:prstGeom prst="line">
            <a:avLst/>
          </a:prstGeom>
          <a:ln w="6350">
            <a:solidFill>
              <a:srgbClr val="93959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0" name="object 33"/>
          <p:cNvSpPr/>
          <p:nvPr/>
        </p:nvSpPr>
        <p:spPr>
          <a:xfrm>
            <a:off x="8662554" y="0"/>
            <a:ext cx="481445" cy="495071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1" name="object 34"/>
          <p:cNvSpPr/>
          <p:nvPr/>
        </p:nvSpPr>
        <p:spPr>
          <a:xfrm>
            <a:off x="8603029" y="817740"/>
            <a:ext cx="206757" cy="206745"/>
          </a:xfrm>
          <a:prstGeom prst="rect">
            <a:avLst/>
          </a:prstGeom>
          <a:solidFill>
            <a:srgbClr val="64B775">
              <a:alpha val="79998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2" name="object 35"/>
          <p:cNvSpPr/>
          <p:nvPr/>
        </p:nvSpPr>
        <p:spPr>
          <a:xfrm>
            <a:off x="7670800" y="67397"/>
            <a:ext cx="180149" cy="180138"/>
          </a:xfrm>
          <a:prstGeom prst="rect">
            <a:avLst/>
          </a:prstGeom>
          <a:solidFill>
            <a:srgbClr val="2B87A6">
              <a:alpha val="79998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3" name="object 36"/>
          <p:cNvSpPr/>
          <p:nvPr/>
        </p:nvSpPr>
        <p:spPr>
          <a:xfrm>
            <a:off x="8288552" y="-1"/>
            <a:ext cx="206605" cy="175046"/>
          </a:xfrm>
          <a:prstGeom prst="rect">
            <a:avLst/>
          </a:prstGeom>
          <a:solidFill>
            <a:srgbClr val="00AEEF">
              <a:alpha val="79998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4" name="object 37"/>
          <p:cNvSpPr/>
          <p:nvPr/>
        </p:nvSpPr>
        <p:spPr>
          <a:xfrm>
            <a:off x="8123084" y="56134"/>
            <a:ext cx="268771" cy="268732"/>
          </a:xfrm>
          <a:prstGeom prst="rect">
            <a:avLst/>
          </a:prstGeom>
          <a:solidFill>
            <a:srgbClr val="21409A">
              <a:alpha val="79998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5" name="object 38"/>
          <p:cNvSpPr/>
          <p:nvPr/>
        </p:nvSpPr>
        <p:spPr>
          <a:xfrm>
            <a:off x="8949308" y="1024483"/>
            <a:ext cx="194692" cy="206745"/>
          </a:xfrm>
          <a:prstGeom prst="rect">
            <a:avLst/>
          </a:prstGeom>
          <a:solidFill>
            <a:srgbClr val="008C44">
              <a:alpha val="79998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6" name="object 39"/>
          <p:cNvSpPr/>
          <p:nvPr/>
        </p:nvSpPr>
        <p:spPr>
          <a:xfrm>
            <a:off x="8753322" y="683716"/>
            <a:ext cx="207963" cy="207925"/>
          </a:xfrm>
          <a:prstGeom prst="rect">
            <a:avLst/>
          </a:prstGeom>
          <a:solidFill>
            <a:srgbClr val="A6CE39">
              <a:alpha val="79998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7" name="object 40"/>
          <p:cNvSpPr/>
          <p:nvPr/>
        </p:nvSpPr>
        <p:spPr>
          <a:xfrm>
            <a:off x="8753334" y="329081"/>
            <a:ext cx="299314" cy="281242"/>
          </a:xfrm>
          <a:prstGeom prst="rect">
            <a:avLst/>
          </a:prstGeom>
          <a:solidFill>
            <a:srgbClr val="FFF200">
              <a:alpha val="79998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8" name="object 41"/>
          <p:cNvSpPr/>
          <p:nvPr/>
        </p:nvSpPr>
        <p:spPr>
          <a:xfrm>
            <a:off x="8612899" y="562787"/>
            <a:ext cx="187046" cy="187237"/>
          </a:xfrm>
          <a:prstGeom prst="rect">
            <a:avLst/>
          </a:prstGeom>
          <a:solidFill>
            <a:srgbClr val="F58220">
              <a:alpha val="79998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04" y="253417"/>
            <a:ext cx="448449" cy="40320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1E438AD-CC6A-4B2C-A50C-49DDDF91F994}"/>
              </a:ext>
            </a:extLst>
          </p:cNvPr>
          <p:cNvSpPr txBox="1">
            <a:spLocks/>
          </p:cNvSpPr>
          <p:nvPr/>
        </p:nvSpPr>
        <p:spPr>
          <a:xfrm>
            <a:off x="965200" y="1169148"/>
            <a:ext cx="7157884" cy="2793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4D4D4F"/>
                </a:solidFill>
                <a:uFillTx/>
                <a:latin typeface="VladaRH Sans"/>
                <a:ea typeface="VladaRH Sans"/>
                <a:cs typeface="VladaRH Sans"/>
                <a:sym typeface="VladaRH Sans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4D4D4F"/>
                </a:solidFill>
                <a:uFillTx/>
                <a:latin typeface="VladaRH Sans"/>
                <a:ea typeface="VladaRH Sans"/>
                <a:cs typeface="VladaRH Sans"/>
                <a:sym typeface="VladaRH Sans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4D4D4F"/>
                </a:solidFill>
                <a:uFillTx/>
                <a:latin typeface="VladaRH Sans"/>
                <a:ea typeface="VladaRH Sans"/>
                <a:cs typeface="VladaRH Sans"/>
                <a:sym typeface="VladaRH Sans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4D4D4F"/>
                </a:solidFill>
                <a:uFillTx/>
                <a:latin typeface="VladaRH Sans"/>
                <a:ea typeface="VladaRH Sans"/>
                <a:cs typeface="VladaRH Sans"/>
                <a:sym typeface="VladaRH Sans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4D4D4F"/>
                </a:solidFill>
                <a:uFillTx/>
                <a:latin typeface="VladaRH Sans"/>
                <a:ea typeface="VladaRH Sans"/>
                <a:cs typeface="VladaRH Sans"/>
                <a:sym typeface="VladaRH Sans"/>
              </a:defRPr>
            </a:lvl5pPr>
            <a:lvl6pPr marL="0" marR="0" indent="2286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4D4D4F"/>
                </a:solidFill>
                <a:uFillTx/>
                <a:latin typeface="VladaRH Sans"/>
                <a:ea typeface="VladaRH Sans"/>
                <a:cs typeface="VladaRH Sans"/>
                <a:sym typeface="VladaRH Sans"/>
              </a:defRPr>
            </a:lvl6pPr>
            <a:lvl7pPr marL="0" marR="0" indent="2743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4D4D4F"/>
                </a:solidFill>
                <a:uFillTx/>
                <a:latin typeface="VladaRH Sans"/>
                <a:ea typeface="VladaRH Sans"/>
                <a:cs typeface="VladaRH Sans"/>
                <a:sym typeface="VladaRH Sans"/>
              </a:defRPr>
            </a:lvl7pPr>
            <a:lvl8pPr marL="0" marR="0" indent="3200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4D4D4F"/>
                </a:solidFill>
                <a:uFillTx/>
                <a:latin typeface="VladaRH Sans"/>
                <a:ea typeface="VladaRH Sans"/>
                <a:cs typeface="VladaRH Sans"/>
                <a:sym typeface="VladaRH Sans"/>
              </a:defRPr>
            </a:lvl8pPr>
            <a:lvl9pPr marL="0" marR="0" indent="3657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4D4D4F"/>
                </a:solidFill>
                <a:uFillTx/>
                <a:latin typeface="VladaRH Sans"/>
                <a:ea typeface="VladaRH Sans"/>
                <a:cs typeface="VladaRH Sans"/>
                <a:sym typeface="VladaRH Sans"/>
              </a:defRPr>
            </a:lvl9pPr>
          </a:lstStyle>
          <a:p>
            <a:pPr hangingPunct="1"/>
            <a:r>
              <a:rPr lang="en-US" sz="1300" dirty="0"/>
              <a:t>- </a:t>
            </a:r>
            <a:r>
              <a:rPr lang="hr-HR" sz="1300" dirty="0"/>
              <a:t>financiranje </a:t>
            </a:r>
            <a:r>
              <a:rPr lang="hr-HR" sz="1300" b="1" dirty="0"/>
              <a:t>PDV-a</a:t>
            </a:r>
            <a:br>
              <a:rPr lang="hr-HR" sz="1300" dirty="0"/>
            </a:br>
            <a:r>
              <a:rPr lang="hr-HR" sz="1300" dirty="0"/>
              <a:t>- </a:t>
            </a:r>
            <a:r>
              <a:rPr lang="hr-HR" sz="1300" b="1" dirty="0"/>
              <a:t>refinanciranje</a:t>
            </a:r>
            <a:r>
              <a:rPr lang="hr-HR" sz="1300" dirty="0"/>
              <a:t> postojećih obveza</a:t>
            </a:r>
            <a:br>
              <a:rPr lang="hr-HR" sz="1300" dirty="0"/>
            </a:br>
            <a:r>
              <a:rPr lang="hr-HR" sz="1300" dirty="0"/>
              <a:t>- podmirenje </a:t>
            </a:r>
            <a:r>
              <a:rPr lang="hr-HR" sz="1300" b="1" dirty="0"/>
              <a:t>obveza nastalih prije zaprimanja zahtjeva </a:t>
            </a:r>
            <a:r>
              <a:rPr lang="hr-HR" sz="1300" dirty="0"/>
              <a:t>za zajam u HAMAG-BICRO;</a:t>
            </a:r>
            <a:br>
              <a:rPr lang="hr-HR" sz="1300" dirty="0"/>
            </a:br>
            <a:r>
              <a:rPr lang="hr-HR" sz="1300" dirty="0"/>
              <a:t>- investicije koje služe </a:t>
            </a:r>
            <a:r>
              <a:rPr lang="hr-HR" sz="1300" b="1" dirty="0"/>
              <a:t>u osobne svrhe</a:t>
            </a:r>
            <a:br>
              <a:rPr lang="hr-HR" sz="1300" dirty="0"/>
            </a:br>
            <a:r>
              <a:rPr lang="hr-HR" sz="1300" dirty="0"/>
              <a:t>- kupnja </a:t>
            </a:r>
            <a:r>
              <a:rPr lang="hr-HR" sz="1300" b="1" dirty="0"/>
              <a:t>vlasničkih udjela </a:t>
            </a:r>
            <a:r>
              <a:rPr lang="hr-HR" sz="1300" dirty="0"/>
              <a:t>u drugim subjektima</a:t>
            </a:r>
            <a:br>
              <a:rPr lang="hr-HR" sz="1300" dirty="0"/>
            </a:br>
            <a:r>
              <a:rPr lang="hr-HR" sz="1300" dirty="0"/>
              <a:t>- kupnja </a:t>
            </a:r>
            <a:r>
              <a:rPr lang="hr-HR" sz="1300" b="1" dirty="0"/>
              <a:t>nekretnina i pokretnina od povezanih osoba</a:t>
            </a:r>
          </a:p>
          <a:p>
            <a:pPr hangingPunct="1"/>
            <a:r>
              <a:rPr lang="hr-HR" sz="1300" dirty="0"/>
              <a:t>- kupnja </a:t>
            </a:r>
            <a:r>
              <a:rPr lang="hr-HR" sz="1300" b="1" dirty="0"/>
              <a:t>osobnih vozila</a:t>
            </a:r>
            <a:br>
              <a:rPr lang="hr-HR" sz="1300" dirty="0"/>
            </a:br>
            <a:r>
              <a:rPr lang="hr-HR" sz="1300" dirty="0"/>
              <a:t>- kupnja poslovnih </a:t>
            </a:r>
            <a:r>
              <a:rPr lang="hr-HR" sz="1300" b="1" dirty="0"/>
              <a:t>prostora u fazi izgradnje</a:t>
            </a:r>
            <a:endParaRPr lang="en-US" sz="1300" b="1" dirty="0"/>
          </a:p>
          <a:p>
            <a:pPr hangingPunct="1"/>
            <a:r>
              <a:rPr lang="en-US" sz="1300" dirty="0"/>
              <a:t>- </a:t>
            </a:r>
            <a:r>
              <a:rPr lang="en-US" sz="1300" dirty="0" err="1"/>
              <a:t>podmirenje</a:t>
            </a:r>
            <a:r>
              <a:rPr lang="en-US" sz="1300" dirty="0"/>
              <a:t> </a:t>
            </a:r>
            <a:r>
              <a:rPr lang="en-US" sz="1300" b="1" dirty="0" err="1"/>
              <a:t>obveza</a:t>
            </a:r>
            <a:r>
              <a:rPr lang="en-US" sz="1300" b="1" dirty="0"/>
              <a:t> </a:t>
            </a:r>
            <a:r>
              <a:rPr lang="en-US" sz="1300" b="1" dirty="0" err="1"/>
              <a:t>prema</a:t>
            </a:r>
            <a:r>
              <a:rPr lang="en-US" sz="1300" b="1" dirty="0"/>
              <a:t> </a:t>
            </a:r>
            <a:r>
              <a:rPr lang="en-US" sz="1300" b="1" dirty="0" err="1"/>
              <a:t>državi</a:t>
            </a:r>
            <a:r>
              <a:rPr lang="en-US" sz="1300" b="1" dirty="0"/>
              <a:t> </a:t>
            </a:r>
            <a:r>
              <a:rPr lang="en-US" sz="1300" b="1" dirty="0" err="1"/>
              <a:t>i</a:t>
            </a:r>
            <a:r>
              <a:rPr lang="en-US" sz="1300" b="1" dirty="0"/>
              <a:t> </a:t>
            </a:r>
            <a:r>
              <a:rPr lang="en-US" sz="1300" b="1" dirty="0" err="1"/>
              <a:t>prema</a:t>
            </a:r>
            <a:r>
              <a:rPr lang="en-US" sz="1300" b="1" dirty="0"/>
              <a:t> </a:t>
            </a:r>
            <a:r>
              <a:rPr lang="en-US" sz="1300" b="1" dirty="0" err="1"/>
              <a:t>financijskim</a:t>
            </a:r>
            <a:r>
              <a:rPr lang="en-US" sz="1300" b="1" dirty="0"/>
              <a:t> </a:t>
            </a:r>
            <a:r>
              <a:rPr lang="en-US" sz="1300" b="1" dirty="0" err="1"/>
              <a:t>institucijama</a:t>
            </a:r>
            <a:r>
              <a:rPr lang="en-US" sz="1300" b="1" dirty="0"/>
              <a:t> </a:t>
            </a:r>
            <a:endParaRPr lang="hr-HR" sz="1300" dirty="0"/>
          </a:p>
          <a:p>
            <a:pPr hangingPunct="1"/>
            <a:r>
              <a:rPr lang="en-US" sz="1300" dirty="0"/>
              <a:t>- </a:t>
            </a:r>
            <a:r>
              <a:rPr lang="pl-PL" sz="1300" b="1" dirty="0"/>
              <a:t>davanje zajmova </a:t>
            </a:r>
            <a:r>
              <a:rPr lang="pl-PL" sz="1300" dirty="0"/>
              <a:t>kupcima ili drugim pravnim i fizičkim osobama</a:t>
            </a:r>
            <a:endParaRPr lang="en-US" sz="1300" dirty="0"/>
          </a:p>
          <a:p>
            <a:pPr hangingPunct="1"/>
            <a:r>
              <a:rPr lang="en-US" sz="1300" dirty="0"/>
              <a:t>- </a:t>
            </a:r>
            <a:r>
              <a:rPr lang="en-US" sz="1300" dirty="0" err="1"/>
              <a:t>financiranje</a:t>
            </a:r>
            <a:r>
              <a:rPr lang="en-US" sz="1300" dirty="0"/>
              <a:t> </a:t>
            </a:r>
            <a:r>
              <a:rPr lang="en-US" sz="1300" b="1" dirty="0" err="1"/>
              <a:t>razvoja</a:t>
            </a:r>
            <a:r>
              <a:rPr lang="en-US" sz="1300" b="1" dirty="0"/>
              <a:t> </a:t>
            </a:r>
            <a:r>
              <a:rPr lang="en-US" sz="1300" b="1" dirty="0" err="1"/>
              <a:t>proizvoda</a:t>
            </a:r>
            <a:r>
              <a:rPr lang="hr-HR" sz="1300" dirty="0"/>
              <a:t> </a:t>
            </a:r>
            <a:endParaRPr lang="en-US" sz="1300" dirty="0"/>
          </a:p>
          <a:p>
            <a:pPr hangingPunct="1"/>
            <a:r>
              <a:rPr lang="en-US" sz="1300" dirty="0"/>
              <a:t>- </a:t>
            </a:r>
            <a:r>
              <a:rPr lang="hr-HR" sz="1300" dirty="0"/>
              <a:t>izgradnja ili kupnja </a:t>
            </a:r>
            <a:r>
              <a:rPr lang="hr-HR" sz="1300" b="1" dirty="0"/>
              <a:t>stambenih i poslovnih prostora radi prodaje ili iznajmljivanja</a:t>
            </a:r>
            <a:r>
              <a:rPr lang="hr-HR" sz="1300" dirty="0"/>
              <a:t> osim u svrhu obavljanja turističke djelatnosti koju obavlja podnositelj zahtjeva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7230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1235</Words>
  <Application>Microsoft Office PowerPoint</Application>
  <PresentationFormat>Prikaz na zaslonu (16:9)</PresentationFormat>
  <Paragraphs>181</Paragraphs>
  <Slides>13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 Math</vt:lpstr>
      <vt:lpstr>Helvetica</vt:lpstr>
      <vt:lpstr>Helvetica Neue</vt:lpstr>
      <vt:lpstr>VladaRH Sans</vt:lpstr>
      <vt:lpstr>VladaRHSans Lt</vt:lpstr>
      <vt:lpstr>VladaRHSans Med</vt:lpstr>
      <vt:lpstr>Wingdings</vt:lpstr>
      <vt:lpstr>Office Theme</vt:lpstr>
      <vt:lpstr>ESIF zajmovi</vt:lpstr>
      <vt:lpstr>Sadržaj</vt:lpstr>
      <vt:lpstr>ESIF Mikro investicijski zajam</vt:lpstr>
      <vt:lpstr>PowerPoint prezentacija</vt:lpstr>
      <vt:lpstr>PowerPoint prezentacija</vt:lpstr>
      <vt:lpstr>PowerPoint prezentacija</vt:lpstr>
      <vt:lpstr>PowerPoint prezentacija</vt:lpstr>
      <vt:lpstr>Prihvatljivi prijavitelji</vt:lpstr>
      <vt:lpstr>Ograničene aktivnosti za financiranje </vt:lpstr>
      <vt:lpstr>Potrebna dokumentacija za prijavu</vt:lpstr>
      <vt:lpstr>Potrebna dokumentacija za prijavu</vt:lpstr>
      <vt:lpstr>Isplata i namjensko korištenje sredstava</vt:lpstr>
      <vt:lpstr>PowerPoint prezentacija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prezentacije Pudit, conse vit ratias quae volores eturiorDitamus. Ra id quo  incima dolenis net optur Ebitiscium facepel ignimus, ut quis i.  Et est, sum quos con eos autatem.</dc:title>
  <dc:subject/>
  <dc:creator>Marija  Wisely</dc:creator>
  <cp:keywords/>
  <dc:description/>
  <cp:lastModifiedBy>Lira2</cp:lastModifiedBy>
  <cp:revision>123</cp:revision>
  <cp:lastPrinted>2019-04-03T07:27:56Z</cp:lastPrinted>
  <dcterms:modified xsi:type="dcterms:W3CDTF">2021-03-09T13:05:30Z</dcterms:modified>
  <cp:category/>
</cp:coreProperties>
</file>